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0"/>
  </p:notesMasterIdLst>
  <p:sldIdLst>
    <p:sldId id="256" r:id="rId2"/>
    <p:sldId id="257" r:id="rId3"/>
    <p:sldId id="258" r:id="rId4"/>
    <p:sldId id="259" r:id="rId5"/>
    <p:sldId id="261" r:id="rId6"/>
    <p:sldId id="354" r:id="rId7"/>
    <p:sldId id="355" r:id="rId8"/>
    <p:sldId id="282" r:id="rId9"/>
    <p:sldId id="283" r:id="rId10"/>
    <p:sldId id="284" r:id="rId11"/>
    <p:sldId id="285" r:id="rId12"/>
    <p:sldId id="286" r:id="rId13"/>
    <p:sldId id="287" r:id="rId14"/>
    <p:sldId id="288" r:id="rId15"/>
    <p:sldId id="289" r:id="rId16"/>
    <p:sldId id="291" r:id="rId17"/>
    <p:sldId id="292" r:id="rId18"/>
    <p:sldId id="293" r:id="rId19"/>
    <p:sldId id="266" r:id="rId20"/>
    <p:sldId id="267" r:id="rId21"/>
    <p:sldId id="268" r:id="rId22"/>
    <p:sldId id="272" r:id="rId23"/>
    <p:sldId id="273" r:id="rId24"/>
    <p:sldId id="274" r:id="rId25"/>
    <p:sldId id="275" r:id="rId26"/>
    <p:sldId id="276" r:id="rId27"/>
    <p:sldId id="277" r:id="rId28"/>
    <p:sldId id="278" r:id="rId29"/>
    <p:sldId id="279" r:id="rId30"/>
    <p:sldId id="280" r:id="rId31"/>
    <p:sldId id="356" r:id="rId32"/>
    <p:sldId id="306" r:id="rId33"/>
    <p:sldId id="307" r:id="rId34"/>
    <p:sldId id="308" r:id="rId35"/>
    <p:sldId id="309" r:id="rId36"/>
    <p:sldId id="357" r:id="rId37"/>
    <p:sldId id="321" r:id="rId38"/>
    <p:sldId id="366" r:id="rId39"/>
    <p:sldId id="322" r:id="rId40"/>
    <p:sldId id="324" r:id="rId41"/>
    <p:sldId id="325" r:id="rId42"/>
    <p:sldId id="358" r:id="rId43"/>
    <p:sldId id="327" r:id="rId44"/>
    <p:sldId id="333" r:id="rId45"/>
    <p:sldId id="335" r:id="rId46"/>
    <p:sldId id="361" r:id="rId47"/>
    <p:sldId id="362" r:id="rId48"/>
    <p:sldId id="330" r:id="rId49"/>
    <p:sldId id="340" r:id="rId50"/>
    <p:sldId id="365" r:id="rId51"/>
    <p:sldId id="363" r:id="rId52"/>
    <p:sldId id="297" r:id="rId53"/>
    <p:sldId id="298" r:id="rId54"/>
    <p:sldId id="299" r:id="rId55"/>
    <p:sldId id="302" r:id="rId56"/>
    <p:sldId id="364" r:id="rId57"/>
    <p:sldId id="359" r:id="rId58"/>
    <p:sldId id="347" r:id="rId59"/>
    <p:sldId id="348" r:id="rId60"/>
    <p:sldId id="310" r:id="rId61"/>
    <p:sldId id="311" r:id="rId62"/>
    <p:sldId id="312" r:id="rId63"/>
    <p:sldId id="313" r:id="rId64"/>
    <p:sldId id="315" r:id="rId65"/>
    <p:sldId id="316" r:id="rId66"/>
    <p:sldId id="317" r:id="rId67"/>
    <p:sldId id="349" r:id="rId68"/>
    <p:sldId id="350" r:id="rId69"/>
  </p:sldIdLst>
  <p:sldSz cx="12192000" cy="6858000"/>
  <p:notesSz cx="6858000" cy="9144000"/>
  <p:embeddedFontLst>
    <p:embeddedFont>
      <p:font typeface="Ovo" panose="020F0502020204030204" pitchFamily="34" charset="0"/>
      <p:regular r:id="rId71"/>
    </p:embeddedFont>
    <p:embeddedFont>
      <p:font typeface="Raleway" pitchFamily="2" charset="77"/>
      <p:regular r:id="rId72"/>
      <p:bold r:id="rId73"/>
      <p:italic r:id="rId74"/>
      <p:boldItalic r:id="rId75"/>
    </p:embeddedFont>
    <p:embeddedFont>
      <p:font typeface="Roboto" panose="02000000000000000000" pitchFamily="2"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Untitled Section" id="{CF02EFE0-FEA8-ED43-AAF4-9A88B9D4CACA}">
          <p14:sldIdLst>
            <p14:sldId id="256"/>
            <p14:sldId id="257"/>
            <p14:sldId id="258"/>
            <p14:sldId id="259"/>
            <p14:sldId id="261"/>
            <p14:sldId id="354"/>
          </p14:sldIdLst>
        </p14:section>
        <p14:section name="Safe - Your Knowledge" id="{39A267BB-838B-E941-8759-BF96F8638097}">
          <p14:sldIdLst>
            <p14:sldId id="355"/>
            <p14:sldId id="282"/>
            <p14:sldId id="283"/>
            <p14:sldId id="284"/>
            <p14:sldId id="285"/>
            <p14:sldId id="286"/>
            <p14:sldId id="287"/>
            <p14:sldId id="288"/>
            <p14:sldId id="289"/>
            <p14:sldId id="291"/>
            <p14:sldId id="292"/>
            <p14:sldId id="293"/>
            <p14:sldId id="266"/>
            <p14:sldId id="267"/>
            <p14:sldId id="268"/>
            <p14:sldId id="272"/>
            <p14:sldId id="273"/>
            <p14:sldId id="274"/>
            <p14:sldId id="275"/>
            <p14:sldId id="276"/>
            <p14:sldId id="277"/>
            <p14:sldId id="278"/>
            <p14:sldId id="279"/>
            <p14:sldId id="280"/>
            <p14:sldId id="356"/>
            <p14:sldId id="306"/>
            <p14:sldId id="307"/>
            <p14:sldId id="308"/>
            <p14:sldId id="309"/>
            <p14:sldId id="357"/>
            <p14:sldId id="321"/>
            <p14:sldId id="366"/>
            <p14:sldId id="322"/>
            <p14:sldId id="324"/>
            <p14:sldId id="325"/>
            <p14:sldId id="358"/>
            <p14:sldId id="327"/>
            <p14:sldId id="333"/>
            <p14:sldId id="335"/>
            <p14:sldId id="361"/>
            <p14:sldId id="362"/>
            <p14:sldId id="330"/>
            <p14:sldId id="340"/>
            <p14:sldId id="365"/>
            <p14:sldId id="363"/>
            <p14:sldId id="297"/>
            <p14:sldId id="298"/>
            <p14:sldId id="299"/>
            <p14:sldId id="302"/>
            <p14:sldId id="364"/>
            <p14:sldId id="359"/>
            <p14:sldId id="347"/>
            <p14:sldId id="348"/>
            <p14:sldId id="310"/>
            <p14:sldId id="311"/>
            <p14:sldId id="312"/>
            <p14:sldId id="313"/>
            <p14:sldId id="315"/>
            <p14:sldId id="316"/>
            <p14:sldId id="317"/>
            <p14:sldId id="349"/>
            <p14:sldId id="350"/>
          </p14:sldIdLst>
        </p14:section>
      </p14:sectionLst>
    </p:ex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3" roundtripDataSignature="AMtx7mhPtR1DQxjOxrK08K1AuSbg28ycK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12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59032CC-F340-4337-8FEE-BFC2A00B3449}">
  <a:tblStyle styleId="{B59032CC-F340-4337-8FEE-BFC2A00B3449}"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951"/>
    <p:restoredTop sz="94557"/>
  </p:normalViewPr>
  <p:slideViewPr>
    <p:cSldViewPr snapToGrid="0">
      <p:cViewPr varScale="1">
        <p:scale>
          <a:sx n="87" d="100"/>
          <a:sy n="87" d="100"/>
        </p:scale>
        <p:origin x="232" y="64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7.fntdata"/><Relationship Id="rId113"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font" Target="fonts/font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11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5BE667-F039-994E-BC7C-EBD7F154B7E8}" type="doc">
      <dgm:prSet loTypeId="urn:microsoft.com/office/officeart/2005/8/layout/radial6" loCatId="" qsTypeId="urn:microsoft.com/office/officeart/2005/8/quickstyle/simple1" qsCatId="simple" csTypeId="urn:microsoft.com/office/officeart/2005/8/colors/accent1_2" csCatId="accent1" phldr="1"/>
      <dgm:spPr/>
      <dgm:t>
        <a:bodyPr/>
        <a:lstStyle/>
        <a:p>
          <a:endParaRPr lang="en-GB"/>
        </a:p>
      </dgm:t>
    </dgm:pt>
    <dgm:pt modelId="{C27AB3A3-CFE4-D74A-8A82-96A7A2A2F42C}">
      <dgm:prSet phldrT="[Text]"/>
      <dgm:spPr/>
      <dgm:t>
        <a:bodyPr/>
        <a:lstStyle/>
        <a:p>
          <a:r>
            <a:rPr lang="en-GB" dirty="0"/>
            <a:t>Representation</a:t>
          </a:r>
        </a:p>
      </dgm:t>
    </dgm:pt>
    <dgm:pt modelId="{6B2BBC01-1245-E644-96B3-9A28FCFDB5F6}" type="parTrans" cxnId="{D188DF3C-4600-6C41-B68D-2EB2AFFD4FBD}">
      <dgm:prSet/>
      <dgm:spPr/>
      <dgm:t>
        <a:bodyPr/>
        <a:lstStyle/>
        <a:p>
          <a:endParaRPr lang="en-GB"/>
        </a:p>
      </dgm:t>
    </dgm:pt>
    <dgm:pt modelId="{DE7E69B5-155C-6C45-99DF-8FE11F44C836}" type="sibTrans" cxnId="{D188DF3C-4600-6C41-B68D-2EB2AFFD4FBD}">
      <dgm:prSet/>
      <dgm:spPr/>
      <dgm:t>
        <a:bodyPr/>
        <a:lstStyle/>
        <a:p>
          <a:endParaRPr lang="en-GB"/>
        </a:p>
      </dgm:t>
    </dgm:pt>
    <dgm:pt modelId="{62B5F367-B07C-1A41-94B6-1696AD65EC98}">
      <dgm:prSet phldrT="[Text]"/>
      <dgm:spPr/>
      <dgm:t>
        <a:bodyPr/>
        <a:lstStyle/>
        <a:p>
          <a:r>
            <a:rPr lang="en-GB" dirty="0"/>
            <a:t>Race</a:t>
          </a:r>
        </a:p>
      </dgm:t>
    </dgm:pt>
    <dgm:pt modelId="{0538CFD0-8F39-414E-87CF-A1EA671D7094}" type="parTrans" cxnId="{6EB6203E-152A-594B-86BE-88D1EB951B90}">
      <dgm:prSet/>
      <dgm:spPr/>
      <dgm:t>
        <a:bodyPr/>
        <a:lstStyle/>
        <a:p>
          <a:endParaRPr lang="en-GB"/>
        </a:p>
      </dgm:t>
    </dgm:pt>
    <dgm:pt modelId="{92297355-81B0-954E-9E8E-487A1F20BA01}" type="sibTrans" cxnId="{6EB6203E-152A-594B-86BE-88D1EB951B90}">
      <dgm:prSet/>
      <dgm:spPr/>
      <dgm:t>
        <a:bodyPr/>
        <a:lstStyle/>
        <a:p>
          <a:endParaRPr lang="en-GB"/>
        </a:p>
      </dgm:t>
    </dgm:pt>
    <dgm:pt modelId="{36A8E864-8690-2641-B4FA-6F060298AA8E}">
      <dgm:prSet phldrT="[Text]"/>
      <dgm:spPr/>
      <dgm:t>
        <a:bodyPr/>
        <a:lstStyle/>
        <a:p>
          <a:r>
            <a:rPr lang="en-GB" dirty="0"/>
            <a:t>Visible disabilities</a:t>
          </a:r>
        </a:p>
      </dgm:t>
    </dgm:pt>
    <dgm:pt modelId="{80D074C1-CFAE-BD48-A701-D2BF3328B3C8}" type="parTrans" cxnId="{3D2D013F-6AA7-AC47-A099-D2D8A6DC14D5}">
      <dgm:prSet/>
      <dgm:spPr/>
      <dgm:t>
        <a:bodyPr/>
        <a:lstStyle/>
        <a:p>
          <a:endParaRPr lang="en-GB"/>
        </a:p>
      </dgm:t>
    </dgm:pt>
    <dgm:pt modelId="{C3B7B8D6-A67E-3348-ACB2-ADAD8C399A02}" type="sibTrans" cxnId="{3D2D013F-6AA7-AC47-A099-D2D8A6DC14D5}">
      <dgm:prSet/>
      <dgm:spPr/>
      <dgm:t>
        <a:bodyPr/>
        <a:lstStyle/>
        <a:p>
          <a:endParaRPr lang="en-GB"/>
        </a:p>
      </dgm:t>
    </dgm:pt>
    <dgm:pt modelId="{1AB417A0-0BD7-654C-AB26-AC62B3D5F76B}">
      <dgm:prSet phldrT="[Text]"/>
      <dgm:spPr/>
      <dgm:t>
        <a:bodyPr/>
        <a:lstStyle/>
        <a:p>
          <a:r>
            <a:rPr lang="en-GB" dirty="0"/>
            <a:t>Non-visible disabilities</a:t>
          </a:r>
        </a:p>
      </dgm:t>
    </dgm:pt>
    <dgm:pt modelId="{BBC5FB03-90FB-3848-8300-1A9DAFBBA65B}" type="parTrans" cxnId="{52C21314-F681-3A41-AE44-CCD517C14A5B}">
      <dgm:prSet/>
      <dgm:spPr/>
      <dgm:t>
        <a:bodyPr/>
        <a:lstStyle/>
        <a:p>
          <a:endParaRPr lang="en-GB"/>
        </a:p>
      </dgm:t>
    </dgm:pt>
    <dgm:pt modelId="{04B0913F-B299-BC44-96FF-B585363F0F4C}" type="sibTrans" cxnId="{52C21314-F681-3A41-AE44-CCD517C14A5B}">
      <dgm:prSet/>
      <dgm:spPr/>
      <dgm:t>
        <a:bodyPr/>
        <a:lstStyle/>
        <a:p>
          <a:endParaRPr lang="en-GB"/>
        </a:p>
      </dgm:t>
    </dgm:pt>
    <dgm:pt modelId="{9DD47140-F890-1946-A969-8EA9E97A09E9}">
      <dgm:prSet phldrT="[Text]"/>
      <dgm:spPr/>
      <dgm:t>
        <a:bodyPr/>
        <a:lstStyle/>
        <a:p>
          <a:r>
            <a:rPr lang="en-GB" dirty="0"/>
            <a:t>Religion</a:t>
          </a:r>
        </a:p>
      </dgm:t>
    </dgm:pt>
    <dgm:pt modelId="{4CAA72E0-A1A5-C540-82EA-596CDE504E01}" type="parTrans" cxnId="{A74BDF25-7FE7-0944-8526-66ADE30ECF63}">
      <dgm:prSet/>
      <dgm:spPr/>
      <dgm:t>
        <a:bodyPr/>
        <a:lstStyle/>
        <a:p>
          <a:endParaRPr lang="en-GB"/>
        </a:p>
      </dgm:t>
    </dgm:pt>
    <dgm:pt modelId="{1B6382FA-FBAC-6145-BB98-B79DFDC9256C}" type="sibTrans" cxnId="{A74BDF25-7FE7-0944-8526-66ADE30ECF63}">
      <dgm:prSet/>
      <dgm:spPr/>
      <dgm:t>
        <a:bodyPr/>
        <a:lstStyle/>
        <a:p>
          <a:endParaRPr lang="en-GB"/>
        </a:p>
      </dgm:t>
    </dgm:pt>
    <dgm:pt modelId="{F7B675A4-5473-BA45-8392-8E2FBADC315D}">
      <dgm:prSet phldrT="[Text]"/>
      <dgm:spPr/>
      <dgm:t>
        <a:bodyPr/>
        <a:lstStyle/>
        <a:p>
          <a:r>
            <a:rPr lang="en-GB" dirty="0"/>
            <a:t>Gender stereotypes</a:t>
          </a:r>
        </a:p>
      </dgm:t>
    </dgm:pt>
    <dgm:pt modelId="{28A1759E-D135-6D43-B933-360FD2BB38FA}" type="parTrans" cxnId="{1DD786F6-1FDD-7E4A-8971-E0E3F0232111}">
      <dgm:prSet/>
      <dgm:spPr/>
      <dgm:t>
        <a:bodyPr/>
        <a:lstStyle/>
        <a:p>
          <a:endParaRPr lang="en-GB"/>
        </a:p>
      </dgm:t>
    </dgm:pt>
    <dgm:pt modelId="{EF4E3AB7-2992-6741-8118-22A85302B6FE}" type="sibTrans" cxnId="{1DD786F6-1FDD-7E4A-8971-E0E3F0232111}">
      <dgm:prSet/>
      <dgm:spPr/>
      <dgm:t>
        <a:bodyPr/>
        <a:lstStyle/>
        <a:p>
          <a:endParaRPr lang="en-GB"/>
        </a:p>
      </dgm:t>
    </dgm:pt>
    <dgm:pt modelId="{FEB435A5-C645-6246-8678-C48B605EB45F}">
      <dgm:prSet phldrT="[Text]"/>
      <dgm:spPr/>
      <dgm:t>
        <a:bodyPr/>
        <a:lstStyle/>
        <a:p>
          <a:r>
            <a:rPr lang="en-GB" dirty="0"/>
            <a:t>Same sex parents and LGBT role models</a:t>
          </a:r>
        </a:p>
      </dgm:t>
    </dgm:pt>
    <dgm:pt modelId="{FFE737ED-1923-E644-8637-F5764E3A34B5}" type="parTrans" cxnId="{413969B3-92F0-1A44-9F75-6CE6789EC9E7}">
      <dgm:prSet/>
      <dgm:spPr/>
      <dgm:t>
        <a:bodyPr/>
        <a:lstStyle/>
        <a:p>
          <a:endParaRPr lang="en-GB"/>
        </a:p>
      </dgm:t>
    </dgm:pt>
    <dgm:pt modelId="{D79527DF-616E-524D-B3C4-03D96110A912}" type="sibTrans" cxnId="{413969B3-92F0-1A44-9F75-6CE6789EC9E7}">
      <dgm:prSet/>
      <dgm:spPr/>
      <dgm:t>
        <a:bodyPr/>
        <a:lstStyle/>
        <a:p>
          <a:endParaRPr lang="en-GB"/>
        </a:p>
      </dgm:t>
    </dgm:pt>
    <dgm:pt modelId="{8E401507-F27C-E643-AD48-17A796AC10E2}" type="pres">
      <dgm:prSet presAssocID="{AC5BE667-F039-994E-BC7C-EBD7F154B7E8}" presName="Name0" presStyleCnt="0">
        <dgm:presLayoutVars>
          <dgm:chMax val="1"/>
          <dgm:dir/>
          <dgm:animLvl val="ctr"/>
          <dgm:resizeHandles val="exact"/>
        </dgm:presLayoutVars>
      </dgm:prSet>
      <dgm:spPr/>
    </dgm:pt>
    <dgm:pt modelId="{831821A1-3168-5645-8047-F8216674C6D6}" type="pres">
      <dgm:prSet presAssocID="{C27AB3A3-CFE4-D74A-8A82-96A7A2A2F42C}" presName="centerShape" presStyleLbl="node0" presStyleIdx="0" presStyleCnt="1"/>
      <dgm:spPr/>
    </dgm:pt>
    <dgm:pt modelId="{AE610A19-CA64-BB4D-8F43-D437B9A398E8}" type="pres">
      <dgm:prSet presAssocID="{62B5F367-B07C-1A41-94B6-1696AD65EC98}" presName="node" presStyleLbl="node1" presStyleIdx="0" presStyleCnt="6">
        <dgm:presLayoutVars>
          <dgm:bulletEnabled val="1"/>
        </dgm:presLayoutVars>
      </dgm:prSet>
      <dgm:spPr/>
    </dgm:pt>
    <dgm:pt modelId="{ABFF5F48-D6BC-CF48-8790-0CA098701CC5}" type="pres">
      <dgm:prSet presAssocID="{62B5F367-B07C-1A41-94B6-1696AD65EC98}" presName="dummy" presStyleCnt="0"/>
      <dgm:spPr/>
    </dgm:pt>
    <dgm:pt modelId="{55F4FA37-B4D4-6140-8F69-C33C2A1DCC07}" type="pres">
      <dgm:prSet presAssocID="{92297355-81B0-954E-9E8E-487A1F20BA01}" presName="sibTrans" presStyleLbl="sibTrans2D1" presStyleIdx="0" presStyleCnt="6"/>
      <dgm:spPr/>
    </dgm:pt>
    <dgm:pt modelId="{D55563C8-2850-A948-8585-B5ABCEF2E890}" type="pres">
      <dgm:prSet presAssocID="{36A8E864-8690-2641-B4FA-6F060298AA8E}" presName="node" presStyleLbl="node1" presStyleIdx="1" presStyleCnt="6">
        <dgm:presLayoutVars>
          <dgm:bulletEnabled val="1"/>
        </dgm:presLayoutVars>
      </dgm:prSet>
      <dgm:spPr/>
    </dgm:pt>
    <dgm:pt modelId="{CE7557DB-CF01-A64E-8C75-09EC95A0B286}" type="pres">
      <dgm:prSet presAssocID="{36A8E864-8690-2641-B4FA-6F060298AA8E}" presName="dummy" presStyleCnt="0"/>
      <dgm:spPr/>
    </dgm:pt>
    <dgm:pt modelId="{46CD3E56-122E-2649-A0A5-A784640960FE}" type="pres">
      <dgm:prSet presAssocID="{C3B7B8D6-A67E-3348-ACB2-ADAD8C399A02}" presName="sibTrans" presStyleLbl="sibTrans2D1" presStyleIdx="1" presStyleCnt="6"/>
      <dgm:spPr/>
    </dgm:pt>
    <dgm:pt modelId="{7E4157F8-7180-5B42-8382-6973D9E14BFD}" type="pres">
      <dgm:prSet presAssocID="{1AB417A0-0BD7-654C-AB26-AC62B3D5F76B}" presName="node" presStyleLbl="node1" presStyleIdx="2" presStyleCnt="6">
        <dgm:presLayoutVars>
          <dgm:bulletEnabled val="1"/>
        </dgm:presLayoutVars>
      </dgm:prSet>
      <dgm:spPr/>
    </dgm:pt>
    <dgm:pt modelId="{4422444E-6381-1C4E-88FC-D91F77092C26}" type="pres">
      <dgm:prSet presAssocID="{1AB417A0-0BD7-654C-AB26-AC62B3D5F76B}" presName="dummy" presStyleCnt="0"/>
      <dgm:spPr/>
    </dgm:pt>
    <dgm:pt modelId="{EB418805-6ECF-464C-B750-731122842E48}" type="pres">
      <dgm:prSet presAssocID="{04B0913F-B299-BC44-96FF-B585363F0F4C}" presName="sibTrans" presStyleLbl="sibTrans2D1" presStyleIdx="2" presStyleCnt="6"/>
      <dgm:spPr/>
    </dgm:pt>
    <dgm:pt modelId="{DAA5E69C-F806-0F49-B38F-9D0A58482E78}" type="pres">
      <dgm:prSet presAssocID="{9DD47140-F890-1946-A969-8EA9E97A09E9}" presName="node" presStyleLbl="node1" presStyleIdx="3" presStyleCnt="6">
        <dgm:presLayoutVars>
          <dgm:bulletEnabled val="1"/>
        </dgm:presLayoutVars>
      </dgm:prSet>
      <dgm:spPr/>
    </dgm:pt>
    <dgm:pt modelId="{147983AD-0BD6-F045-A9A1-412DBF6060B7}" type="pres">
      <dgm:prSet presAssocID="{9DD47140-F890-1946-A969-8EA9E97A09E9}" presName="dummy" presStyleCnt="0"/>
      <dgm:spPr/>
    </dgm:pt>
    <dgm:pt modelId="{BDF0D2F2-F29E-1A4C-B199-8A02DB46DCA0}" type="pres">
      <dgm:prSet presAssocID="{1B6382FA-FBAC-6145-BB98-B79DFDC9256C}" presName="sibTrans" presStyleLbl="sibTrans2D1" presStyleIdx="3" presStyleCnt="6"/>
      <dgm:spPr/>
    </dgm:pt>
    <dgm:pt modelId="{BB46D697-F028-894F-A648-D4F84AF462CA}" type="pres">
      <dgm:prSet presAssocID="{F7B675A4-5473-BA45-8392-8E2FBADC315D}" presName="node" presStyleLbl="node1" presStyleIdx="4" presStyleCnt="6">
        <dgm:presLayoutVars>
          <dgm:bulletEnabled val="1"/>
        </dgm:presLayoutVars>
      </dgm:prSet>
      <dgm:spPr/>
    </dgm:pt>
    <dgm:pt modelId="{3160D43A-A903-294F-9D24-4AF9B734DDEF}" type="pres">
      <dgm:prSet presAssocID="{F7B675A4-5473-BA45-8392-8E2FBADC315D}" presName="dummy" presStyleCnt="0"/>
      <dgm:spPr/>
    </dgm:pt>
    <dgm:pt modelId="{39CF55F4-F849-BF46-B998-B560C7850F9D}" type="pres">
      <dgm:prSet presAssocID="{EF4E3AB7-2992-6741-8118-22A85302B6FE}" presName="sibTrans" presStyleLbl="sibTrans2D1" presStyleIdx="4" presStyleCnt="6"/>
      <dgm:spPr/>
    </dgm:pt>
    <dgm:pt modelId="{5DA351B5-219F-9A4F-A9C5-AD44DC0E6AA1}" type="pres">
      <dgm:prSet presAssocID="{FEB435A5-C645-6246-8678-C48B605EB45F}" presName="node" presStyleLbl="node1" presStyleIdx="5" presStyleCnt="6">
        <dgm:presLayoutVars>
          <dgm:bulletEnabled val="1"/>
        </dgm:presLayoutVars>
      </dgm:prSet>
      <dgm:spPr/>
    </dgm:pt>
    <dgm:pt modelId="{C74634A5-A925-1A4E-A046-6B8D1C52D2C3}" type="pres">
      <dgm:prSet presAssocID="{FEB435A5-C645-6246-8678-C48B605EB45F}" presName="dummy" presStyleCnt="0"/>
      <dgm:spPr/>
    </dgm:pt>
    <dgm:pt modelId="{E97FBABD-7656-6D49-AD9C-B8E33D6A14C7}" type="pres">
      <dgm:prSet presAssocID="{D79527DF-616E-524D-B3C4-03D96110A912}" presName="sibTrans" presStyleLbl="sibTrans2D1" presStyleIdx="5" presStyleCnt="6"/>
      <dgm:spPr/>
    </dgm:pt>
  </dgm:ptLst>
  <dgm:cxnLst>
    <dgm:cxn modelId="{52C21314-F681-3A41-AE44-CCD517C14A5B}" srcId="{C27AB3A3-CFE4-D74A-8A82-96A7A2A2F42C}" destId="{1AB417A0-0BD7-654C-AB26-AC62B3D5F76B}" srcOrd="2" destOrd="0" parTransId="{BBC5FB03-90FB-3848-8300-1A9DAFBBA65B}" sibTransId="{04B0913F-B299-BC44-96FF-B585363F0F4C}"/>
    <dgm:cxn modelId="{33EAA91C-A529-F440-B4F7-0499814A41CD}" type="presOf" srcId="{C3B7B8D6-A67E-3348-ACB2-ADAD8C399A02}" destId="{46CD3E56-122E-2649-A0A5-A784640960FE}" srcOrd="0" destOrd="0" presId="urn:microsoft.com/office/officeart/2005/8/layout/radial6"/>
    <dgm:cxn modelId="{A74BDF25-7FE7-0944-8526-66ADE30ECF63}" srcId="{C27AB3A3-CFE4-D74A-8A82-96A7A2A2F42C}" destId="{9DD47140-F890-1946-A969-8EA9E97A09E9}" srcOrd="3" destOrd="0" parTransId="{4CAA72E0-A1A5-C540-82EA-596CDE504E01}" sibTransId="{1B6382FA-FBAC-6145-BB98-B79DFDC9256C}"/>
    <dgm:cxn modelId="{D188DF3C-4600-6C41-B68D-2EB2AFFD4FBD}" srcId="{AC5BE667-F039-994E-BC7C-EBD7F154B7E8}" destId="{C27AB3A3-CFE4-D74A-8A82-96A7A2A2F42C}" srcOrd="0" destOrd="0" parTransId="{6B2BBC01-1245-E644-96B3-9A28FCFDB5F6}" sibTransId="{DE7E69B5-155C-6C45-99DF-8FE11F44C836}"/>
    <dgm:cxn modelId="{6EB6203E-152A-594B-86BE-88D1EB951B90}" srcId="{C27AB3A3-CFE4-D74A-8A82-96A7A2A2F42C}" destId="{62B5F367-B07C-1A41-94B6-1696AD65EC98}" srcOrd="0" destOrd="0" parTransId="{0538CFD0-8F39-414E-87CF-A1EA671D7094}" sibTransId="{92297355-81B0-954E-9E8E-487A1F20BA01}"/>
    <dgm:cxn modelId="{3D2D013F-6AA7-AC47-A099-D2D8A6DC14D5}" srcId="{C27AB3A3-CFE4-D74A-8A82-96A7A2A2F42C}" destId="{36A8E864-8690-2641-B4FA-6F060298AA8E}" srcOrd="1" destOrd="0" parTransId="{80D074C1-CFAE-BD48-A701-D2BF3328B3C8}" sibTransId="{C3B7B8D6-A67E-3348-ACB2-ADAD8C399A02}"/>
    <dgm:cxn modelId="{452BB03F-B220-E44D-9B6F-5F0D056DBA4A}" type="presOf" srcId="{AC5BE667-F039-994E-BC7C-EBD7F154B7E8}" destId="{8E401507-F27C-E643-AD48-17A796AC10E2}" srcOrd="0" destOrd="0" presId="urn:microsoft.com/office/officeart/2005/8/layout/radial6"/>
    <dgm:cxn modelId="{21EF8E45-3BB2-B146-BA4D-9FB9E3AB2293}" type="presOf" srcId="{FEB435A5-C645-6246-8678-C48B605EB45F}" destId="{5DA351B5-219F-9A4F-A9C5-AD44DC0E6AA1}" srcOrd="0" destOrd="0" presId="urn:microsoft.com/office/officeart/2005/8/layout/radial6"/>
    <dgm:cxn modelId="{E0948577-41B3-DD42-A9BB-889F1D2B410C}" type="presOf" srcId="{62B5F367-B07C-1A41-94B6-1696AD65EC98}" destId="{AE610A19-CA64-BB4D-8F43-D437B9A398E8}" srcOrd="0" destOrd="0" presId="urn:microsoft.com/office/officeart/2005/8/layout/radial6"/>
    <dgm:cxn modelId="{C7F8F67D-2C24-5840-B703-94C9009199E6}" type="presOf" srcId="{9DD47140-F890-1946-A969-8EA9E97A09E9}" destId="{DAA5E69C-F806-0F49-B38F-9D0A58482E78}" srcOrd="0" destOrd="0" presId="urn:microsoft.com/office/officeart/2005/8/layout/radial6"/>
    <dgm:cxn modelId="{D2A9169B-2BD5-EB48-917B-878A419E1619}" type="presOf" srcId="{EF4E3AB7-2992-6741-8118-22A85302B6FE}" destId="{39CF55F4-F849-BF46-B998-B560C7850F9D}" srcOrd="0" destOrd="0" presId="urn:microsoft.com/office/officeart/2005/8/layout/radial6"/>
    <dgm:cxn modelId="{413969B3-92F0-1A44-9F75-6CE6789EC9E7}" srcId="{C27AB3A3-CFE4-D74A-8A82-96A7A2A2F42C}" destId="{FEB435A5-C645-6246-8678-C48B605EB45F}" srcOrd="5" destOrd="0" parTransId="{FFE737ED-1923-E644-8637-F5764E3A34B5}" sibTransId="{D79527DF-616E-524D-B3C4-03D96110A912}"/>
    <dgm:cxn modelId="{7C59DECE-52D7-D240-A4EF-B3BFD9D46E3D}" type="presOf" srcId="{1AB417A0-0BD7-654C-AB26-AC62B3D5F76B}" destId="{7E4157F8-7180-5B42-8382-6973D9E14BFD}" srcOrd="0" destOrd="0" presId="urn:microsoft.com/office/officeart/2005/8/layout/radial6"/>
    <dgm:cxn modelId="{CDAFDBD4-782C-6A41-B0D4-D505816B5C47}" type="presOf" srcId="{04B0913F-B299-BC44-96FF-B585363F0F4C}" destId="{EB418805-6ECF-464C-B750-731122842E48}" srcOrd="0" destOrd="0" presId="urn:microsoft.com/office/officeart/2005/8/layout/radial6"/>
    <dgm:cxn modelId="{EC1EACDB-9B34-D245-8C8F-E6E3BC7B403D}" type="presOf" srcId="{36A8E864-8690-2641-B4FA-6F060298AA8E}" destId="{D55563C8-2850-A948-8585-B5ABCEF2E890}" srcOrd="0" destOrd="0" presId="urn:microsoft.com/office/officeart/2005/8/layout/radial6"/>
    <dgm:cxn modelId="{5A70BBDD-E0F9-154A-8F9D-6F54EED42942}" type="presOf" srcId="{F7B675A4-5473-BA45-8392-8E2FBADC315D}" destId="{BB46D697-F028-894F-A648-D4F84AF462CA}" srcOrd="0" destOrd="0" presId="urn:microsoft.com/office/officeart/2005/8/layout/radial6"/>
    <dgm:cxn modelId="{E8DD44E6-D857-7A49-9F00-7497202ED9A1}" type="presOf" srcId="{C27AB3A3-CFE4-D74A-8A82-96A7A2A2F42C}" destId="{831821A1-3168-5645-8047-F8216674C6D6}" srcOrd="0" destOrd="0" presId="urn:microsoft.com/office/officeart/2005/8/layout/radial6"/>
    <dgm:cxn modelId="{01F6DDEB-A0EA-5541-92F1-F874E1BCD1B9}" type="presOf" srcId="{92297355-81B0-954E-9E8E-487A1F20BA01}" destId="{55F4FA37-B4D4-6140-8F69-C33C2A1DCC07}" srcOrd="0" destOrd="0" presId="urn:microsoft.com/office/officeart/2005/8/layout/radial6"/>
    <dgm:cxn modelId="{1DD786F6-1FDD-7E4A-8971-E0E3F0232111}" srcId="{C27AB3A3-CFE4-D74A-8A82-96A7A2A2F42C}" destId="{F7B675A4-5473-BA45-8392-8E2FBADC315D}" srcOrd="4" destOrd="0" parTransId="{28A1759E-D135-6D43-B933-360FD2BB38FA}" sibTransId="{EF4E3AB7-2992-6741-8118-22A85302B6FE}"/>
    <dgm:cxn modelId="{4FA857F8-DE9D-2642-B3A9-97A0C2DDE6A9}" type="presOf" srcId="{1B6382FA-FBAC-6145-BB98-B79DFDC9256C}" destId="{BDF0D2F2-F29E-1A4C-B199-8A02DB46DCA0}" srcOrd="0" destOrd="0" presId="urn:microsoft.com/office/officeart/2005/8/layout/radial6"/>
    <dgm:cxn modelId="{5EEA64FA-4722-AA47-B431-7A0F8B293CF8}" type="presOf" srcId="{D79527DF-616E-524D-B3C4-03D96110A912}" destId="{E97FBABD-7656-6D49-AD9C-B8E33D6A14C7}" srcOrd="0" destOrd="0" presId="urn:microsoft.com/office/officeart/2005/8/layout/radial6"/>
    <dgm:cxn modelId="{C898A850-0A28-084F-9F58-6BFE238487D7}" type="presParOf" srcId="{8E401507-F27C-E643-AD48-17A796AC10E2}" destId="{831821A1-3168-5645-8047-F8216674C6D6}" srcOrd="0" destOrd="0" presId="urn:microsoft.com/office/officeart/2005/8/layout/radial6"/>
    <dgm:cxn modelId="{89AF105C-EA20-C44A-9349-9B03D3421E69}" type="presParOf" srcId="{8E401507-F27C-E643-AD48-17A796AC10E2}" destId="{AE610A19-CA64-BB4D-8F43-D437B9A398E8}" srcOrd="1" destOrd="0" presId="urn:microsoft.com/office/officeart/2005/8/layout/radial6"/>
    <dgm:cxn modelId="{1F64A5C5-E63C-CF4C-85FA-38B230960622}" type="presParOf" srcId="{8E401507-F27C-E643-AD48-17A796AC10E2}" destId="{ABFF5F48-D6BC-CF48-8790-0CA098701CC5}" srcOrd="2" destOrd="0" presId="urn:microsoft.com/office/officeart/2005/8/layout/radial6"/>
    <dgm:cxn modelId="{2054B17B-E0AF-1B46-96FC-2C0371A3EAEE}" type="presParOf" srcId="{8E401507-F27C-E643-AD48-17A796AC10E2}" destId="{55F4FA37-B4D4-6140-8F69-C33C2A1DCC07}" srcOrd="3" destOrd="0" presId="urn:microsoft.com/office/officeart/2005/8/layout/radial6"/>
    <dgm:cxn modelId="{C108C2A2-9DC5-9748-87BD-E4BE574FEA6B}" type="presParOf" srcId="{8E401507-F27C-E643-AD48-17A796AC10E2}" destId="{D55563C8-2850-A948-8585-B5ABCEF2E890}" srcOrd="4" destOrd="0" presId="urn:microsoft.com/office/officeart/2005/8/layout/radial6"/>
    <dgm:cxn modelId="{4915926C-6C94-7743-8C5F-A207D633B8A1}" type="presParOf" srcId="{8E401507-F27C-E643-AD48-17A796AC10E2}" destId="{CE7557DB-CF01-A64E-8C75-09EC95A0B286}" srcOrd="5" destOrd="0" presId="urn:microsoft.com/office/officeart/2005/8/layout/radial6"/>
    <dgm:cxn modelId="{38B93ADF-7B12-0D40-A074-A4F97D2398D0}" type="presParOf" srcId="{8E401507-F27C-E643-AD48-17A796AC10E2}" destId="{46CD3E56-122E-2649-A0A5-A784640960FE}" srcOrd="6" destOrd="0" presId="urn:microsoft.com/office/officeart/2005/8/layout/radial6"/>
    <dgm:cxn modelId="{5CEEBAA3-BE57-824A-A6B6-E4D49BF29CB2}" type="presParOf" srcId="{8E401507-F27C-E643-AD48-17A796AC10E2}" destId="{7E4157F8-7180-5B42-8382-6973D9E14BFD}" srcOrd="7" destOrd="0" presId="urn:microsoft.com/office/officeart/2005/8/layout/radial6"/>
    <dgm:cxn modelId="{D4D737E0-1347-AA4F-961E-E24614B92370}" type="presParOf" srcId="{8E401507-F27C-E643-AD48-17A796AC10E2}" destId="{4422444E-6381-1C4E-88FC-D91F77092C26}" srcOrd="8" destOrd="0" presId="urn:microsoft.com/office/officeart/2005/8/layout/radial6"/>
    <dgm:cxn modelId="{FD48C48D-C22C-4340-AD10-1D87A45BDCC5}" type="presParOf" srcId="{8E401507-F27C-E643-AD48-17A796AC10E2}" destId="{EB418805-6ECF-464C-B750-731122842E48}" srcOrd="9" destOrd="0" presId="urn:microsoft.com/office/officeart/2005/8/layout/radial6"/>
    <dgm:cxn modelId="{25590B5B-BDF6-DB4E-98DE-0ABA5B5C83C0}" type="presParOf" srcId="{8E401507-F27C-E643-AD48-17A796AC10E2}" destId="{DAA5E69C-F806-0F49-B38F-9D0A58482E78}" srcOrd="10" destOrd="0" presId="urn:microsoft.com/office/officeart/2005/8/layout/radial6"/>
    <dgm:cxn modelId="{7AADEC5C-4CE8-4545-B0AA-7F9889079C7D}" type="presParOf" srcId="{8E401507-F27C-E643-AD48-17A796AC10E2}" destId="{147983AD-0BD6-F045-A9A1-412DBF6060B7}" srcOrd="11" destOrd="0" presId="urn:microsoft.com/office/officeart/2005/8/layout/radial6"/>
    <dgm:cxn modelId="{23A03DAD-C8F4-0B43-BEC2-159C662D56DE}" type="presParOf" srcId="{8E401507-F27C-E643-AD48-17A796AC10E2}" destId="{BDF0D2F2-F29E-1A4C-B199-8A02DB46DCA0}" srcOrd="12" destOrd="0" presId="urn:microsoft.com/office/officeart/2005/8/layout/radial6"/>
    <dgm:cxn modelId="{5D48CFA7-6ABE-4940-B1FA-514C58F108A1}" type="presParOf" srcId="{8E401507-F27C-E643-AD48-17A796AC10E2}" destId="{BB46D697-F028-894F-A648-D4F84AF462CA}" srcOrd="13" destOrd="0" presId="urn:microsoft.com/office/officeart/2005/8/layout/radial6"/>
    <dgm:cxn modelId="{7D7DD7D2-DF38-1E42-9DBF-98F0D282D822}" type="presParOf" srcId="{8E401507-F27C-E643-AD48-17A796AC10E2}" destId="{3160D43A-A903-294F-9D24-4AF9B734DDEF}" srcOrd="14" destOrd="0" presId="urn:microsoft.com/office/officeart/2005/8/layout/radial6"/>
    <dgm:cxn modelId="{16C5EDDE-34B8-1347-AFFF-E40C33A20D4C}" type="presParOf" srcId="{8E401507-F27C-E643-AD48-17A796AC10E2}" destId="{39CF55F4-F849-BF46-B998-B560C7850F9D}" srcOrd="15" destOrd="0" presId="urn:microsoft.com/office/officeart/2005/8/layout/radial6"/>
    <dgm:cxn modelId="{ACF971F4-DD21-274B-92C0-3C2C3B1A8AD9}" type="presParOf" srcId="{8E401507-F27C-E643-AD48-17A796AC10E2}" destId="{5DA351B5-219F-9A4F-A9C5-AD44DC0E6AA1}" srcOrd="16" destOrd="0" presId="urn:microsoft.com/office/officeart/2005/8/layout/radial6"/>
    <dgm:cxn modelId="{5A95DB2F-702F-C74A-94DA-DF2C506E5B38}" type="presParOf" srcId="{8E401507-F27C-E643-AD48-17A796AC10E2}" destId="{C74634A5-A925-1A4E-A046-6B8D1C52D2C3}" srcOrd="17" destOrd="0" presId="urn:microsoft.com/office/officeart/2005/8/layout/radial6"/>
    <dgm:cxn modelId="{7CD068BA-EA68-F04A-B95F-8F731792930A}" type="presParOf" srcId="{8E401507-F27C-E643-AD48-17A796AC10E2}" destId="{E97FBABD-7656-6D49-AD9C-B8E33D6A14C7}"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FBABD-7656-6D49-AD9C-B8E33D6A14C7}">
      <dsp:nvSpPr>
        <dsp:cNvPr id="0" name=""/>
        <dsp:cNvSpPr/>
      </dsp:nvSpPr>
      <dsp:spPr>
        <a:xfrm>
          <a:off x="1322624" y="612511"/>
          <a:ext cx="4193643" cy="4193643"/>
        </a:xfrm>
        <a:prstGeom prst="blockArc">
          <a:avLst>
            <a:gd name="adj1" fmla="val 12600000"/>
            <a:gd name="adj2" fmla="val 16200000"/>
            <a:gd name="adj3" fmla="val 451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9CF55F4-F849-BF46-B998-B560C7850F9D}">
      <dsp:nvSpPr>
        <dsp:cNvPr id="0" name=""/>
        <dsp:cNvSpPr/>
      </dsp:nvSpPr>
      <dsp:spPr>
        <a:xfrm>
          <a:off x="1322624" y="612511"/>
          <a:ext cx="4193643" cy="4193643"/>
        </a:xfrm>
        <a:prstGeom prst="blockArc">
          <a:avLst>
            <a:gd name="adj1" fmla="val 9000000"/>
            <a:gd name="adj2" fmla="val 12600000"/>
            <a:gd name="adj3" fmla="val 451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F0D2F2-F29E-1A4C-B199-8A02DB46DCA0}">
      <dsp:nvSpPr>
        <dsp:cNvPr id="0" name=""/>
        <dsp:cNvSpPr/>
      </dsp:nvSpPr>
      <dsp:spPr>
        <a:xfrm>
          <a:off x="1322624" y="612511"/>
          <a:ext cx="4193643" cy="4193643"/>
        </a:xfrm>
        <a:prstGeom prst="blockArc">
          <a:avLst>
            <a:gd name="adj1" fmla="val 5400000"/>
            <a:gd name="adj2" fmla="val 9000000"/>
            <a:gd name="adj3" fmla="val 451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418805-6ECF-464C-B750-731122842E48}">
      <dsp:nvSpPr>
        <dsp:cNvPr id="0" name=""/>
        <dsp:cNvSpPr/>
      </dsp:nvSpPr>
      <dsp:spPr>
        <a:xfrm>
          <a:off x="1322624" y="612511"/>
          <a:ext cx="4193643" cy="4193643"/>
        </a:xfrm>
        <a:prstGeom prst="blockArc">
          <a:avLst>
            <a:gd name="adj1" fmla="val 1800000"/>
            <a:gd name="adj2" fmla="val 5400000"/>
            <a:gd name="adj3" fmla="val 451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CD3E56-122E-2649-A0A5-A784640960FE}">
      <dsp:nvSpPr>
        <dsp:cNvPr id="0" name=""/>
        <dsp:cNvSpPr/>
      </dsp:nvSpPr>
      <dsp:spPr>
        <a:xfrm>
          <a:off x="1322624" y="612511"/>
          <a:ext cx="4193643" cy="4193643"/>
        </a:xfrm>
        <a:prstGeom prst="blockArc">
          <a:avLst>
            <a:gd name="adj1" fmla="val 19800000"/>
            <a:gd name="adj2" fmla="val 1800000"/>
            <a:gd name="adj3" fmla="val 451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5F4FA37-B4D4-6140-8F69-C33C2A1DCC07}">
      <dsp:nvSpPr>
        <dsp:cNvPr id="0" name=""/>
        <dsp:cNvSpPr/>
      </dsp:nvSpPr>
      <dsp:spPr>
        <a:xfrm>
          <a:off x="1322624" y="612511"/>
          <a:ext cx="4193643" cy="4193643"/>
        </a:xfrm>
        <a:prstGeom prst="blockArc">
          <a:avLst>
            <a:gd name="adj1" fmla="val 16200000"/>
            <a:gd name="adj2" fmla="val 19800000"/>
            <a:gd name="adj3" fmla="val 451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1821A1-3168-5645-8047-F8216674C6D6}">
      <dsp:nvSpPr>
        <dsp:cNvPr id="0" name=""/>
        <dsp:cNvSpPr/>
      </dsp:nvSpPr>
      <dsp:spPr>
        <a:xfrm>
          <a:off x="2479432" y="1769319"/>
          <a:ext cx="1880027" cy="188002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t>Representation</a:t>
          </a:r>
        </a:p>
      </dsp:txBody>
      <dsp:txXfrm>
        <a:off x="2754756" y="2044643"/>
        <a:ext cx="1329379" cy="1329379"/>
      </dsp:txXfrm>
    </dsp:sp>
    <dsp:sp modelId="{AE610A19-CA64-BB4D-8F43-D437B9A398E8}">
      <dsp:nvSpPr>
        <dsp:cNvPr id="0" name=""/>
        <dsp:cNvSpPr/>
      </dsp:nvSpPr>
      <dsp:spPr>
        <a:xfrm>
          <a:off x="2761436" y="1878"/>
          <a:ext cx="1316019" cy="131601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Race</a:t>
          </a:r>
        </a:p>
      </dsp:txBody>
      <dsp:txXfrm>
        <a:off x="2954163" y="194605"/>
        <a:ext cx="930565" cy="930565"/>
      </dsp:txXfrm>
    </dsp:sp>
    <dsp:sp modelId="{D55563C8-2850-A948-8585-B5ABCEF2E890}">
      <dsp:nvSpPr>
        <dsp:cNvPr id="0" name=""/>
        <dsp:cNvSpPr/>
      </dsp:nvSpPr>
      <dsp:spPr>
        <a:xfrm>
          <a:off x="4536307" y="1026601"/>
          <a:ext cx="1316019" cy="131601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Visible disabilities</a:t>
          </a:r>
        </a:p>
      </dsp:txBody>
      <dsp:txXfrm>
        <a:off x="4729034" y="1219328"/>
        <a:ext cx="930565" cy="930565"/>
      </dsp:txXfrm>
    </dsp:sp>
    <dsp:sp modelId="{7E4157F8-7180-5B42-8382-6973D9E14BFD}">
      <dsp:nvSpPr>
        <dsp:cNvPr id="0" name=""/>
        <dsp:cNvSpPr/>
      </dsp:nvSpPr>
      <dsp:spPr>
        <a:xfrm>
          <a:off x="4536307" y="3076046"/>
          <a:ext cx="1316019" cy="131601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Non-visible disabilities</a:t>
          </a:r>
        </a:p>
      </dsp:txBody>
      <dsp:txXfrm>
        <a:off x="4729034" y="3268773"/>
        <a:ext cx="930565" cy="930565"/>
      </dsp:txXfrm>
    </dsp:sp>
    <dsp:sp modelId="{DAA5E69C-F806-0F49-B38F-9D0A58482E78}">
      <dsp:nvSpPr>
        <dsp:cNvPr id="0" name=""/>
        <dsp:cNvSpPr/>
      </dsp:nvSpPr>
      <dsp:spPr>
        <a:xfrm>
          <a:off x="2761436" y="4100769"/>
          <a:ext cx="1316019" cy="131601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Religion</a:t>
          </a:r>
        </a:p>
      </dsp:txBody>
      <dsp:txXfrm>
        <a:off x="2954163" y="4293496"/>
        <a:ext cx="930565" cy="930565"/>
      </dsp:txXfrm>
    </dsp:sp>
    <dsp:sp modelId="{BB46D697-F028-894F-A648-D4F84AF462CA}">
      <dsp:nvSpPr>
        <dsp:cNvPr id="0" name=""/>
        <dsp:cNvSpPr/>
      </dsp:nvSpPr>
      <dsp:spPr>
        <a:xfrm>
          <a:off x="986564" y="3076046"/>
          <a:ext cx="1316019" cy="131601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Gender stereotypes</a:t>
          </a:r>
        </a:p>
      </dsp:txBody>
      <dsp:txXfrm>
        <a:off x="1179291" y="3268773"/>
        <a:ext cx="930565" cy="930565"/>
      </dsp:txXfrm>
    </dsp:sp>
    <dsp:sp modelId="{5DA351B5-219F-9A4F-A9C5-AD44DC0E6AA1}">
      <dsp:nvSpPr>
        <dsp:cNvPr id="0" name=""/>
        <dsp:cNvSpPr/>
      </dsp:nvSpPr>
      <dsp:spPr>
        <a:xfrm>
          <a:off x="986564" y="1026601"/>
          <a:ext cx="1316019" cy="131601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Same sex parents and LGBT role models</a:t>
          </a:r>
        </a:p>
      </dsp:txBody>
      <dsp:txXfrm>
        <a:off x="1179291" y="1219328"/>
        <a:ext cx="930565" cy="930565"/>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bcnews.com/news/latino/demi-lovato-will-guest-star-third-final-season-will-grace-n1047216"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nbcnews.com/feature/nbc-out/team-behind-vida-wants-complicate-queerness-tv-n1009511"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mind.org.uk/information-support/tips-for-everyday-living/lgbtiqplus-mental-health/about-lgbtiqplus-mental-health/"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5411b13f0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g25411b13f0c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66" name="Google Shape;36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21436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73" name="Google Shape;37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2714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83" name="Google Shape;38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16652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3320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9051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24:notes"/>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Tree>
    <p:extLst>
      <p:ext uri="{BB962C8B-B14F-4D97-AF65-F5344CB8AC3E}">
        <p14:creationId xmlns:p14="http://schemas.microsoft.com/office/powerpoint/2010/main" val="1939788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15" name="Google Shape;41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92947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9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7444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14" name="Google Shape;21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Byker Grove, A Different World, Dawson’s Creek, Press Gang, and My So-Called Life.</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GB"/>
              <a:t>Byker Grove – first same sex kiss on children’s tv in 1994. Peck on the cheek. </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GB"/>
              <a:t>Dawson’s creek – 2004 – first passionate kiss between two men</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GB">
                <a:solidFill>
                  <a:srgbClr val="2A2A2A"/>
                </a:solidFill>
                <a:latin typeface="Calibri"/>
                <a:ea typeface="Calibri"/>
                <a:cs typeface="Calibri"/>
                <a:sym typeface="Calibri"/>
              </a:rPr>
              <a:t>Before “Dawson’s Creek,” Will and Jack kissed on </a:t>
            </a:r>
            <a:r>
              <a:rPr lang="en-GB" u="sng" strike="noStrike">
                <a:solidFill>
                  <a:schemeClr val="hlink"/>
                </a:solidFill>
                <a:latin typeface="Calibri"/>
                <a:ea typeface="Calibri"/>
                <a:cs typeface="Calibri"/>
                <a:sym typeface="Calibri"/>
                <a:hlinkClick r:id="rId3"/>
              </a:rPr>
              <a:t>NBC’s “Will and Grace”</a:t>
            </a:r>
            <a:r>
              <a:rPr lang="en-GB">
                <a:solidFill>
                  <a:srgbClr val="2A2A2A"/>
                </a:solidFill>
                <a:latin typeface="Calibri"/>
                <a:ea typeface="Calibri"/>
                <a:cs typeface="Calibri"/>
                <a:sym typeface="Calibri"/>
              </a:rPr>
              <a:t> to protest the fact that they had never seen two gay men kiss on television, and a few other shows, including “LA Law” and “Relativity” featured two women kissing. Yet, </a:t>
            </a:r>
            <a:r>
              <a:rPr lang="en-GB" u="sng" strike="noStrike">
                <a:solidFill>
                  <a:schemeClr val="hlink"/>
                </a:solidFill>
                <a:latin typeface="Calibri"/>
                <a:ea typeface="Calibri"/>
                <a:cs typeface="Calibri"/>
                <a:sym typeface="Calibri"/>
                <a:hlinkClick r:id="rId4"/>
              </a:rPr>
              <a:t>LGBTQ representation</a:t>
            </a:r>
            <a:r>
              <a:rPr lang="en-GB">
                <a:solidFill>
                  <a:srgbClr val="2A2A2A"/>
                </a:solidFill>
                <a:latin typeface="Calibri"/>
                <a:ea typeface="Calibri"/>
                <a:cs typeface="Calibri"/>
                <a:sym typeface="Calibri"/>
              </a:rPr>
              <a:t> either generally wasn’t included or lacked nuance in earlier television eras. In the 1996 “Friends” episode “The One With the Lesbian Wedding,” for instance, the series did not show Susan and Carol kissing at their own wedding ceremony.</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GB"/>
              <a:t>https://www.nbcnews.com/feature/nbc-out/two-decades-later-dawson-s-creek-actor-reflects-historic-gay-n1068741</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GB"/>
              <a:t>All very exceptional and still seen as an event. Creation of an ‘other’ culture. </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21" name="Google Shape;221;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5411b13f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g25411b13f0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51" name="Google Shape;25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58" name="Google Shape;258;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a:t>https://blog.nationalarchives.gov.uk/queer-history-a-history-of-queer/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https://www.latrobe.edu.au/news/articles/2023/opinion/the-history-of-the-word-queer</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71" name="Google Shape;27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76" name="Google Shape;27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04" name="Google Shape;30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20" name="Google Shape;32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5:notes"/>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hlink"/>
              </a:buClr>
              <a:buSzPts val="1400"/>
              <a:buFont typeface="Calibri"/>
              <a:buNone/>
            </a:pPr>
            <a:r>
              <a:rPr lang="en-GB" u="sng">
                <a:solidFill>
                  <a:schemeClr val="hlink"/>
                </a:solidFill>
                <a:hlinkClick r:id="rId3"/>
              </a:rPr>
              <a:t>About LGBTIQ+ mental health - Mind</a:t>
            </a:r>
            <a:endParaRPr/>
          </a:p>
        </p:txBody>
      </p:sp>
      <p:sp>
        <p:nvSpPr>
          <p:cNvPr id="328" name="Google Shape;32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GB"/>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10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p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0035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1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0" name="Google Shape;510;p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717141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1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7" name="Google Shape;517;p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028112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10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p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47691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5" name="Google Shape;61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214791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1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0" name="Google Shape;620;p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22092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1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0" name="Google Shape;630;p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70768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1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1" name="Google Shape;641;p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65463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a:extLst>
            <a:ext uri="{FF2B5EF4-FFF2-40B4-BE49-F238E27FC236}">
              <a16:creationId xmlns:a16="http://schemas.microsoft.com/office/drawing/2014/main" id="{10340482-D934-852E-9884-78C664337B10}"/>
            </a:ext>
          </a:extLst>
        </p:cNvPr>
        <p:cNvGrpSpPr/>
        <p:nvPr/>
      </p:nvGrpSpPr>
      <p:grpSpPr>
        <a:xfrm>
          <a:off x="0" y="0"/>
          <a:ext cx="0" cy="0"/>
          <a:chOff x="0" y="0"/>
          <a:chExt cx="0" cy="0"/>
        </a:xfrm>
      </p:grpSpPr>
      <p:sp>
        <p:nvSpPr>
          <p:cNvPr id="640" name="Google Shape;640;p119:notes">
            <a:extLst>
              <a:ext uri="{FF2B5EF4-FFF2-40B4-BE49-F238E27FC236}">
                <a16:creationId xmlns:a16="http://schemas.microsoft.com/office/drawing/2014/main" id="{7740E5EE-1F65-70CA-D69F-5B15039B18D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1" name="Google Shape;641;p119:notes">
            <a:extLst>
              <a:ext uri="{FF2B5EF4-FFF2-40B4-BE49-F238E27FC236}">
                <a16:creationId xmlns:a16="http://schemas.microsoft.com/office/drawing/2014/main" id="{D01A5B0F-1AC4-BB81-F831-9C4471D06A0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64760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1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1" name="Google Shape;681;p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88513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1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3" name="Google Shape;713;p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30895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1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4" name="Google Shape;724;p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125648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1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4" name="Google Shape;744;p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18942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1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1" name="Google Shape;681;p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134143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1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0" name="Google Shape;750;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16276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47" name="Google Shape;447;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9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9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0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2" name="Google Shape;792;p1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latin typeface="Arial"/>
              <a:ea typeface="Arial"/>
              <a:cs typeface="Arial"/>
              <a:sym typeface="Arial"/>
            </a:endParaRPr>
          </a:p>
        </p:txBody>
      </p:sp>
      <p:sp>
        <p:nvSpPr>
          <p:cNvPr id="793" name="Google Shape;793;p1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u="none" strike="noStrike" cap="none">
                <a:solidFill>
                  <a:schemeClr val="dk1"/>
                </a:solidFill>
              </a:rPr>
              <a:t>58</a:t>
            </a:fld>
            <a:endParaRPr sz="1200" u="none" strike="noStrike" cap="none">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1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9" name="Google Shape;799;p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10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p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10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52" name="Google Shape;552;p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1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58" name="Google Shape;558;p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1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64" name="Google Shape;564;p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chemeClr val="dk1"/>
              </a:buClr>
              <a:buSzPts val="1400"/>
              <a:buFont typeface="Calibri"/>
              <a:buNone/>
            </a:pPr>
            <a:r>
              <a:rPr lang="en-GB"/>
              <a:t>Gillick competence</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1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chemeClr val="dk1"/>
              </a:buClr>
              <a:buSzPts val="1400"/>
              <a:buFont typeface="Calibri"/>
              <a:buNone/>
            </a:pPr>
            <a:r>
              <a:rPr lang="en-GB"/>
              <a:t>Gillick competence</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chemeClr val="dk1"/>
              </a:buClr>
              <a:buSzPts val="1400"/>
              <a:buFont typeface="Calibri"/>
              <a:buNone/>
            </a:pPr>
            <a:r>
              <a:rPr lang="en-GB"/>
              <a:t>Gillick competence</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1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5" name="Google Shape;805;p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1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0" name="Google Shape;810;p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a:extLst>
            <a:ext uri="{FF2B5EF4-FFF2-40B4-BE49-F238E27FC236}">
              <a16:creationId xmlns:a16="http://schemas.microsoft.com/office/drawing/2014/main" id="{B81926D5-2A2D-2318-0443-1C2608D9CC9B}"/>
            </a:ext>
          </a:extLst>
        </p:cNvPr>
        <p:cNvGrpSpPr/>
        <p:nvPr/>
      </p:nvGrpSpPr>
      <p:grpSpPr>
        <a:xfrm>
          <a:off x="0" y="0"/>
          <a:ext cx="0" cy="0"/>
          <a:chOff x="0" y="0"/>
          <a:chExt cx="0" cy="0"/>
        </a:xfrm>
      </p:grpSpPr>
      <p:sp>
        <p:nvSpPr>
          <p:cNvPr id="186" name="Google Shape;186;p29:notes">
            <a:extLst>
              <a:ext uri="{FF2B5EF4-FFF2-40B4-BE49-F238E27FC236}">
                <a16:creationId xmlns:a16="http://schemas.microsoft.com/office/drawing/2014/main" id="{B5D5E9E9-2493-E2AC-71AB-A1B73CA103F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29:notes">
            <a:extLst>
              <a:ext uri="{FF2B5EF4-FFF2-40B4-BE49-F238E27FC236}">
                <a16:creationId xmlns:a16="http://schemas.microsoft.com/office/drawing/2014/main" id="{5671F60E-B839-F75E-2440-0907071F886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8273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40" name="Google Shape;3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07064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51" name="Google Shape;35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99095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59" name="Google Shape;35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0338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_Title Only">
  <p:cSld name="4_Title Only">
    <p:bg>
      <p:bgPr>
        <a:solidFill>
          <a:schemeClr val="lt1"/>
        </a:solidFill>
        <a:effectLst/>
      </p:bgPr>
    </p:bg>
    <p:spTree>
      <p:nvGrpSpPr>
        <p:cNvPr id="1"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Title Only">
  <p:cSld name="4_Title Only 3">
    <p:bg>
      <p:bgPr>
        <a:solidFill>
          <a:srgbClr val="51ADE5"/>
        </a:solidFill>
        <a:effectLst/>
      </p:bgPr>
    </p:bg>
    <p:spTree>
      <p:nvGrpSpPr>
        <p:cNvPr id="1" name="Shape 39"/>
        <p:cNvGrpSpPr/>
        <p:nvPr/>
      </p:nvGrpSpPr>
      <p:grpSpPr>
        <a:xfrm>
          <a:off x="0" y="0"/>
          <a:ext cx="0" cy="0"/>
          <a:chOff x="0" y="0"/>
          <a:chExt cx="0" cy="0"/>
        </a:xfrm>
      </p:grpSpPr>
      <p:sp>
        <p:nvSpPr>
          <p:cNvPr id="40" name="Google Shape;40;p139"/>
          <p:cNvSpPr txBox="1">
            <a:spLocks noGrp="1"/>
          </p:cNvSpPr>
          <p:nvPr>
            <p:ph type="title"/>
          </p:nvPr>
        </p:nvSpPr>
        <p:spPr>
          <a:xfrm>
            <a:off x="838200" y="276621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39"/>
          <p:cNvSpPr txBox="1"/>
          <p:nvPr/>
        </p:nvSpPr>
        <p:spPr>
          <a:xfrm>
            <a:off x="5385947" y="6512512"/>
            <a:ext cx="6437871" cy="2538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GB" sz="1050" b="0" i="0" u="none" strike="noStrike" cap="none">
                <a:solidFill>
                  <a:schemeClr val="lt1"/>
                </a:solidFill>
                <a:latin typeface="Calibri"/>
                <a:ea typeface="Calibri"/>
                <a:cs typeface="Calibri"/>
                <a:sym typeface="Calibri"/>
              </a:rPr>
              <a:t>@itimbrell | @iantimbrelleducation | www.morethanflagsandrainbows.com</a:t>
            </a:r>
            <a:endParaRPr sz="1400" b="0" i="0" u="none" strike="noStrike" cap="none">
              <a:solidFill>
                <a:srgbClr val="000000"/>
              </a:solidFill>
              <a:latin typeface="Arial"/>
              <a:ea typeface="Arial"/>
              <a:cs typeface="Arial"/>
              <a:sym typeface="Arial"/>
            </a:endParaRPr>
          </a:p>
        </p:txBody>
      </p:sp>
      <p:pic>
        <p:nvPicPr>
          <p:cNvPr id="2" name="Picture 2" descr="EDUK- Education Conferences UK - Education Professional - EDUK | LinkedIn">
            <a:extLst>
              <a:ext uri="{FF2B5EF4-FFF2-40B4-BE49-F238E27FC236}">
                <a16:creationId xmlns:a16="http://schemas.microsoft.com/office/drawing/2014/main" id="{C7F76F2C-CA1F-DA65-D8AE-D145DF4A73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6131" y="5855109"/>
            <a:ext cx="911277" cy="9112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p:cSld name="1_Title and Content 2">
    <p:spTree>
      <p:nvGrpSpPr>
        <p:cNvPr id="1" name="Shape 49"/>
        <p:cNvGrpSpPr/>
        <p:nvPr/>
      </p:nvGrpSpPr>
      <p:grpSpPr>
        <a:xfrm>
          <a:off x="0" y="0"/>
          <a:ext cx="0" cy="0"/>
          <a:chOff x="0" y="0"/>
          <a:chExt cx="0" cy="0"/>
        </a:xfrm>
      </p:grpSpPr>
      <p:sp>
        <p:nvSpPr>
          <p:cNvPr id="50" name="Google Shape;50;p1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41"/>
          <p:cNvSpPr/>
          <p:nvPr/>
        </p:nvSpPr>
        <p:spPr>
          <a:xfrm>
            <a:off x="11899557" y="0"/>
            <a:ext cx="292443" cy="6858000"/>
          </a:xfrm>
          <a:prstGeom prst="rect">
            <a:avLst/>
          </a:prstGeom>
          <a:solidFill>
            <a:srgbClr val="51ADE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 name="Google Shape;54;p141"/>
          <p:cNvSpPr txBox="1"/>
          <p:nvPr/>
        </p:nvSpPr>
        <p:spPr>
          <a:xfrm>
            <a:off x="5385947" y="6512512"/>
            <a:ext cx="6437871" cy="2538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GB" sz="1050" b="0" i="0" u="none" strike="noStrike" cap="none">
                <a:solidFill>
                  <a:schemeClr val="dk1"/>
                </a:solidFill>
                <a:latin typeface="Calibri"/>
                <a:ea typeface="Calibri"/>
                <a:cs typeface="Calibri"/>
                <a:sym typeface="Calibri"/>
              </a:rPr>
              <a:t>@itimbrell | @iantimbrelleducation | www.morethanflagsandrainbows.com</a:t>
            </a:r>
            <a:endParaRPr sz="1400" b="0" i="0" u="none" strike="noStrike" cap="none">
              <a:solidFill>
                <a:schemeClr val="dk1"/>
              </a:solidFill>
              <a:latin typeface="Arial"/>
              <a:ea typeface="Arial"/>
              <a:cs typeface="Arial"/>
              <a:sym typeface="Arial"/>
            </a:endParaRPr>
          </a:p>
        </p:txBody>
      </p:sp>
      <p:pic>
        <p:nvPicPr>
          <p:cNvPr id="2" name="Picture 2" descr="EDUK- Education Conferences UK - Education Professional - EDUK | LinkedIn">
            <a:extLst>
              <a:ext uri="{FF2B5EF4-FFF2-40B4-BE49-F238E27FC236}">
                <a16:creationId xmlns:a16="http://schemas.microsoft.com/office/drawing/2014/main" id="{4E353FD6-7949-7715-0934-31CAF01D4BF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6131" y="5855109"/>
            <a:ext cx="911277" cy="9112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wo Content">
  <p:cSld name="2_Two Content">
    <p:spTree>
      <p:nvGrpSpPr>
        <p:cNvPr id="1" name="Shape 55"/>
        <p:cNvGrpSpPr/>
        <p:nvPr/>
      </p:nvGrpSpPr>
      <p:grpSpPr>
        <a:xfrm>
          <a:off x="0" y="0"/>
          <a:ext cx="0" cy="0"/>
          <a:chOff x="0" y="0"/>
          <a:chExt cx="0" cy="0"/>
        </a:xfrm>
      </p:grpSpPr>
      <p:sp>
        <p:nvSpPr>
          <p:cNvPr id="56" name="Google Shape;56;p1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42"/>
          <p:cNvSpPr/>
          <p:nvPr/>
        </p:nvSpPr>
        <p:spPr>
          <a:xfrm>
            <a:off x="11899557" y="0"/>
            <a:ext cx="292443" cy="6858000"/>
          </a:xfrm>
          <a:prstGeom prst="rect">
            <a:avLst/>
          </a:prstGeom>
          <a:solidFill>
            <a:srgbClr val="51ADE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 name="Google Shape;61;p142"/>
          <p:cNvSpPr txBox="1"/>
          <p:nvPr/>
        </p:nvSpPr>
        <p:spPr>
          <a:xfrm>
            <a:off x="5385947" y="6512512"/>
            <a:ext cx="6437871" cy="2538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GB" sz="1050" b="0" i="0" u="none" strike="noStrike" cap="none">
                <a:solidFill>
                  <a:schemeClr val="dk1"/>
                </a:solidFill>
                <a:latin typeface="Calibri"/>
                <a:ea typeface="Calibri"/>
                <a:cs typeface="Calibri"/>
                <a:sym typeface="Calibri"/>
              </a:rPr>
              <a:t>@itimbrell | @iantimbrelleducation | www.morethanflagsandrainbows.com</a:t>
            </a:r>
            <a:endParaRPr sz="1400" b="0" i="0" u="none" strike="noStrike" cap="none">
              <a:solidFill>
                <a:schemeClr val="dk1"/>
              </a:solidFill>
              <a:latin typeface="Arial"/>
              <a:ea typeface="Arial"/>
              <a:cs typeface="Arial"/>
              <a:sym typeface="Arial"/>
            </a:endParaRPr>
          </a:p>
        </p:txBody>
      </p:sp>
      <p:pic>
        <p:nvPicPr>
          <p:cNvPr id="2" name="Picture 2" descr="EDUK- Education Conferences UK - Education Professional - EDUK | LinkedIn">
            <a:extLst>
              <a:ext uri="{FF2B5EF4-FFF2-40B4-BE49-F238E27FC236}">
                <a16:creationId xmlns:a16="http://schemas.microsoft.com/office/drawing/2014/main" id="{1738249D-967C-1A32-0288-B32DED8B560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6131" y="5855109"/>
            <a:ext cx="911277" cy="9112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Title Only">
  <p:cSld name="4_Title Only 5">
    <p:bg>
      <p:bgPr>
        <a:solidFill>
          <a:srgbClr val="FBC10A"/>
        </a:solidFill>
        <a:effectLst/>
      </p:bgPr>
    </p:bg>
    <p:spTree>
      <p:nvGrpSpPr>
        <p:cNvPr id="1" name="Shape 80"/>
        <p:cNvGrpSpPr/>
        <p:nvPr/>
      </p:nvGrpSpPr>
      <p:grpSpPr>
        <a:xfrm>
          <a:off x="0" y="0"/>
          <a:ext cx="0" cy="0"/>
          <a:chOff x="0" y="0"/>
          <a:chExt cx="0" cy="0"/>
        </a:xfrm>
      </p:grpSpPr>
      <p:sp>
        <p:nvSpPr>
          <p:cNvPr id="81" name="Google Shape;81;p146"/>
          <p:cNvSpPr txBox="1">
            <a:spLocks noGrp="1"/>
          </p:cNvSpPr>
          <p:nvPr>
            <p:ph type="title"/>
          </p:nvPr>
        </p:nvSpPr>
        <p:spPr>
          <a:xfrm>
            <a:off x="838200" y="276621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46"/>
          <p:cNvSpPr txBox="1"/>
          <p:nvPr/>
        </p:nvSpPr>
        <p:spPr>
          <a:xfrm>
            <a:off x="5385947" y="6512512"/>
            <a:ext cx="6437871" cy="2538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GB" sz="1050" b="0" i="0" u="none" strike="noStrike" cap="none">
                <a:solidFill>
                  <a:schemeClr val="dk1"/>
                </a:solidFill>
                <a:latin typeface="Calibri"/>
                <a:ea typeface="Calibri"/>
                <a:cs typeface="Calibri"/>
                <a:sym typeface="Calibri"/>
              </a:rPr>
              <a:t>@itimbrell | @iantimbrelleducation | www.morethanflagsandrainbows.com</a:t>
            </a:r>
            <a:endParaRPr sz="1400" b="0" i="0" u="none" strike="noStrike" cap="none">
              <a:solidFill>
                <a:schemeClr val="dk1"/>
              </a:solidFill>
              <a:latin typeface="Arial"/>
              <a:ea typeface="Arial"/>
              <a:cs typeface="Arial"/>
              <a:sym typeface="Arial"/>
            </a:endParaRPr>
          </a:p>
        </p:txBody>
      </p:sp>
      <p:pic>
        <p:nvPicPr>
          <p:cNvPr id="2" name="Picture 2" descr="EDUK- Education Conferences UK - Education Professional - EDUK | LinkedIn">
            <a:extLst>
              <a:ext uri="{FF2B5EF4-FFF2-40B4-BE49-F238E27FC236}">
                <a16:creationId xmlns:a16="http://schemas.microsoft.com/office/drawing/2014/main" id="{18C71C60-468A-FD01-EC90-2406273CE23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6131" y="5855109"/>
            <a:ext cx="911277" cy="9112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1_Title and Content 3">
    <p:spTree>
      <p:nvGrpSpPr>
        <p:cNvPr id="1" name="Shape 84"/>
        <p:cNvGrpSpPr/>
        <p:nvPr/>
      </p:nvGrpSpPr>
      <p:grpSpPr>
        <a:xfrm>
          <a:off x="0" y="0"/>
          <a:ext cx="0" cy="0"/>
          <a:chOff x="0" y="0"/>
          <a:chExt cx="0" cy="0"/>
        </a:xfrm>
      </p:grpSpPr>
      <p:sp>
        <p:nvSpPr>
          <p:cNvPr id="85" name="Google Shape;85;p1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47"/>
          <p:cNvSpPr/>
          <p:nvPr/>
        </p:nvSpPr>
        <p:spPr>
          <a:xfrm>
            <a:off x="11899557" y="0"/>
            <a:ext cx="292443" cy="6858000"/>
          </a:xfrm>
          <a:prstGeom prst="rect">
            <a:avLst/>
          </a:prstGeom>
          <a:solidFill>
            <a:srgbClr val="FBC10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p147"/>
          <p:cNvSpPr txBox="1"/>
          <p:nvPr/>
        </p:nvSpPr>
        <p:spPr>
          <a:xfrm>
            <a:off x="5385947" y="6512512"/>
            <a:ext cx="6437871" cy="2538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GB" sz="1050" b="0" i="0" u="none" strike="noStrike" cap="none">
                <a:solidFill>
                  <a:schemeClr val="dk1"/>
                </a:solidFill>
                <a:latin typeface="Calibri"/>
                <a:ea typeface="Calibri"/>
                <a:cs typeface="Calibri"/>
                <a:sym typeface="Calibri"/>
              </a:rPr>
              <a:t>@itimbrell | @iantimbrelleducation | www.morethanflagsandrainbows.com</a:t>
            </a:r>
            <a:endParaRPr sz="1400" b="0" i="0" u="none" strike="noStrike" cap="none">
              <a:solidFill>
                <a:schemeClr val="dk1"/>
              </a:solidFill>
              <a:latin typeface="Arial"/>
              <a:ea typeface="Arial"/>
              <a:cs typeface="Arial"/>
              <a:sym typeface="Arial"/>
            </a:endParaRPr>
          </a:p>
        </p:txBody>
      </p:sp>
      <p:pic>
        <p:nvPicPr>
          <p:cNvPr id="2" name="Picture 2" descr="EDUK- Education Conferences UK - Education Professional - EDUK | LinkedIn">
            <a:extLst>
              <a:ext uri="{FF2B5EF4-FFF2-40B4-BE49-F238E27FC236}">
                <a16:creationId xmlns:a16="http://schemas.microsoft.com/office/drawing/2014/main" id="{7A5F695D-C9D8-A903-C5A8-4F813BAA8C7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6131" y="5855109"/>
            <a:ext cx="911277" cy="9112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Title Slide">
  <p:cSld name="4_Title Slide 3">
    <p:spTree>
      <p:nvGrpSpPr>
        <p:cNvPr id="1" name="Shape 107"/>
        <p:cNvGrpSpPr/>
        <p:nvPr/>
      </p:nvGrpSpPr>
      <p:grpSpPr>
        <a:xfrm>
          <a:off x="0" y="0"/>
          <a:ext cx="0" cy="0"/>
          <a:chOff x="0" y="0"/>
          <a:chExt cx="0" cy="0"/>
        </a:xfrm>
      </p:grpSpPr>
      <p:sp>
        <p:nvSpPr>
          <p:cNvPr id="108" name="Google Shape;108;p15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15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0" name="Google Shape;110;p151"/>
          <p:cNvSpPr/>
          <p:nvPr/>
        </p:nvSpPr>
        <p:spPr>
          <a:xfrm>
            <a:off x="11899557" y="0"/>
            <a:ext cx="292443" cy="6858000"/>
          </a:xfrm>
          <a:prstGeom prst="rect">
            <a:avLst/>
          </a:prstGeom>
          <a:solidFill>
            <a:srgbClr val="FBC10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 name="Google Shape;112;p151"/>
          <p:cNvSpPr txBox="1"/>
          <p:nvPr/>
        </p:nvSpPr>
        <p:spPr>
          <a:xfrm>
            <a:off x="5385947" y="6512512"/>
            <a:ext cx="6437871" cy="2538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GB" sz="1050" b="0" i="0" u="none" strike="noStrike" cap="none">
                <a:solidFill>
                  <a:schemeClr val="dk1"/>
                </a:solidFill>
                <a:latin typeface="Calibri"/>
                <a:ea typeface="Calibri"/>
                <a:cs typeface="Calibri"/>
                <a:sym typeface="Calibri"/>
              </a:rPr>
              <a:t>@itimbrell | @iantimbrelleducation | www.morethanflagsandrainbows.com</a:t>
            </a:r>
            <a:endParaRPr sz="1400" b="0" i="0" u="none" strike="noStrike" cap="none">
              <a:solidFill>
                <a:schemeClr val="dk1"/>
              </a:solidFill>
              <a:latin typeface="Arial"/>
              <a:ea typeface="Arial"/>
              <a:cs typeface="Arial"/>
              <a:sym typeface="Arial"/>
            </a:endParaRPr>
          </a:p>
        </p:txBody>
      </p:sp>
      <p:pic>
        <p:nvPicPr>
          <p:cNvPr id="2" name="Picture 2" descr="EDUK- Education Conferences UK - Education Professional - EDUK | LinkedIn">
            <a:extLst>
              <a:ext uri="{FF2B5EF4-FFF2-40B4-BE49-F238E27FC236}">
                <a16:creationId xmlns:a16="http://schemas.microsoft.com/office/drawing/2014/main" id="{2D6DA07F-71D0-BFAB-10D8-2F5CCB94820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6131" y="5855109"/>
            <a:ext cx="911277" cy="9112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wo Content">
  <p:cSld name="2_Two Content 5">
    <p:spTree>
      <p:nvGrpSpPr>
        <p:cNvPr id="1" name="Shape 113"/>
        <p:cNvGrpSpPr/>
        <p:nvPr/>
      </p:nvGrpSpPr>
      <p:grpSpPr>
        <a:xfrm>
          <a:off x="0" y="0"/>
          <a:ext cx="0" cy="0"/>
          <a:chOff x="0" y="0"/>
          <a:chExt cx="0" cy="0"/>
        </a:xfrm>
      </p:grpSpPr>
      <p:sp>
        <p:nvSpPr>
          <p:cNvPr id="114" name="Google Shape;114;p1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15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15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152"/>
          <p:cNvSpPr/>
          <p:nvPr/>
        </p:nvSpPr>
        <p:spPr>
          <a:xfrm>
            <a:off x="11899557" y="0"/>
            <a:ext cx="292443" cy="6858000"/>
          </a:xfrm>
          <a:prstGeom prst="rect">
            <a:avLst/>
          </a:prstGeom>
          <a:solidFill>
            <a:srgbClr val="FBC10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 name="Google Shape;119;p152"/>
          <p:cNvSpPr txBox="1"/>
          <p:nvPr/>
        </p:nvSpPr>
        <p:spPr>
          <a:xfrm>
            <a:off x="5385947" y="6512512"/>
            <a:ext cx="6437871" cy="2538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GB" sz="1050" b="0" i="0" u="none" strike="noStrike" cap="none">
                <a:solidFill>
                  <a:schemeClr val="dk1"/>
                </a:solidFill>
                <a:latin typeface="Calibri"/>
                <a:ea typeface="Calibri"/>
                <a:cs typeface="Calibri"/>
                <a:sym typeface="Calibri"/>
              </a:rPr>
              <a:t>@itimbrell | @iantimbrelleducation | www.morethanflagsandrainbows.com</a:t>
            </a:r>
            <a:endParaRPr sz="1400" b="0" i="0" u="none" strike="noStrike" cap="none">
              <a:solidFill>
                <a:schemeClr val="dk1"/>
              </a:solidFill>
              <a:latin typeface="Arial"/>
              <a:ea typeface="Arial"/>
              <a:cs typeface="Arial"/>
              <a:sym typeface="Arial"/>
            </a:endParaRPr>
          </a:p>
        </p:txBody>
      </p:sp>
      <p:pic>
        <p:nvPicPr>
          <p:cNvPr id="2" name="Picture 2" descr="EDUK- Education Conferences UK - Education Professional - EDUK | LinkedIn">
            <a:extLst>
              <a:ext uri="{FF2B5EF4-FFF2-40B4-BE49-F238E27FC236}">
                <a16:creationId xmlns:a16="http://schemas.microsoft.com/office/drawing/2014/main" id="{45E733C4-2678-91B9-5CB1-A6F9F76050C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6131" y="5855109"/>
            <a:ext cx="911277" cy="9112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Title Only" preserve="1">
  <p:cSld name="4_Title Only">
    <p:bg>
      <p:bgPr>
        <a:solidFill>
          <a:srgbClr val="EA1248"/>
        </a:solidFill>
        <a:effectLst/>
      </p:bgPr>
    </p:bg>
    <p:spTree>
      <p:nvGrpSpPr>
        <p:cNvPr id="1" name="Shape 80"/>
        <p:cNvGrpSpPr/>
        <p:nvPr/>
      </p:nvGrpSpPr>
      <p:grpSpPr>
        <a:xfrm>
          <a:off x="0" y="0"/>
          <a:ext cx="0" cy="0"/>
          <a:chOff x="0" y="0"/>
          <a:chExt cx="0" cy="0"/>
        </a:xfrm>
      </p:grpSpPr>
      <p:sp>
        <p:nvSpPr>
          <p:cNvPr id="81" name="Google Shape;81;p146"/>
          <p:cNvSpPr txBox="1">
            <a:spLocks noGrp="1"/>
          </p:cNvSpPr>
          <p:nvPr>
            <p:ph type="title"/>
          </p:nvPr>
        </p:nvSpPr>
        <p:spPr>
          <a:xfrm>
            <a:off x="838200" y="276621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a:solidFill>
                  <a:schemeClr val="bg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3" name="Google Shape;83;p146"/>
          <p:cNvSpPr txBox="1"/>
          <p:nvPr/>
        </p:nvSpPr>
        <p:spPr>
          <a:xfrm>
            <a:off x="5385947" y="6512512"/>
            <a:ext cx="6437871" cy="2538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GB" sz="1050" b="0" i="0" u="none" strike="noStrike" cap="none">
                <a:solidFill>
                  <a:schemeClr val="dk1"/>
                </a:solidFill>
                <a:latin typeface="Calibri"/>
                <a:ea typeface="Calibri"/>
                <a:cs typeface="Calibri"/>
                <a:sym typeface="Calibri"/>
              </a:rPr>
              <a:t>@itimbrell | @iantimbrelleducation | www.morethanflagsandrainbows.com</a:t>
            </a:r>
            <a:endParaRPr sz="1400" b="0" i="0" u="none" strike="noStrike" cap="none">
              <a:solidFill>
                <a:schemeClr val="dk1"/>
              </a:solidFill>
              <a:latin typeface="Arial"/>
              <a:ea typeface="Arial"/>
              <a:cs typeface="Arial"/>
              <a:sym typeface="Arial"/>
            </a:endParaRPr>
          </a:p>
        </p:txBody>
      </p:sp>
      <p:pic>
        <p:nvPicPr>
          <p:cNvPr id="2" name="Picture 2" descr="EDUK- Education Conferences UK - Education Professional - EDUK | LinkedIn">
            <a:extLst>
              <a:ext uri="{FF2B5EF4-FFF2-40B4-BE49-F238E27FC236}">
                <a16:creationId xmlns:a16="http://schemas.microsoft.com/office/drawing/2014/main" id="{B0D45334-F8CB-115C-375D-A716A73CEDA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6131" y="5855109"/>
            <a:ext cx="911277" cy="911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44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Title Slide">
  <p:cSld name="4_Title Slide 4">
    <p:spTree>
      <p:nvGrpSpPr>
        <p:cNvPr id="1" name="Shape 120"/>
        <p:cNvGrpSpPr/>
        <p:nvPr/>
      </p:nvGrpSpPr>
      <p:grpSpPr>
        <a:xfrm>
          <a:off x="0" y="0"/>
          <a:ext cx="0" cy="0"/>
          <a:chOff x="0" y="0"/>
          <a:chExt cx="0" cy="0"/>
        </a:xfrm>
      </p:grpSpPr>
      <p:sp>
        <p:nvSpPr>
          <p:cNvPr id="121" name="Google Shape;121;p15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15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3" name="Google Shape;123;p153"/>
          <p:cNvSpPr/>
          <p:nvPr/>
        </p:nvSpPr>
        <p:spPr>
          <a:xfrm>
            <a:off x="11899557" y="0"/>
            <a:ext cx="292443" cy="6858000"/>
          </a:xfrm>
          <a:prstGeom prst="rect">
            <a:avLst/>
          </a:prstGeom>
          <a:solidFill>
            <a:srgbClr val="EA124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153"/>
          <p:cNvSpPr txBox="1"/>
          <p:nvPr/>
        </p:nvSpPr>
        <p:spPr>
          <a:xfrm>
            <a:off x="5385947" y="6512512"/>
            <a:ext cx="6437871" cy="2538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GB" sz="1050" b="0" i="0" u="none" strike="noStrike" cap="none">
                <a:solidFill>
                  <a:schemeClr val="dk1"/>
                </a:solidFill>
                <a:latin typeface="Calibri"/>
                <a:ea typeface="Calibri"/>
                <a:cs typeface="Calibri"/>
                <a:sym typeface="Calibri"/>
              </a:rPr>
              <a:t>@itimbrell | @iantimbrelleducation | www.morethanflagsandrainbows.com</a:t>
            </a:r>
            <a:endParaRPr sz="1400" b="0" i="0" u="none" strike="noStrike" cap="none">
              <a:solidFill>
                <a:schemeClr val="dk1"/>
              </a:solidFill>
              <a:latin typeface="Arial"/>
              <a:ea typeface="Arial"/>
              <a:cs typeface="Arial"/>
              <a:sym typeface="Arial"/>
            </a:endParaRPr>
          </a:p>
        </p:txBody>
      </p:sp>
      <p:pic>
        <p:nvPicPr>
          <p:cNvPr id="2" name="Picture 2" descr="EDUK- Education Conferences UK - Education Professional - EDUK | LinkedIn">
            <a:extLst>
              <a:ext uri="{FF2B5EF4-FFF2-40B4-BE49-F238E27FC236}">
                <a16:creationId xmlns:a16="http://schemas.microsoft.com/office/drawing/2014/main" id="{1655D5D0-FBC7-BFE5-B90C-5FDC4527FFA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6131" y="5855109"/>
            <a:ext cx="911277" cy="9112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p:cSld name="1_Title and Content 4">
    <p:spTree>
      <p:nvGrpSpPr>
        <p:cNvPr id="1" name="Shape 126"/>
        <p:cNvGrpSpPr/>
        <p:nvPr/>
      </p:nvGrpSpPr>
      <p:grpSpPr>
        <a:xfrm>
          <a:off x="0" y="0"/>
          <a:ext cx="0" cy="0"/>
          <a:chOff x="0" y="0"/>
          <a:chExt cx="0" cy="0"/>
        </a:xfrm>
      </p:grpSpPr>
      <p:sp>
        <p:nvSpPr>
          <p:cNvPr id="127" name="Google Shape;127;p1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1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154"/>
          <p:cNvSpPr/>
          <p:nvPr/>
        </p:nvSpPr>
        <p:spPr>
          <a:xfrm>
            <a:off x="11899557" y="0"/>
            <a:ext cx="292443" cy="6858000"/>
          </a:xfrm>
          <a:prstGeom prst="rect">
            <a:avLst/>
          </a:prstGeom>
          <a:solidFill>
            <a:srgbClr val="EA124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 name="Google Shape;131;p154"/>
          <p:cNvSpPr txBox="1"/>
          <p:nvPr/>
        </p:nvSpPr>
        <p:spPr>
          <a:xfrm>
            <a:off x="5385947" y="6512512"/>
            <a:ext cx="6437871" cy="2538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GB" sz="1050" b="0" i="0" u="none" strike="noStrike" cap="none">
                <a:solidFill>
                  <a:schemeClr val="dk1"/>
                </a:solidFill>
                <a:latin typeface="Calibri"/>
                <a:ea typeface="Calibri"/>
                <a:cs typeface="Calibri"/>
                <a:sym typeface="Calibri"/>
              </a:rPr>
              <a:t>@itimbrell | @iantimbrelleducation | www.morethanflagsandrainbows.com</a:t>
            </a:r>
            <a:endParaRPr sz="1400" b="0" i="0" u="none" strike="noStrike" cap="none">
              <a:solidFill>
                <a:schemeClr val="dk1"/>
              </a:solidFill>
              <a:latin typeface="Arial"/>
              <a:ea typeface="Arial"/>
              <a:cs typeface="Arial"/>
              <a:sym typeface="Arial"/>
            </a:endParaRPr>
          </a:p>
        </p:txBody>
      </p:sp>
      <p:pic>
        <p:nvPicPr>
          <p:cNvPr id="2" name="Picture 2" descr="EDUK- Education Conferences UK - Education Professional - EDUK | LinkedIn">
            <a:extLst>
              <a:ext uri="{FF2B5EF4-FFF2-40B4-BE49-F238E27FC236}">
                <a16:creationId xmlns:a16="http://schemas.microsoft.com/office/drawing/2014/main" id="{37C1E146-EC56-C296-79AB-4402DC19D40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6131" y="5855109"/>
            <a:ext cx="911277" cy="9112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Title Slide" type="title">
  <p:cSld name="TITLE">
    <p:spTree>
      <p:nvGrpSpPr>
        <p:cNvPr id="1" name="Shape 13"/>
        <p:cNvGrpSpPr/>
        <p:nvPr/>
      </p:nvGrpSpPr>
      <p:grpSpPr>
        <a:xfrm>
          <a:off x="0" y="0"/>
          <a:ext cx="0" cy="0"/>
          <a:chOff x="0" y="0"/>
          <a:chExt cx="0" cy="0"/>
        </a:xfrm>
      </p:grpSpPr>
      <p:sp>
        <p:nvSpPr>
          <p:cNvPr id="14" name="Google Shape;14;p6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6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 name="Google Shape;16;p65"/>
          <p:cNvSpPr/>
          <p:nvPr/>
        </p:nvSpPr>
        <p:spPr>
          <a:xfrm>
            <a:off x="11899557" y="0"/>
            <a:ext cx="292443" cy="6858000"/>
          </a:xfrm>
          <a:prstGeom prst="rect">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 name="Google Shape;18;p65"/>
          <p:cNvSpPr txBox="1"/>
          <p:nvPr/>
        </p:nvSpPr>
        <p:spPr>
          <a:xfrm>
            <a:off x="5385947" y="6512512"/>
            <a:ext cx="6437871" cy="2538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GB" sz="1050" b="0" i="0" u="none" strike="noStrike" cap="none">
                <a:solidFill>
                  <a:schemeClr val="dk1"/>
                </a:solidFill>
                <a:latin typeface="Calibri"/>
                <a:ea typeface="Calibri"/>
                <a:cs typeface="Calibri"/>
                <a:sym typeface="Calibri"/>
              </a:rPr>
              <a:t>@itimbrell | @iantimbrelleducation | www.morethanflagsandrainbows.com</a:t>
            </a:r>
            <a:endParaRPr sz="1400" b="0" i="0" u="none" strike="noStrike" cap="none">
              <a:solidFill>
                <a:schemeClr val="dk1"/>
              </a:solidFill>
              <a:latin typeface="Arial"/>
              <a:ea typeface="Arial"/>
              <a:cs typeface="Arial"/>
              <a:sym typeface="Arial"/>
            </a:endParaRPr>
          </a:p>
        </p:txBody>
      </p:sp>
      <p:pic>
        <p:nvPicPr>
          <p:cNvPr id="1026" name="Picture 2" descr="EDUK- Education Conferences UK - Education Professional - EDUK | LinkedIn">
            <a:extLst>
              <a:ext uri="{FF2B5EF4-FFF2-40B4-BE49-F238E27FC236}">
                <a16:creationId xmlns:a16="http://schemas.microsoft.com/office/drawing/2014/main" id="{3384B482-B357-1618-AE99-5BB8A353C7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6131" y="5855109"/>
            <a:ext cx="911277" cy="9112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2"/>
        <p:cNvGrpSpPr/>
        <p:nvPr/>
      </p:nvGrpSpPr>
      <p:grpSpPr>
        <a:xfrm>
          <a:off x="0" y="0"/>
          <a:ext cx="0" cy="0"/>
          <a:chOff x="0" y="0"/>
          <a:chExt cx="0" cy="0"/>
        </a:xfrm>
      </p:grpSpPr>
      <p:sp>
        <p:nvSpPr>
          <p:cNvPr id="133" name="Google Shape;133;p15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15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5" name="Google Shape;135;p15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6" name="Google Shape;136;p1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7" name="Google Shape;137;p1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8" name="Google Shape;138;p1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39" name="Google Shape;139;p155"/>
          <p:cNvSpPr/>
          <p:nvPr/>
        </p:nvSpPr>
        <p:spPr>
          <a:xfrm>
            <a:off x="11899557" y="0"/>
            <a:ext cx="292443" cy="6858000"/>
          </a:xfrm>
          <a:prstGeom prst="rect">
            <a:avLst/>
          </a:prstGeom>
          <a:solidFill>
            <a:srgbClr val="F2461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2" descr="EDUK- Education Conferences UK - Education Professional - EDUK | LinkedIn">
            <a:extLst>
              <a:ext uri="{FF2B5EF4-FFF2-40B4-BE49-F238E27FC236}">
                <a16:creationId xmlns:a16="http://schemas.microsoft.com/office/drawing/2014/main" id="{51E1B9B9-07E4-1345-C8D7-2FEDEC6FD0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6131" y="5855109"/>
            <a:ext cx="911277" cy="9112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1"/>
        <p:cNvGrpSpPr/>
        <p:nvPr/>
      </p:nvGrpSpPr>
      <p:grpSpPr>
        <a:xfrm>
          <a:off x="0" y="0"/>
          <a:ext cx="0" cy="0"/>
          <a:chOff x="0" y="0"/>
          <a:chExt cx="0" cy="0"/>
        </a:xfrm>
      </p:grpSpPr>
      <p:sp>
        <p:nvSpPr>
          <p:cNvPr id="142" name="Google Shape;142;p15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15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4" name="Google Shape;144;p15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15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6" name="Google Shape;146;p15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1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8" name="Google Shape;148;p1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9" name="Google Shape;149;p1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50" name="Google Shape;150;p156"/>
          <p:cNvSpPr/>
          <p:nvPr/>
        </p:nvSpPr>
        <p:spPr>
          <a:xfrm>
            <a:off x="11899557" y="0"/>
            <a:ext cx="292443" cy="6858000"/>
          </a:xfrm>
          <a:prstGeom prst="rect">
            <a:avLst/>
          </a:prstGeom>
          <a:solidFill>
            <a:srgbClr val="EA1248"/>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2" descr="EDUK- Education Conferences UK - Education Professional - EDUK | LinkedIn">
            <a:extLst>
              <a:ext uri="{FF2B5EF4-FFF2-40B4-BE49-F238E27FC236}">
                <a16:creationId xmlns:a16="http://schemas.microsoft.com/office/drawing/2014/main" id="{5B0B54F7-4921-9F93-079F-F2B0AABF80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6131" y="5855109"/>
            <a:ext cx="911277" cy="9112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Title Only" type="titleOnly">
  <p:cSld name="TITLE_ONLY">
    <p:bg>
      <p:bgPr>
        <a:solidFill>
          <a:srgbClr val="40BA3B"/>
        </a:solidFill>
        <a:effectLst/>
      </p:bgPr>
    </p:bg>
    <p:spTree>
      <p:nvGrpSpPr>
        <p:cNvPr id="1" name="Shape 19"/>
        <p:cNvGrpSpPr/>
        <p:nvPr/>
      </p:nvGrpSpPr>
      <p:grpSpPr>
        <a:xfrm>
          <a:off x="0" y="0"/>
          <a:ext cx="0" cy="0"/>
          <a:chOff x="0" y="0"/>
          <a:chExt cx="0" cy="0"/>
        </a:xfrm>
      </p:grpSpPr>
      <p:sp>
        <p:nvSpPr>
          <p:cNvPr id="20" name="Google Shape;20;p67"/>
          <p:cNvSpPr txBox="1">
            <a:spLocks noGrp="1"/>
          </p:cNvSpPr>
          <p:nvPr>
            <p:ph type="title"/>
          </p:nvPr>
        </p:nvSpPr>
        <p:spPr>
          <a:xfrm>
            <a:off x="838200" y="276621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67"/>
          <p:cNvSpPr txBox="1"/>
          <p:nvPr/>
        </p:nvSpPr>
        <p:spPr>
          <a:xfrm>
            <a:off x="5375189" y="6335500"/>
            <a:ext cx="6437871" cy="46931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050"/>
              <a:buFont typeface="Arial"/>
              <a:buNone/>
            </a:pPr>
            <a:r>
              <a:rPr lang="en-GB" sz="1050" b="0" i="0" u="none" strike="noStrike" cap="none">
                <a:solidFill>
                  <a:schemeClr val="lt1"/>
                </a:solidFill>
                <a:latin typeface="Calibri"/>
                <a:ea typeface="Calibri"/>
                <a:cs typeface="Calibri"/>
                <a:sym typeface="Calibri"/>
              </a:rPr>
              <a:t>@itimbrell | @iantimbrelleducation | www.morethanflagsandrainbows.com</a:t>
            </a:r>
            <a:endParaRPr sz="1400" b="0" i="0" u="none" strike="noStrike" cap="none">
              <a:solidFill>
                <a:srgbClr val="000000"/>
              </a:solidFill>
              <a:latin typeface="Arial"/>
              <a:ea typeface="Arial"/>
              <a:cs typeface="Arial"/>
              <a:sym typeface="Arial"/>
            </a:endParaRPr>
          </a:p>
        </p:txBody>
      </p:sp>
      <p:pic>
        <p:nvPicPr>
          <p:cNvPr id="3" name="Picture 2" descr="EDUK- Education Conferences UK - Education Professional - EDUK | LinkedIn">
            <a:extLst>
              <a:ext uri="{FF2B5EF4-FFF2-40B4-BE49-F238E27FC236}">
                <a16:creationId xmlns:a16="http://schemas.microsoft.com/office/drawing/2014/main" id="{1DFACF2D-2C1C-1C8C-5F83-04BBF1538E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6131" y="5855109"/>
            <a:ext cx="911277" cy="9112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6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66"/>
          <p:cNvSpPr/>
          <p:nvPr/>
        </p:nvSpPr>
        <p:spPr>
          <a:xfrm>
            <a:off x="11899557" y="0"/>
            <a:ext cx="292443" cy="6858000"/>
          </a:xfrm>
          <a:prstGeom prst="rect">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 name="Google Shape;28;p66"/>
          <p:cNvSpPr txBox="1"/>
          <p:nvPr/>
        </p:nvSpPr>
        <p:spPr>
          <a:xfrm>
            <a:off x="5385947" y="6512512"/>
            <a:ext cx="6437871" cy="2538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GB" sz="1050" b="0" i="0" u="none" strike="noStrike" cap="none">
                <a:solidFill>
                  <a:schemeClr val="dk1"/>
                </a:solidFill>
                <a:latin typeface="Calibri"/>
                <a:ea typeface="Calibri"/>
                <a:cs typeface="Calibri"/>
                <a:sym typeface="Calibri"/>
              </a:rPr>
              <a:t>@itimbrell | @iantimbrelleducation | www.morethanflagsandrainbows.com</a:t>
            </a:r>
            <a:endParaRPr sz="1400" b="0" i="0" u="none" strike="noStrike" cap="none">
              <a:solidFill>
                <a:schemeClr val="dk1"/>
              </a:solidFill>
              <a:latin typeface="Arial"/>
              <a:ea typeface="Arial"/>
              <a:cs typeface="Arial"/>
              <a:sym typeface="Arial"/>
            </a:endParaRPr>
          </a:p>
        </p:txBody>
      </p:sp>
      <p:pic>
        <p:nvPicPr>
          <p:cNvPr id="2" name="Picture 2" descr="EDUK- Education Conferences UK - Education Professional - EDUK | LinkedIn">
            <a:extLst>
              <a:ext uri="{FF2B5EF4-FFF2-40B4-BE49-F238E27FC236}">
                <a16:creationId xmlns:a16="http://schemas.microsoft.com/office/drawing/2014/main" id="{438E3B9E-9DD2-F51A-CB18-91004AFB73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6131" y="5855109"/>
            <a:ext cx="911277" cy="9112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wo Content">
  <p:cSld name="2_Two Content 3">
    <p:spTree>
      <p:nvGrpSpPr>
        <p:cNvPr id="1" name="Shape 73"/>
        <p:cNvGrpSpPr/>
        <p:nvPr/>
      </p:nvGrpSpPr>
      <p:grpSpPr>
        <a:xfrm>
          <a:off x="0" y="0"/>
          <a:ext cx="0" cy="0"/>
          <a:chOff x="0" y="0"/>
          <a:chExt cx="0" cy="0"/>
        </a:xfrm>
      </p:grpSpPr>
      <p:sp>
        <p:nvSpPr>
          <p:cNvPr id="74" name="Google Shape;74;p1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4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4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45"/>
          <p:cNvSpPr/>
          <p:nvPr/>
        </p:nvSpPr>
        <p:spPr>
          <a:xfrm>
            <a:off x="11899557" y="0"/>
            <a:ext cx="292443" cy="6858000"/>
          </a:xfrm>
          <a:prstGeom prst="rect">
            <a:avLst/>
          </a:prstGeom>
          <a:solidFill>
            <a:srgbClr val="00B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 name="Google Shape;79;p145"/>
          <p:cNvSpPr txBox="1"/>
          <p:nvPr/>
        </p:nvSpPr>
        <p:spPr>
          <a:xfrm>
            <a:off x="5385947" y="6512512"/>
            <a:ext cx="6437871" cy="2538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GB" sz="1050" b="0" i="0" u="none" strike="noStrike" cap="none">
                <a:solidFill>
                  <a:schemeClr val="dk1"/>
                </a:solidFill>
                <a:latin typeface="Calibri"/>
                <a:ea typeface="Calibri"/>
                <a:cs typeface="Calibri"/>
                <a:sym typeface="Calibri"/>
              </a:rPr>
              <a:t>@itimbrell | @iantimbrelleducation | www.morethanflagsandrainbows.com</a:t>
            </a:r>
            <a:endParaRPr sz="1400" b="0" i="0" u="none" strike="noStrike" cap="none">
              <a:solidFill>
                <a:schemeClr val="dk1"/>
              </a:solidFill>
              <a:latin typeface="Arial"/>
              <a:ea typeface="Arial"/>
              <a:cs typeface="Arial"/>
              <a:sym typeface="Arial"/>
            </a:endParaRPr>
          </a:p>
        </p:txBody>
      </p:sp>
      <p:pic>
        <p:nvPicPr>
          <p:cNvPr id="2" name="Picture 2" descr="EDUK- Education Conferences UK - Education Professional - EDUK | LinkedIn">
            <a:extLst>
              <a:ext uri="{FF2B5EF4-FFF2-40B4-BE49-F238E27FC236}">
                <a16:creationId xmlns:a16="http://schemas.microsoft.com/office/drawing/2014/main" id="{3909A6C9-D8A7-3496-212C-16D62EDAD0A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6131" y="5855109"/>
            <a:ext cx="911277" cy="9112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Title Only">
  <p:cSld name="4_Title Only 2">
    <p:bg>
      <p:bgPr>
        <a:solidFill>
          <a:srgbClr val="7030A0"/>
        </a:solidFill>
        <a:effectLst/>
      </p:bgPr>
    </p:bg>
    <p:spTree>
      <p:nvGrpSpPr>
        <p:cNvPr id="1" name="Shape 29"/>
        <p:cNvGrpSpPr/>
        <p:nvPr/>
      </p:nvGrpSpPr>
      <p:grpSpPr>
        <a:xfrm>
          <a:off x="0" y="0"/>
          <a:ext cx="0" cy="0"/>
          <a:chOff x="0" y="0"/>
          <a:chExt cx="0" cy="0"/>
        </a:xfrm>
      </p:grpSpPr>
      <p:sp>
        <p:nvSpPr>
          <p:cNvPr id="30" name="Google Shape;30;p137"/>
          <p:cNvSpPr txBox="1">
            <a:spLocks noGrp="1"/>
          </p:cNvSpPr>
          <p:nvPr>
            <p:ph type="title"/>
          </p:nvPr>
        </p:nvSpPr>
        <p:spPr>
          <a:xfrm>
            <a:off x="838200" y="276621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37"/>
          <p:cNvSpPr txBox="1"/>
          <p:nvPr/>
        </p:nvSpPr>
        <p:spPr>
          <a:xfrm>
            <a:off x="5385947" y="6512512"/>
            <a:ext cx="6437871" cy="2538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GB" sz="1050" b="0" i="0" u="none" strike="noStrike" cap="none">
                <a:solidFill>
                  <a:schemeClr val="lt1"/>
                </a:solidFill>
                <a:latin typeface="Calibri"/>
                <a:ea typeface="Calibri"/>
                <a:cs typeface="Calibri"/>
                <a:sym typeface="Calibri"/>
              </a:rPr>
              <a:t>@itimbrell | @iantimbrelleducation | www.morethanflagsandrainbows.com</a:t>
            </a:r>
            <a:endParaRPr sz="1400" b="0" i="0" u="none" strike="noStrike" cap="none">
              <a:solidFill>
                <a:srgbClr val="000000"/>
              </a:solidFill>
              <a:latin typeface="Arial"/>
              <a:ea typeface="Arial"/>
              <a:cs typeface="Arial"/>
              <a:sym typeface="Arial"/>
            </a:endParaRPr>
          </a:p>
        </p:txBody>
      </p:sp>
      <p:pic>
        <p:nvPicPr>
          <p:cNvPr id="2" name="Picture 2" descr="EDUK- Education Conferences UK - Education Professional - EDUK | LinkedIn">
            <a:extLst>
              <a:ext uri="{FF2B5EF4-FFF2-40B4-BE49-F238E27FC236}">
                <a16:creationId xmlns:a16="http://schemas.microsoft.com/office/drawing/2014/main" id="{DF182EB1-42B7-81DB-A0AA-B415EB54EF6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6131" y="5855109"/>
            <a:ext cx="911277" cy="9112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3"/>
        <p:cNvGrpSpPr/>
        <p:nvPr/>
      </p:nvGrpSpPr>
      <p:grpSpPr>
        <a:xfrm>
          <a:off x="0" y="0"/>
          <a:ext cx="0" cy="0"/>
          <a:chOff x="0" y="0"/>
          <a:chExt cx="0" cy="0"/>
        </a:xfrm>
      </p:grpSpPr>
      <p:sp>
        <p:nvSpPr>
          <p:cNvPr id="34" name="Google Shape;34;p1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38"/>
          <p:cNvSpPr/>
          <p:nvPr/>
        </p:nvSpPr>
        <p:spPr>
          <a:xfrm>
            <a:off x="11899557" y="0"/>
            <a:ext cx="292443" cy="6858000"/>
          </a:xfrm>
          <a:prstGeom prst="rect">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 name="Google Shape;38;p138"/>
          <p:cNvSpPr txBox="1"/>
          <p:nvPr/>
        </p:nvSpPr>
        <p:spPr>
          <a:xfrm>
            <a:off x="5385947" y="6512512"/>
            <a:ext cx="6437871" cy="2538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GB" sz="1050" b="0" i="0" u="none" strike="noStrike" cap="none">
                <a:solidFill>
                  <a:schemeClr val="dk1"/>
                </a:solidFill>
                <a:latin typeface="Calibri"/>
                <a:ea typeface="Calibri"/>
                <a:cs typeface="Calibri"/>
                <a:sym typeface="Calibri"/>
              </a:rPr>
              <a:t>@itimbrell | @iantimbrelleducation | www.morethanflagsandrainbows.com</a:t>
            </a:r>
            <a:endParaRPr sz="1400" b="0" i="0" u="none" strike="noStrike" cap="none">
              <a:solidFill>
                <a:schemeClr val="dk1"/>
              </a:solidFill>
              <a:latin typeface="Arial"/>
              <a:ea typeface="Arial"/>
              <a:cs typeface="Arial"/>
              <a:sym typeface="Arial"/>
            </a:endParaRPr>
          </a:p>
        </p:txBody>
      </p:sp>
      <p:pic>
        <p:nvPicPr>
          <p:cNvPr id="2" name="Picture 2" descr="EDUK- Education Conferences UK - Education Professional - EDUK | LinkedIn">
            <a:extLst>
              <a:ext uri="{FF2B5EF4-FFF2-40B4-BE49-F238E27FC236}">
                <a16:creationId xmlns:a16="http://schemas.microsoft.com/office/drawing/2014/main" id="{455D83AA-1179-4599-C4B5-0FC0BE87142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6131" y="5855109"/>
            <a:ext cx="911277" cy="9112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Slide">
  <p:cSld name="4_Title Slide 2">
    <p:spTree>
      <p:nvGrpSpPr>
        <p:cNvPr id="1" name="Shape 94"/>
        <p:cNvGrpSpPr/>
        <p:nvPr/>
      </p:nvGrpSpPr>
      <p:grpSpPr>
        <a:xfrm>
          <a:off x="0" y="0"/>
          <a:ext cx="0" cy="0"/>
          <a:chOff x="0" y="0"/>
          <a:chExt cx="0" cy="0"/>
        </a:xfrm>
      </p:grpSpPr>
      <p:sp>
        <p:nvSpPr>
          <p:cNvPr id="95" name="Google Shape;95;p14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4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7" name="Google Shape;97;p149"/>
          <p:cNvSpPr/>
          <p:nvPr/>
        </p:nvSpPr>
        <p:spPr>
          <a:xfrm>
            <a:off x="11899557" y="0"/>
            <a:ext cx="292443" cy="6858000"/>
          </a:xfrm>
          <a:prstGeom prst="rect">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 name="Google Shape;99;p149"/>
          <p:cNvSpPr txBox="1"/>
          <p:nvPr/>
        </p:nvSpPr>
        <p:spPr>
          <a:xfrm>
            <a:off x="5385947" y="6512512"/>
            <a:ext cx="6437871" cy="2538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GB" sz="1050" b="0" i="0" u="none" strike="noStrike" cap="none">
                <a:solidFill>
                  <a:schemeClr val="dk1"/>
                </a:solidFill>
                <a:latin typeface="Calibri"/>
                <a:ea typeface="Calibri"/>
                <a:cs typeface="Calibri"/>
                <a:sym typeface="Calibri"/>
              </a:rPr>
              <a:t>@itimbrell | @iantimbrelleducation | www.morethanflagsandrainbows.com</a:t>
            </a:r>
            <a:endParaRPr sz="1400" b="0" i="0" u="none" strike="noStrike" cap="none">
              <a:solidFill>
                <a:schemeClr val="dk1"/>
              </a:solidFill>
              <a:latin typeface="Arial"/>
              <a:ea typeface="Arial"/>
              <a:cs typeface="Arial"/>
              <a:sym typeface="Arial"/>
            </a:endParaRPr>
          </a:p>
        </p:txBody>
      </p:sp>
      <p:pic>
        <p:nvPicPr>
          <p:cNvPr id="2" name="Picture 2" descr="EDUK- Education Conferences UK - Education Professional - EDUK | LinkedIn">
            <a:extLst>
              <a:ext uri="{FF2B5EF4-FFF2-40B4-BE49-F238E27FC236}">
                <a16:creationId xmlns:a16="http://schemas.microsoft.com/office/drawing/2014/main" id="{67F048BB-15E5-EBF3-DCCF-DFC6111C8F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6131" y="5855109"/>
            <a:ext cx="911277" cy="9112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wo Content">
  <p:cSld name="2_Two Content 4">
    <p:spTree>
      <p:nvGrpSpPr>
        <p:cNvPr id="1" name="Shape 100"/>
        <p:cNvGrpSpPr/>
        <p:nvPr/>
      </p:nvGrpSpPr>
      <p:grpSpPr>
        <a:xfrm>
          <a:off x="0" y="0"/>
          <a:ext cx="0" cy="0"/>
          <a:chOff x="0" y="0"/>
          <a:chExt cx="0" cy="0"/>
        </a:xfrm>
      </p:grpSpPr>
      <p:sp>
        <p:nvSpPr>
          <p:cNvPr id="101" name="Google Shape;101;p1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5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5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150"/>
          <p:cNvSpPr/>
          <p:nvPr/>
        </p:nvSpPr>
        <p:spPr>
          <a:xfrm>
            <a:off x="11899557" y="0"/>
            <a:ext cx="292443" cy="6858000"/>
          </a:xfrm>
          <a:prstGeom prst="rect">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 name="Google Shape;106;p150"/>
          <p:cNvSpPr txBox="1"/>
          <p:nvPr/>
        </p:nvSpPr>
        <p:spPr>
          <a:xfrm>
            <a:off x="5385947" y="6512512"/>
            <a:ext cx="6437871" cy="2538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GB" sz="1050" b="0" i="0" u="none" strike="noStrike" cap="none">
                <a:solidFill>
                  <a:schemeClr val="dk1"/>
                </a:solidFill>
                <a:latin typeface="Calibri"/>
                <a:ea typeface="Calibri"/>
                <a:cs typeface="Calibri"/>
                <a:sym typeface="Calibri"/>
              </a:rPr>
              <a:t>@itimbrell | @iantimbrelleducation | www.morethanflagsandrainbows.com</a:t>
            </a:r>
            <a:endParaRPr sz="1400" b="0" i="0" u="none" strike="noStrike" cap="none">
              <a:solidFill>
                <a:schemeClr val="dk1"/>
              </a:solidFill>
              <a:latin typeface="Arial"/>
              <a:ea typeface="Arial"/>
              <a:cs typeface="Arial"/>
              <a:sym typeface="Arial"/>
            </a:endParaRPr>
          </a:p>
        </p:txBody>
      </p:sp>
      <p:pic>
        <p:nvPicPr>
          <p:cNvPr id="2" name="Picture 2" descr="EDUK- Education Conferences UK - Education Professional - EDUK | LinkedIn">
            <a:extLst>
              <a:ext uri="{FF2B5EF4-FFF2-40B4-BE49-F238E27FC236}">
                <a16:creationId xmlns:a16="http://schemas.microsoft.com/office/drawing/2014/main" id="{3FE659B8-1BE1-97B1-1427-BA4CF141277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6131" y="5855109"/>
            <a:ext cx="911277" cy="9112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1" r:id="rId5"/>
    <p:sldLayoutId id="2147483653" r:id="rId6"/>
    <p:sldLayoutId id="2147483654" r:id="rId7"/>
    <p:sldLayoutId id="2147483665" r:id="rId8"/>
    <p:sldLayoutId id="2147483666" r:id="rId9"/>
    <p:sldLayoutId id="2147483655" r:id="rId10"/>
    <p:sldLayoutId id="2147483657" r:id="rId11"/>
    <p:sldLayoutId id="2147483658" r:id="rId12"/>
    <p:sldLayoutId id="2147483662" r:id="rId13"/>
    <p:sldLayoutId id="2147483663" r:id="rId14"/>
    <p:sldLayoutId id="2147483667" r:id="rId15"/>
    <p:sldLayoutId id="2147483668" r:id="rId16"/>
    <p:sldLayoutId id="2147483673" r:id="rId17"/>
    <p:sldLayoutId id="2147483669" r:id="rId18"/>
    <p:sldLayoutId id="2147483670" r:id="rId19"/>
    <p:sldLayoutId id="2147483671" r:id="rId20"/>
    <p:sldLayoutId id="2147483672"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www.pbs.org/independentlens/content/two-spirits_map-html/"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g25411b13f0c_0_5"/>
          <p:cNvPicPr preferRelativeResize="0"/>
          <p:nvPr/>
        </p:nvPicPr>
        <p:blipFill rotWithShape="1">
          <a:blip r:embed="rId3">
            <a:alphaModFix/>
          </a:blip>
          <a:srcRect/>
          <a:stretch/>
        </p:blipFill>
        <p:spPr>
          <a:xfrm>
            <a:off x="0" y="0"/>
            <a:ext cx="12192005"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20"/>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362" name="Google Shape;362;p20"/>
          <p:cNvPicPr preferRelativeResize="0"/>
          <p:nvPr/>
        </p:nvPicPr>
        <p:blipFill rotWithShape="1">
          <a:blip r:embed="rId3">
            <a:alphaModFix/>
          </a:blip>
          <a:srcRect/>
          <a:stretch/>
        </p:blipFill>
        <p:spPr>
          <a:xfrm>
            <a:off x="404734" y="336030"/>
            <a:ext cx="9791076" cy="4895538"/>
          </a:xfrm>
          <a:prstGeom prst="rect">
            <a:avLst/>
          </a:prstGeom>
          <a:noFill/>
          <a:ln>
            <a:noFill/>
          </a:ln>
        </p:spPr>
      </p:pic>
      <p:sp>
        <p:nvSpPr>
          <p:cNvPr id="363" name="Google Shape;363;p20"/>
          <p:cNvSpPr txBox="1"/>
          <p:nvPr/>
        </p:nvSpPr>
        <p:spPr>
          <a:xfrm>
            <a:off x="1790075" y="5567598"/>
            <a:ext cx="861185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0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https://www.pbs.org/independentlens/content/two-spirits_map-html/</a:t>
            </a:r>
            <a:endParaRPr sz="20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26355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1"/>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69" name="Google Shape;369;p21"/>
          <p:cNvSpPr/>
          <p:nvPr/>
        </p:nvSpPr>
        <p:spPr>
          <a:xfrm>
            <a:off x="6923256" y="1959725"/>
            <a:ext cx="4027517" cy="2938549"/>
          </a:xfrm>
          <a:prstGeom prst="wedgeEllipseCallout">
            <a:avLst>
              <a:gd name="adj1" fmla="val -70426"/>
              <a:gd name="adj2" fmla="val 35180"/>
            </a:avLst>
          </a:prstGeom>
          <a:solidFill>
            <a:schemeClr val="lt1">
              <a:alpha val="68627"/>
            </a:schemeClr>
          </a:solidFill>
          <a:ln w="12700" cap="flat" cmpd="sng">
            <a:solidFill>
              <a:srgbClr val="5CCFF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7F7F7F"/>
              </a:buClr>
              <a:buSzPts val="3600"/>
              <a:buFont typeface="Ovo"/>
              <a:buNone/>
            </a:pPr>
            <a:r>
              <a:rPr lang="en-GB" sz="3600" b="0" i="0" u="none" strike="noStrike" cap="none">
                <a:solidFill>
                  <a:schemeClr val="dk1"/>
                </a:solidFill>
                <a:latin typeface="Ovo"/>
                <a:ea typeface="Ovo"/>
                <a:cs typeface="Ovo"/>
                <a:sym typeface="Ovo"/>
              </a:rPr>
              <a:t>How can a person not be a man or a women?</a:t>
            </a:r>
            <a:endParaRPr sz="1800" b="0" i="0" u="none" strike="noStrike" cap="none">
              <a:solidFill>
                <a:schemeClr val="dk1"/>
              </a:solidFill>
              <a:latin typeface="Arial"/>
              <a:ea typeface="Arial"/>
              <a:cs typeface="Arial"/>
              <a:sym typeface="Arial"/>
            </a:endParaRPr>
          </a:p>
        </p:txBody>
      </p:sp>
      <p:sp>
        <p:nvSpPr>
          <p:cNvPr id="370" name="Google Shape;370;p21"/>
          <p:cNvSpPr/>
          <p:nvPr/>
        </p:nvSpPr>
        <p:spPr>
          <a:xfrm>
            <a:off x="1241227" y="1959724"/>
            <a:ext cx="4027517" cy="2938549"/>
          </a:xfrm>
          <a:prstGeom prst="wedgeEllipseCallout">
            <a:avLst>
              <a:gd name="adj1" fmla="val -70426"/>
              <a:gd name="adj2" fmla="val 35180"/>
            </a:avLst>
          </a:prstGeom>
          <a:solidFill>
            <a:schemeClr val="lt1">
              <a:alpha val="68627"/>
            </a:schemeClr>
          </a:solidFill>
          <a:ln w="12700" cap="flat" cmpd="sng">
            <a:solidFill>
              <a:srgbClr val="5CCFF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Ovo"/>
              <a:buNone/>
            </a:pPr>
            <a:r>
              <a:rPr lang="en-GB" sz="3200" b="0" i="0" u="none" strike="noStrike" cap="none">
                <a:solidFill>
                  <a:schemeClr val="dk1"/>
                </a:solidFill>
                <a:latin typeface="Ovo"/>
                <a:ea typeface="Ovo"/>
                <a:cs typeface="Ovo"/>
                <a:sym typeface="Ovo"/>
              </a:rPr>
              <a:t>Are you trying to eradicate man and woman?</a:t>
            </a:r>
            <a:endParaRPr sz="16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63580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2"/>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76" name="Google Shape;376;p22"/>
          <p:cNvSpPr/>
          <p:nvPr/>
        </p:nvSpPr>
        <p:spPr>
          <a:xfrm>
            <a:off x="3077113" y="2286601"/>
            <a:ext cx="6786563" cy="1447619"/>
          </a:xfrm>
          <a:prstGeom prst="donut">
            <a:avLst>
              <a:gd name="adj" fmla="val 748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377" name="Google Shape;377;p22" descr="Moon and stars with solid fill"/>
          <p:cNvPicPr preferRelativeResize="0"/>
          <p:nvPr/>
        </p:nvPicPr>
        <p:blipFill rotWithShape="1">
          <a:blip r:embed="rId3">
            <a:alphaModFix/>
          </a:blip>
          <a:srcRect/>
          <a:stretch/>
        </p:blipFill>
        <p:spPr>
          <a:xfrm rot="-329609">
            <a:off x="8427046" y="1261398"/>
            <a:ext cx="3581407" cy="3581407"/>
          </a:xfrm>
          <a:prstGeom prst="rect">
            <a:avLst/>
          </a:prstGeom>
          <a:noFill/>
          <a:ln>
            <a:noFill/>
          </a:ln>
        </p:spPr>
      </p:pic>
      <p:pic>
        <p:nvPicPr>
          <p:cNvPr id="378" name="Google Shape;378;p22" descr="Sun with solid fill"/>
          <p:cNvPicPr preferRelativeResize="0"/>
          <p:nvPr/>
        </p:nvPicPr>
        <p:blipFill rotWithShape="1">
          <a:blip r:embed="rId4">
            <a:alphaModFix/>
          </a:blip>
          <a:srcRect/>
          <a:stretch/>
        </p:blipFill>
        <p:spPr>
          <a:xfrm>
            <a:off x="66649" y="1540117"/>
            <a:ext cx="2986675" cy="2986675"/>
          </a:xfrm>
          <a:prstGeom prst="rect">
            <a:avLst/>
          </a:prstGeom>
          <a:noFill/>
          <a:ln>
            <a:noFill/>
          </a:ln>
        </p:spPr>
      </p:pic>
      <p:pic>
        <p:nvPicPr>
          <p:cNvPr id="379" name="Google Shape;379;p22" descr="Sunset scene with solid fill"/>
          <p:cNvPicPr preferRelativeResize="0"/>
          <p:nvPr/>
        </p:nvPicPr>
        <p:blipFill rotWithShape="1">
          <a:blip r:embed="rId5">
            <a:alphaModFix/>
          </a:blip>
          <a:srcRect/>
          <a:stretch/>
        </p:blipFill>
        <p:spPr>
          <a:xfrm>
            <a:off x="5566056" y="3073892"/>
            <a:ext cx="1452900" cy="1452900"/>
          </a:xfrm>
          <a:prstGeom prst="rect">
            <a:avLst/>
          </a:prstGeom>
          <a:noFill/>
          <a:ln>
            <a:noFill/>
          </a:ln>
        </p:spPr>
      </p:pic>
      <p:pic>
        <p:nvPicPr>
          <p:cNvPr id="380" name="Google Shape;380;p22" descr="Sunrise with solid fill"/>
          <p:cNvPicPr preferRelativeResize="0"/>
          <p:nvPr/>
        </p:nvPicPr>
        <p:blipFill rotWithShape="1">
          <a:blip r:embed="rId6">
            <a:alphaModFix/>
          </a:blip>
          <a:srcRect/>
          <a:stretch/>
        </p:blipFill>
        <p:spPr>
          <a:xfrm>
            <a:off x="5732484" y="1932058"/>
            <a:ext cx="1120043" cy="1120043"/>
          </a:xfrm>
          <a:prstGeom prst="rect">
            <a:avLst/>
          </a:prstGeom>
          <a:noFill/>
          <a:ln>
            <a:noFill/>
          </a:ln>
        </p:spPr>
      </p:pic>
    </p:spTree>
    <p:extLst>
      <p:ext uri="{BB962C8B-B14F-4D97-AF65-F5344CB8AC3E}">
        <p14:creationId xmlns:p14="http://schemas.microsoft.com/office/powerpoint/2010/main" val="1980760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23"/>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386" name="Google Shape;386;p23" descr="Beyond the Gender Binary (Pocket Change Collective): Amazon.co.uk:  Vaid-Menon, Alok: 9780593094655: Books"/>
          <p:cNvPicPr preferRelativeResize="0"/>
          <p:nvPr/>
        </p:nvPicPr>
        <p:blipFill rotWithShape="1">
          <a:blip r:embed="rId3">
            <a:alphaModFix/>
          </a:blip>
          <a:srcRect/>
          <a:stretch/>
        </p:blipFill>
        <p:spPr>
          <a:xfrm>
            <a:off x="9263398" y="3537356"/>
            <a:ext cx="1818941" cy="2554560"/>
          </a:xfrm>
          <a:prstGeom prst="rect">
            <a:avLst/>
          </a:prstGeom>
          <a:noFill/>
          <a:ln>
            <a:noFill/>
          </a:ln>
          <a:effectLst>
            <a:outerShdw blurRad="508927" dist="38100" dir="2700000" algn="tl" rotWithShape="0">
              <a:srgbClr val="000000">
                <a:alpha val="40000"/>
              </a:srgbClr>
            </a:outerShdw>
          </a:effectLst>
        </p:spPr>
      </p:pic>
      <p:sp>
        <p:nvSpPr>
          <p:cNvPr id="387" name="Google Shape;387;p23"/>
          <p:cNvSpPr txBox="1"/>
          <p:nvPr/>
        </p:nvSpPr>
        <p:spPr>
          <a:xfrm>
            <a:off x="1033945" y="1143290"/>
            <a:ext cx="10428025" cy="28930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600"/>
              <a:buFont typeface="Ovo"/>
              <a:buNone/>
            </a:pPr>
            <a:r>
              <a:rPr lang="en-GB" sz="2600" b="0" i="0" u="none" strike="noStrike" cap="none">
                <a:solidFill>
                  <a:schemeClr val="dk1"/>
                </a:solidFill>
                <a:latin typeface="Ovo"/>
                <a:ea typeface="Ovo"/>
                <a:cs typeface="Ovo"/>
                <a:sym typeface="Ovo"/>
              </a:rPr>
              <a:t>There are as many ways to be a man as there are men.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600"/>
              <a:buFont typeface="Calibri"/>
              <a:buNone/>
            </a:pPr>
            <a:endParaRPr sz="2600" b="0" i="0" u="none" strike="noStrike" cap="none">
              <a:solidFill>
                <a:schemeClr val="dk1"/>
              </a:solidFill>
              <a:latin typeface="Ovo"/>
              <a:ea typeface="Ovo"/>
              <a:cs typeface="Ovo"/>
              <a:sym typeface="Ovo"/>
            </a:endParaRPr>
          </a:p>
          <a:p>
            <a:pPr marL="0" marR="0" lvl="0" indent="0" algn="ctr" rtl="0">
              <a:lnSpc>
                <a:spcPct val="100000"/>
              </a:lnSpc>
              <a:spcBef>
                <a:spcPts val="0"/>
              </a:spcBef>
              <a:spcAft>
                <a:spcPts val="0"/>
              </a:spcAft>
              <a:buClr>
                <a:schemeClr val="dk1"/>
              </a:buClr>
              <a:buSzPts val="2600"/>
              <a:buFont typeface="Ovo"/>
              <a:buNone/>
            </a:pPr>
            <a:r>
              <a:rPr lang="en-GB" sz="2600" b="0" i="0" u="none" strike="noStrike" cap="none">
                <a:solidFill>
                  <a:schemeClr val="dk1"/>
                </a:solidFill>
                <a:latin typeface="Ovo"/>
                <a:ea typeface="Ovo"/>
                <a:cs typeface="Ovo"/>
                <a:sym typeface="Ovo"/>
              </a:rPr>
              <a:t>There are as many ways to be a woman as there are women.</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600"/>
              <a:buFont typeface="Calibri"/>
              <a:buNone/>
            </a:pPr>
            <a:endParaRPr sz="2600" b="0" i="0" u="none" strike="noStrike" cap="none">
              <a:solidFill>
                <a:schemeClr val="dk1"/>
              </a:solidFill>
              <a:latin typeface="Ovo"/>
              <a:ea typeface="Ovo"/>
              <a:cs typeface="Ovo"/>
              <a:sym typeface="Ovo"/>
            </a:endParaRPr>
          </a:p>
          <a:p>
            <a:pPr marL="0" marR="0" lvl="0" indent="0" algn="ctr" rtl="0">
              <a:lnSpc>
                <a:spcPct val="100000"/>
              </a:lnSpc>
              <a:spcBef>
                <a:spcPts val="0"/>
              </a:spcBef>
              <a:spcAft>
                <a:spcPts val="0"/>
              </a:spcAft>
              <a:buClr>
                <a:schemeClr val="dk1"/>
              </a:buClr>
              <a:buSzPts val="2600"/>
              <a:buFont typeface="Ovo"/>
              <a:buNone/>
            </a:pPr>
            <a:r>
              <a:rPr lang="en-GB" sz="2600" b="0" i="0" u="none" strike="noStrike" cap="none">
                <a:solidFill>
                  <a:schemeClr val="dk1"/>
                </a:solidFill>
                <a:latin typeface="Ovo"/>
                <a:ea typeface="Ovo"/>
                <a:cs typeface="Ovo"/>
                <a:sym typeface="Ovo"/>
              </a:rPr>
              <a:t>There are as many ways to be non-binary as there are non-binary people.</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600"/>
              <a:buFont typeface="Calibri"/>
              <a:buNone/>
            </a:pPr>
            <a:endParaRPr sz="2600" b="0" i="0" u="none" strike="noStrike" cap="none">
              <a:solidFill>
                <a:schemeClr val="dk1"/>
              </a:solidFill>
              <a:latin typeface="Ovo"/>
              <a:ea typeface="Ovo"/>
              <a:cs typeface="Ovo"/>
              <a:sym typeface="Ovo"/>
            </a:endParaRPr>
          </a:p>
          <a:p>
            <a:pPr marL="0" marR="0" lvl="0" indent="0" algn="ctr" rtl="0">
              <a:lnSpc>
                <a:spcPct val="100000"/>
              </a:lnSpc>
              <a:spcBef>
                <a:spcPts val="0"/>
              </a:spcBef>
              <a:spcAft>
                <a:spcPts val="0"/>
              </a:spcAft>
              <a:buClr>
                <a:schemeClr val="dk1"/>
              </a:buClr>
              <a:buSzPts val="2600"/>
              <a:buFont typeface="Ovo"/>
              <a:buNone/>
            </a:pPr>
            <a:r>
              <a:rPr lang="en-GB" sz="2600" b="0" i="0" u="none" strike="noStrike" cap="none">
                <a:solidFill>
                  <a:schemeClr val="dk1"/>
                </a:solidFill>
                <a:latin typeface="Ovo"/>
                <a:ea typeface="Ovo"/>
                <a:cs typeface="Ovo"/>
                <a:sym typeface="Ovo"/>
              </a:rPr>
              <a:t>-Alok Vaid-Menon</a:t>
            </a:r>
            <a:endParaRPr sz="2600" b="0" i="0" u="none" strike="noStrike" cap="none">
              <a:solidFill>
                <a:schemeClr val="dk1"/>
              </a:solidFill>
              <a:latin typeface="Ovo"/>
              <a:ea typeface="Ovo"/>
              <a:cs typeface="Ovo"/>
              <a:sym typeface="Ovo"/>
            </a:endParaRPr>
          </a:p>
        </p:txBody>
      </p:sp>
    </p:spTree>
    <p:extLst>
      <p:ext uri="{BB962C8B-B14F-4D97-AF65-F5344CB8AC3E}">
        <p14:creationId xmlns:p14="http://schemas.microsoft.com/office/powerpoint/2010/main" val="2619612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6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GB"/>
              <a:t>Transgender &amp; gender non-conforming</a:t>
            </a:r>
            <a:endParaRPr/>
          </a:p>
        </p:txBody>
      </p:sp>
      <p:sp>
        <p:nvSpPr>
          <p:cNvPr id="393" name="Google Shape;393;p63"/>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en-GB"/>
              <a:t>Transgender</a:t>
            </a:r>
            <a:endParaRPr/>
          </a:p>
          <a:p>
            <a:pPr marL="457200" lvl="0" indent="-342900" algn="l" rtl="0">
              <a:lnSpc>
                <a:spcPct val="90000"/>
              </a:lnSpc>
              <a:spcBef>
                <a:spcPts val="1000"/>
              </a:spcBef>
              <a:spcAft>
                <a:spcPts val="0"/>
              </a:spcAft>
              <a:buClr>
                <a:schemeClr val="dk1"/>
              </a:buClr>
              <a:buSzPts val="1800"/>
              <a:buChar char="•"/>
            </a:pPr>
            <a:r>
              <a:rPr lang="en-GB"/>
              <a:t>NHS - Gender dysphoria is a term that describes a sense of unease that a person may have because of a mismatch between their biological sex and their gender identity.</a:t>
            </a:r>
            <a:endParaRPr/>
          </a:p>
        </p:txBody>
      </p:sp>
      <p:sp>
        <p:nvSpPr>
          <p:cNvPr id="394" name="Google Shape;394;p63"/>
          <p:cNvSpPr txBox="1">
            <a:spLocks noGrp="1"/>
          </p:cNvSpPr>
          <p:nvPr>
            <p:ph type="body" idx="2"/>
          </p:nvPr>
        </p:nvSpPr>
        <p:spPr>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en-GB"/>
              <a:t>Non-conforming</a:t>
            </a:r>
            <a:endParaRPr/>
          </a:p>
          <a:p>
            <a:pPr marL="457200" lvl="0" indent="-342900" algn="l" rtl="0">
              <a:lnSpc>
                <a:spcPct val="90000"/>
              </a:lnSpc>
              <a:spcBef>
                <a:spcPts val="1000"/>
              </a:spcBef>
              <a:spcAft>
                <a:spcPts val="0"/>
              </a:spcAft>
              <a:buClr>
                <a:schemeClr val="dk1"/>
              </a:buClr>
              <a:buSzPts val="1800"/>
              <a:buChar char="•"/>
            </a:pPr>
            <a:r>
              <a:rPr lang="en-GB"/>
              <a:t>Wears clothes they feel comfortable in</a:t>
            </a:r>
            <a:endParaRPr/>
          </a:p>
          <a:p>
            <a:pPr marL="457200" lvl="0" indent="-342900" algn="l" rtl="0">
              <a:lnSpc>
                <a:spcPct val="90000"/>
              </a:lnSpc>
              <a:spcBef>
                <a:spcPts val="1000"/>
              </a:spcBef>
              <a:spcAft>
                <a:spcPts val="0"/>
              </a:spcAft>
              <a:buClr>
                <a:schemeClr val="dk1"/>
              </a:buClr>
              <a:buSzPts val="1800"/>
              <a:buChar char="•"/>
            </a:pPr>
            <a:r>
              <a:rPr lang="en-GB"/>
              <a:t>Challenges gender pre-conceptions such as toys, make-up, etc</a:t>
            </a:r>
            <a:endParaRPr/>
          </a:p>
        </p:txBody>
      </p:sp>
    </p:spTree>
    <p:extLst>
      <p:ext uri="{BB962C8B-B14F-4D97-AF65-F5344CB8AC3E}">
        <p14:creationId xmlns:p14="http://schemas.microsoft.com/office/powerpoint/2010/main" val="381524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68" descr="A child in a tutu&#10;&#10;Description automatically generated"/>
          <p:cNvPicPr preferRelativeResize="0"/>
          <p:nvPr/>
        </p:nvPicPr>
        <p:blipFill rotWithShape="1">
          <a:blip r:embed="rId3">
            <a:alphaModFix/>
          </a:blip>
          <a:srcRect/>
          <a:stretch/>
        </p:blipFill>
        <p:spPr>
          <a:xfrm>
            <a:off x="6952523" y="-1"/>
            <a:ext cx="5239477" cy="6858000"/>
          </a:xfrm>
          <a:prstGeom prst="rect">
            <a:avLst/>
          </a:prstGeom>
          <a:noFill/>
          <a:ln>
            <a:noFill/>
          </a:ln>
        </p:spPr>
      </p:pic>
    </p:spTree>
    <p:extLst>
      <p:ext uri="{BB962C8B-B14F-4D97-AF65-F5344CB8AC3E}">
        <p14:creationId xmlns:p14="http://schemas.microsoft.com/office/powerpoint/2010/main" val="144156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24"/>
          <p:cNvSpPr txBox="1">
            <a:spLocks noGrp="1"/>
          </p:cNvSpPr>
          <p:nvPr>
            <p:ph type="title"/>
          </p:nvPr>
        </p:nvSpPr>
        <p:spPr>
          <a:xfrm>
            <a:off x="838200" y="276621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267"/>
              <a:buFont typeface="Calibri"/>
              <a:buNone/>
            </a:pPr>
            <a:r>
              <a:rPr lang="en-GB" sz="4267"/>
              <a:t>Pronouns</a:t>
            </a:r>
            <a:endParaRPr sz="4267"/>
          </a:p>
        </p:txBody>
      </p:sp>
      <p:pic>
        <p:nvPicPr>
          <p:cNvPr id="412" name="Google Shape;412;p24" descr="See the source image"/>
          <p:cNvPicPr preferRelativeResize="0"/>
          <p:nvPr/>
        </p:nvPicPr>
        <p:blipFill rotWithShape="1">
          <a:blip r:embed="rId3">
            <a:alphaModFix/>
          </a:blip>
          <a:srcRect/>
          <a:stretch/>
        </p:blipFill>
        <p:spPr>
          <a:xfrm>
            <a:off x="3735047" y="1600764"/>
            <a:ext cx="7366253" cy="3867283"/>
          </a:xfrm>
          <a:prstGeom prst="rect">
            <a:avLst/>
          </a:prstGeom>
          <a:noFill/>
          <a:ln>
            <a:noFill/>
          </a:ln>
        </p:spPr>
      </p:pic>
    </p:spTree>
    <p:extLst>
      <p:ext uri="{BB962C8B-B14F-4D97-AF65-F5344CB8AC3E}">
        <p14:creationId xmlns:p14="http://schemas.microsoft.com/office/powerpoint/2010/main" val="2934978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27" descr="How to increase empathy and better understanding others' feelings -  SAFETY4SEA"/>
          <p:cNvPicPr preferRelativeResize="0"/>
          <p:nvPr/>
        </p:nvPicPr>
        <p:blipFill rotWithShape="1">
          <a:blip r:embed="rId3">
            <a:alphaModFix/>
          </a:blip>
          <a:srcRect/>
          <a:stretch/>
        </p:blipFill>
        <p:spPr>
          <a:xfrm>
            <a:off x="-502491" y="0"/>
            <a:ext cx="12694491" cy="6858000"/>
          </a:xfrm>
          <a:prstGeom prst="rect">
            <a:avLst/>
          </a:prstGeom>
          <a:noFill/>
          <a:ln>
            <a:noFill/>
          </a:ln>
        </p:spPr>
      </p:pic>
      <p:sp>
        <p:nvSpPr>
          <p:cNvPr id="418" name="Google Shape;418;p27"/>
          <p:cNvSpPr/>
          <p:nvPr/>
        </p:nvSpPr>
        <p:spPr>
          <a:xfrm>
            <a:off x="0" y="2814870"/>
            <a:ext cx="1219200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endParaRPr sz="2000" b="0" i="0" u="none" strike="noStrike" cap="none">
              <a:solidFill>
                <a:srgbClr val="7F7F7F"/>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2000"/>
              <a:buFont typeface="Calibri"/>
              <a:buNone/>
            </a:pPr>
            <a:endParaRPr sz="2000" b="0" i="0" u="none" strike="noStrike" cap="none">
              <a:solidFill>
                <a:srgbClr val="7F7F7F"/>
              </a:solidFill>
              <a:latin typeface="Calibri"/>
              <a:ea typeface="Calibri"/>
              <a:cs typeface="Calibri"/>
              <a:sym typeface="Calibri"/>
            </a:endParaRPr>
          </a:p>
        </p:txBody>
      </p:sp>
      <p:sp>
        <p:nvSpPr>
          <p:cNvPr id="419" name="Google Shape;419;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4165"/>
              <a:buFont typeface="Calibri"/>
              <a:buNone/>
            </a:pPr>
            <a:r>
              <a:rPr lang="en-GB" sz="6400">
                <a:latin typeface="Ovo"/>
                <a:ea typeface="Ovo"/>
                <a:cs typeface="Ovo"/>
                <a:sym typeface="Ovo"/>
              </a:rPr>
              <a:t>Empathy &amp; Understanding</a:t>
            </a:r>
            <a:br>
              <a:rPr lang="en-GB" sz="2400"/>
            </a:br>
            <a:endParaRPr/>
          </a:p>
        </p:txBody>
      </p:sp>
    </p:spTree>
    <p:extLst>
      <p:ext uri="{BB962C8B-B14F-4D97-AF65-F5344CB8AC3E}">
        <p14:creationId xmlns:p14="http://schemas.microsoft.com/office/powerpoint/2010/main" val="4241612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9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GB"/>
              <a:t>Furries</a:t>
            </a:r>
            <a:endParaRPr/>
          </a:p>
        </p:txBody>
      </p:sp>
      <p:sp>
        <p:nvSpPr>
          <p:cNvPr id="425" name="Google Shape;425;p91"/>
          <p:cNvSpPr txBox="1">
            <a:spLocks noGrp="1"/>
          </p:cNvSpPr>
          <p:nvPr>
            <p:ph type="body" idx="1"/>
          </p:nvPr>
        </p:nvSpPr>
        <p:spPr>
          <a:xfrm>
            <a:off x="303296" y="1690687"/>
            <a:ext cx="5050757" cy="3543049"/>
          </a:xfrm>
          <a:prstGeom prst="rect">
            <a:avLst/>
          </a:prstGeom>
          <a:noFill/>
          <a:ln>
            <a:noFill/>
          </a:ln>
        </p:spPr>
        <p:txBody>
          <a:bodyPr spcFirstLastPara="1" wrap="square" lIns="91425" tIns="45700" rIns="91425" bIns="45700" anchor="t" anchorCtr="0">
            <a:normAutofit fontScale="85000" lnSpcReduction="20000"/>
          </a:bodyPr>
          <a:lstStyle/>
          <a:p>
            <a:pPr marL="114300" lvl="0" indent="0" algn="l" rtl="0">
              <a:lnSpc>
                <a:spcPct val="90000"/>
              </a:lnSpc>
              <a:spcBef>
                <a:spcPts val="1000"/>
              </a:spcBef>
              <a:spcAft>
                <a:spcPts val="0"/>
              </a:spcAft>
              <a:buSzPct val="75630"/>
              <a:buNone/>
            </a:pPr>
            <a:r>
              <a:rPr lang="en-GB"/>
              <a:t>Furries are not a legally recognised identity</a:t>
            </a:r>
            <a:endParaRPr/>
          </a:p>
          <a:p>
            <a:pPr marL="114300" lvl="0" indent="0" algn="l" rtl="0">
              <a:lnSpc>
                <a:spcPct val="90000"/>
              </a:lnSpc>
              <a:spcBef>
                <a:spcPts val="1000"/>
              </a:spcBef>
              <a:spcAft>
                <a:spcPts val="0"/>
              </a:spcAft>
              <a:buSzPct val="75630"/>
              <a:buNone/>
            </a:pPr>
            <a:r>
              <a:rPr lang="en-GB"/>
              <a:t>They are based on role-play, cosplay and costume</a:t>
            </a:r>
            <a:endParaRPr/>
          </a:p>
          <a:p>
            <a:pPr marL="114300" lvl="0" indent="0" algn="l" rtl="0">
              <a:lnSpc>
                <a:spcPct val="90000"/>
              </a:lnSpc>
              <a:spcBef>
                <a:spcPts val="1000"/>
              </a:spcBef>
              <a:spcAft>
                <a:spcPts val="0"/>
              </a:spcAft>
              <a:buSzPct val="75630"/>
              <a:buNone/>
            </a:pPr>
            <a:r>
              <a:rPr lang="en-GB"/>
              <a:t>It is not a protected characteristic</a:t>
            </a:r>
            <a:endParaRPr/>
          </a:p>
          <a:p>
            <a:pPr marL="114300" lvl="0" indent="0" algn="l" rtl="0">
              <a:lnSpc>
                <a:spcPct val="90000"/>
              </a:lnSpc>
              <a:spcBef>
                <a:spcPts val="1000"/>
              </a:spcBef>
              <a:spcAft>
                <a:spcPts val="0"/>
              </a:spcAft>
              <a:buSzPct val="75630"/>
              <a:buNone/>
            </a:pPr>
            <a:r>
              <a:rPr lang="en-GB"/>
              <a:t>It does not adhere to your uniform policy</a:t>
            </a:r>
            <a:endParaRPr/>
          </a:p>
          <a:p>
            <a:pPr marL="114300" lvl="0" indent="0" algn="l" rtl="0">
              <a:lnSpc>
                <a:spcPct val="90000"/>
              </a:lnSpc>
              <a:spcBef>
                <a:spcPts val="1000"/>
              </a:spcBef>
              <a:spcAft>
                <a:spcPts val="0"/>
              </a:spcAft>
              <a:buSzPct val="75630"/>
              <a:buNone/>
            </a:pPr>
            <a:endParaRPr/>
          </a:p>
          <a:p>
            <a:pPr marL="114300" lvl="0" indent="0" algn="l" rtl="0">
              <a:lnSpc>
                <a:spcPct val="90000"/>
              </a:lnSpc>
              <a:spcBef>
                <a:spcPts val="1000"/>
              </a:spcBef>
              <a:spcAft>
                <a:spcPts val="0"/>
              </a:spcAft>
              <a:buSzPct val="75630"/>
              <a:buNone/>
            </a:pPr>
            <a:r>
              <a:rPr lang="en-GB"/>
              <a:t>Exception – Reasonable adjustments for SEND</a:t>
            </a:r>
            <a:endParaRPr/>
          </a:p>
        </p:txBody>
      </p:sp>
      <p:pic>
        <p:nvPicPr>
          <p:cNvPr id="426" name="Google Shape;426;p91" descr="A screenshot of a news page&#10;&#10;Description automatically generated"/>
          <p:cNvPicPr preferRelativeResize="0"/>
          <p:nvPr/>
        </p:nvPicPr>
        <p:blipFill rotWithShape="1">
          <a:blip r:embed="rId3">
            <a:alphaModFix/>
          </a:blip>
          <a:srcRect/>
          <a:stretch/>
        </p:blipFill>
        <p:spPr>
          <a:xfrm>
            <a:off x="5621254" y="0"/>
            <a:ext cx="6267450" cy="6858000"/>
          </a:xfrm>
          <a:prstGeom prst="rect">
            <a:avLst/>
          </a:prstGeom>
          <a:noFill/>
          <a:ln>
            <a:noFill/>
          </a:ln>
        </p:spPr>
      </p:pic>
    </p:spTree>
    <p:extLst>
      <p:ext uri="{BB962C8B-B14F-4D97-AF65-F5344CB8AC3E}">
        <p14:creationId xmlns:p14="http://schemas.microsoft.com/office/powerpoint/2010/main" val="285382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5">
                                            <p:txEl>
                                              <p:pRg st="0" end="0"/>
                                            </p:txEl>
                                          </p:spTgt>
                                        </p:tgtEl>
                                        <p:attrNameLst>
                                          <p:attrName>style.visibility</p:attrName>
                                        </p:attrNameLst>
                                      </p:cBhvr>
                                      <p:to>
                                        <p:strVal val="visible"/>
                                      </p:to>
                                    </p:set>
                                    <p:anim calcmode="lin" valueType="num">
                                      <p:cBhvr additive="base">
                                        <p:cTn id="7" dur="500"/>
                                        <p:tgtEl>
                                          <p:spTgt spid="4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25">
                                            <p:txEl>
                                              <p:pRg st="1" end="1"/>
                                            </p:txEl>
                                          </p:spTgt>
                                        </p:tgtEl>
                                        <p:attrNameLst>
                                          <p:attrName>style.visibility</p:attrName>
                                        </p:attrNameLst>
                                      </p:cBhvr>
                                      <p:to>
                                        <p:strVal val="visible"/>
                                      </p:to>
                                    </p:set>
                                    <p:anim calcmode="lin" valueType="num">
                                      <p:cBhvr additive="base">
                                        <p:cTn id="12" dur="500"/>
                                        <p:tgtEl>
                                          <p:spTgt spid="42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25">
                                            <p:txEl>
                                              <p:pRg st="2" end="2"/>
                                            </p:txEl>
                                          </p:spTgt>
                                        </p:tgtEl>
                                        <p:attrNameLst>
                                          <p:attrName>style.visibility</p:attrName>
                                        </p:attrNameLst>
                                      </p:cBhvr>
                                      <p:to>
                                        <p:strVal val="visible"/>
                                      </p:to>
                                    </p:set>
                                    <p:anim calcmode="lin" valueType="num">
                                      <p:cBhvr additive="base">
                                        <p:cTn id="17" dur="500"/>
                                        <p:tgtEl>
                                          <p:spTgt spid="42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25">
                                            <p:txEl>
                                              <p:pRg st="3" end="3"/>
                                            </p:txEl>
                                          </p:spTgt>
                                        </p:tgtEl>
                                        <p:attrNameLst>
                                          <p:attrName>style.visibility</p:attrName>
                                        </p:attrNameLst>
                                      </p:cBhvr>
                                      <p:to>
                                        <p:strVal val="visible"/>
                                      </p:to>
                                    </p:set>
                                    <p:anim calcmode="lin" valueType="num">
                                      <p:cBhvr additive="base">
                                        <p:cTn id="22" dur="500"/>
                                        <p:tgtEl>
                                          <p:spTgt spid="42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25">
                                            <p:txEl>
                                              <p:pRg st="4" end="4"/>
                                            </p:txEl>
                                          </p:spTgt>
                                        </p:tgtEl>
                                        <p:attrNameLst>
                                          <p:attrName>style.visibility</p:attrName>
                                        </p:attrNameLst>
                                      </p:cBhvr>
                                      <p:to>
                                        <p:strVal val="visible"/>
                                      </p:to>
                                    </p:set>
                                    <p:anim calcmode="lin" valueType="num">
                                      <p:cBhvr additive="base">
                                        <p:cTn id="27" dur="500"/>
                                        <p:tgtEl>
                                          <p:spTgt spid="42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25">
                                            <p:txEl>
                                              <p:pRg st="5" end="5"/>
                                            </p:txEl>
                                          </p:spTgt>
                                        </p:tgtEl>
                                        <p:attrNameLst>
                                          <p:attrName>style.visibility</p:attrName>
                                        </p:attrNameLst>
                                      </p:cBhvr>
                                      <p:to>
                                        <p:strVal val="visible"/>
                                      </p:to>
                                    </p:set>
                                    <p:anim calcmode="lin" valueType="num">
                                      <p:cBhvr additive="base">
                                        <p:cTn id="32" dur="500"/>
                                        <p:tgtEl>
                                          <p:spTgt spid="42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9"/>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17" name="Google Shape;217;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889"/>
              <a:buFont typeface="Calibri"/>
              <a:buNone/>
            </a:pPr>
            <a:r>
              <a:rPr lang="en-GB" sz="4800">
                <a:solidFill>
                  <a:schemeClr val="dk1"/>
                </a:solidFill>
                <a:latin typeface="Arial"/>
                <a:ea typeface="Arial"/>
                <a:cs typeface="Arial"/>
                <a:sym typeface="Arial"/>
              </a:rPr>
              <a:t>Why does all this matter?</a:t>
            </a:r>
            <a:br>
              <a:rPr lang="en-GB" sz="2400">
                <a:latin typeface="Arial"/>
                <a:ea typeface="Arial"/>
                <a:cs typeface="Arial"/>
                <a:sym typeface="Arial"/>
              </a:rPr>
            </a:br>
            <a:endParaRPr>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25411b13f0c_0_0"/>
          <p:cNvSpPr txBox="1"/>
          <p:nvPr/>
        </p:nvSpPr>
        <p:spPr>
          <a:xfrm>
            <a:off x="714052" y="696600"/>
            <a:ext cx="9873300" cy="985200"/>
          </a:xfrm>
          <a:prstGeom prst="rect">
            <a:avLst/>
          </a:prstGeom>
          <a:noFill/>
          <a:ln>
            <a:noFill/>
          </a:ln>
        </p:spPr>
        <p:txBody>
          <a:bodyPr spcFirstLastPara="1" wrap="square" lIns="162525" tIns="162525" rIns="162525" bIns="162525" anchor="t" anchorCtr="0">
            <a:spAutoFit/>
          </a:bodyPr>
          <a:lstStyle/>
          <a:p>
            <a:pPr marL="0" marR="0" lvl="0" indent="0" algn="l" rtl="0">
              <a:lnSpc>
                <a:spcPct val="100000"/>
              </a:lnSpc>
              <a:spcBef>
                <a:spcPts val="0"/>
              </a:spcBef>
              <a:spcAft>
                <a:spcPts val="0"/>
              </a:spcAft>
              <a:buClr>
                <a:srgbClr val="000000"/>
              </a:buClr>
              <a:buSzPts val="4267"/>
              <a:buFont typeface="Arial"/>
              <a:buNone/>
            </a:pPr>
            <a:r>
              <a:rPr lang="en-GB" sz="4267" b="1" i="0" u="none" strike="noStrike" cap="none">
                <a:solidFill>
                  <a:srgbClr val="000000"/>
                </a:solidFill>
                <a:latin typeface="Raleway"/>
                <a:ea typeface="Raleway"/>
                <a:cs typeface="Raleway"/>
                <a:sym typeface="Raleway"/>
              </a:rPr>
              <a:t>Hello I’m Ian Timbrell</a:t>
            </a:r>
            <a:endParaRPr sz="4267" b="1" i="0" u="none" strike="noStrike" cap="none">
              <a:solidFill>
                <a:srgbClr val="000000"/>
              </a:solidFill>
              <a:latin typeface="Raleway"/>
              <a:ea typeface="Raleway"/>
              <a:cs typeface="Raleway"/>
              <a:sym typeface="Raleway"/>
            </a:endParaRPr>
          </a:p>
        </p:txBody>
      </p:sp>
      <p:sp>
        <p:nvSpPr>
          <p:cNvPr id="162" name="Google Shape;162;g25411b13f0c_0_0"/>
          <p:cNvSpPr txBox="1"/>
          <p:nvPr/>
        </p:nvSpPr>
        <p:spPr>
          <a:xfrm>
            <a:off x="714052" y="1879893"/>
            <a:ext cx="11478000" cy="2498049"/>
          </a:xfrm>
          <a:prstGeom prst="rect">
            <a:avLst/>
          </a:prstGeom>
          <a:noFill/>
          <a:ln>
            <a:noFill/>
          </a:ln>
        </p:spPr>
        <p:txBody>
          <a:bodyPr spcFirstLastPara="1" wrap="square" lIns="162525" tIns="162525" rIns="162525" bIns="162525" anchor="t" anchorCtr="0">
            <a:spAutoFit/>
          </a:bodyPr>
          <a:lstStyle/>
          <a:p>
            <a:pPr marL="0" marR="0" lvl="0" indent="0" algn="l" rtl="0">
              <a:lnSpc>
                <a:spcPct val="100000"/>
              </a:lnSpc>
              <a:spcBef>
                <a:spcPts val="0"/>
              </a:spcBef>
              <a:spcAft>
                <a:spcPts val="0"/>
              </a:spcAft>
              <a:buClr>
                <a:srgbClr val="000000"/>
              </a:buClr>
              <a:buSzPts val="2356"/>
              <a:buFont typeface="Arial"/>
              <a:buNone/>
            </a:pPr>
            <a:r>
              <a:rPr lang="en-GB" sz="2000" b="0" i="0" u="none" strike="noStrike" cap="none">
                <a:solidFill>
                  <a:schemeClr val="dk1"/>
                </a:solidFill>
                <a:latin typeface="Raleway"/>
                <a:ea typeface="Raleway"/>
                <a:cs typeface="Raleway"/>
                <a:sym typeface="Raleway"/>
              </a:rPr>
              <a:t>Educator for 17 years including a deputy head for 5 years.</a:t>
            </a:r>
            <a:endParaRPr/>
          </a:p>
          <a:p>
            <a:pPr marL="0" marR="0" lvl="0" indent="0" algn="l" rtl="0">
              <a:lnSpc>
                <a:spcPct val="100000"/>
              </a:lnSpc>
              <a:spcBef>
                <a:spcPts val="0"/>
              </a:spcBef>
              <a:spcAft>
                <a:spcPts val="0"/>
              </a:spcAft>
              <a:buClr>
                <a:srgbClr val="000000"/>
              </a:buClr>
              <a:buSzPts val="2356"/>
              <a:buFont typeface="Arial"/>
              <a:buNone/>
            </a:pPr>
            <a:endParaRPr sz="20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356"/>
              <a:buFont typeface="Arial"/>
              <a:buNone/>
            </a:pPr>
            <a:r>
              <a:rPr lang="en-GB" sz="2000" b="0" i="0" u="none" strike="noStrike" cap="none">
                <a:solidFill>
                  <a:schemeClr val="dk1"/>
                </a:solidFill>
                <a:latin typeface="Raleway"/>
                <a:ea typeface="Raleway"/>
                <a:cs typeface="Raleway"/>
                <a:sym typeface="Raleway"/>
              </a:rPr>
              <a:t>Accredited RSE teacher and a master’s degree in education leadership and management.</a:t>
            </a:r>
            <a:endParaRPr sz="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56"/>
              <a:buFont typeface="Arial"/>
              <a:buNone/>
            </a:pPr>
            <a:endParaRPr sz="20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356"/>
              <a:buFont typeface="Arial"/>
              <a:buNone/>
            </a:pPr>
            <a:r>
              <a:rPr lang="en-GB" sz="2000" b="0" i="0" u="none" strike="noStrike" cap="none">
                <a:solidFill>
                  <a:schemeClr val="dk1"/>
                </a:solidFill>
                <a:latin typeface="Raleway"/>
                <a:ea typeface="Raleway"/>
                <a:cs typeface="Raleway"/>
                <a:sym typeface="Raleway"/>
              </a:rPr>
              <a:t>Dad </a:t>
            </a:r>
            <a:endParaRPr sz="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56"/>
              <a:buFont typeface="Arial"/>
              <a:buNone/>
            </a:pPr>
            <a:endParaRPr sz="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56"/>
              <a:buFont typeface="Arial"/>
              <a:buNone/>
            </a:pPr>
            <a:endParaRPr sz="2000" b="0" i="0" u="none" strike="noStrike" cap="none">
              <a:solidFill>
                <a:schemeClr val="dk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356"/>
              <a:buFont typeface="Arial"/>
              <a:buNone/>
            </a:pPr>
            <a:r>
              <a:rPr lang="en-GB" sz="2000" b="0" i="0" u="none" strike="noStrike" cap="none">
                <a:solidFill>
                  <a:schemeClr val="dk1"/>
                </a:solidFill>
                <a:latin typeface="Raleway"/>
                <a:ea typeface="Raleway"/>
                <a:cs typeface="Raleway"/>
                <a:sym typeface="Raleway"/>
              </a:rPr>
              <a:t>Total Star Trek Nerd </a:t>
            </a:r>
            <a:endParaRPr sz="100" b="0" i="0" u="none" strike="noStrike" cap="none">
              <a:solidFill>
                <a:srgbClr val="000000"/>
              </a:solidFill>
              <a:latin typeface="Arial"/>
              <a:ea typeface="Arial"/>
              <a:cs typeface="Arial"/>
              <a:sym typeface="Arial"/>
            </a:endParaRPr>
          </a:p>
        </p:txBody>
      </p:sp>
      <p:pic>
        <p:nvPicPr>
          <p:cNvPr id="163" name="Google Shape;163;g25411b13f0c_0_0"/>
          <p:cNvPicPr preferRelativeResize="0"/>
          <p:nvPr/>
        </p:nvPicPr>
        <p:blipFill rotWithShape="1">
          <a:blip r:embed="rId3">
            <a:alphaModFix/>
          </a:blip>
          <a:srcRect/>
          <a:stretch/>
        </p:blipFill>
        <p:spPr>
          <a:xfrm>
            <a:off x="4054667" y="3264060"/>
            <a:ext cx="4796769"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2">
                                            <p:txEl>
                                              <p:pRg st="0" end="0"/>
                                            </p:txEl>
                                          </p:spTgt>
                                        </p:tgtEl>
                                        <p:attrNameLst>
                                          <p:attrName>style.visibility</p:attrName>
                                        </p:attrNameLst>
                                      </p:cBhvr>
                                      <p:to>
                                        <p:strVal val="visible"/>
                                      </p:to>
                                    </p:set>
                                    <p:anim calcmode="lin" valueType="num">
                                      <p:cBhvr additive="base">
                                        <p:cTn id="7" dur="500"/>
                                        <p:tgtEl>
                                          <p:spTgt spid="16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2">
                                            <p:txEl>
                                              <p:pRg st="1" end="1"/>
                                            </p:txEl>
                                          </p:spTgt>
                                        </p:tgtEl>
                                        <p:attrNameLst>
                                          <p:attrName>style.visibility</p:attrName>
                                        </p:attrNameLst>
                                      </p:cBhvr>
                                      <p:to>
                                        <p:strVal val="visible"/>
                                      </p:to>
                                    </p:set>
                                    <p:anim calcmode="lin" valueType="num">
                                      <p:cBhvr additive="base">
                                        <p:cTn id="12" dur="500"/>
                                        <p:tgtEl>
                                          <p:spTgt spid="16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2">
                                            <p:txEl>
                                              <p:pRg st="2" end="2"/>
                                            </p:txEl>
                                          </p:spTgt>
                                        </p:tgtEl>
                                        <p:attrNameLst>
                                          <p:attrName>style.visibility</p:attrName>
                                        </p:attrNameLst>
                                      </p:cBhvr>
                                      <p:to>
                                        <p:strVal val="visible"/>
                                      </p:to>
                                    </p:set>
                                    <p:anim calcmode="lin" valueType="num">
                                      <p:cBhvr additive="base">
                                        <p:cTn id="17" dur="500"/>
                                        <p:tgtEl>
                                          <p:spTgt spid="16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62">
                                            <p:txEl>
                                              <p:pRg st="3" end="3"/>
                                            </p:txEl>
                                          </p:spTgt>
                                        </p:tgtEl>
                                        <p:attrNameLst>
                                          <p:attrName>style.visibility</p:attrName>
                                        </p:attrNameLst>
                                      </p:cBhvr>
                                      <p:to>
                                        <p:strVal val="visible"/>
                                      </p:to>
                                    </p:set>
                                    <p:anim calcmode="lin" valueType="num">
                                      <p:cBhvr additive="base">
                                        <p:cTn id="22" dur="500"/>
                                        <p:tgtEl>
                                          <p:spTgt spid="16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2">
                                            <p:txEl>
                                              <p:pRg st="4" end="4"/>
                                            </p:txEl>
                                          </p:spTgt>
                                        </p:tgtEl>
                                        <p:attrNameLst>
                                          <p:attrName>style.visibility</p:attrName>
                                        </p:attrNameLst>
                                      </p:cBhvr>
                                      <p:to>
                                        <p:strVal val="visible"/>
                                      </p:to>
                                    </p:set>
                                    <p:anim calcmode="lin" valueType="num">
                                      <p:cBhvr additive="base">
                                        <p:cTn id="27" dur="500"/>
                                        <p:tgtEl>
                                          <p:spTgt spid="16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2">
                                            <p:txEl>
                                              <p:pRg st="5" end="5"/>
                                            </p:txEl>
                                          </p:spTgt>
                                        </p:tgtEl>
                                        <p:attrNameLst>
                                          <p:attrName>style.visibility</p:attrName>
                                        </p:attrNameLst>
                                      </p:cBhvr>
                                      <p:to>
                                        <p:strVal val="visible"/>
                                      </p:to>
                                    </p:set>
                                    <p:anim calcmode="lin" valueType="num">
                                      <p:cBhvr additive="base">
                                        <p:cTn id="32" dur="500"/>
                                        <p:tgtEl>
                                          <p:spTgt spid="16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2">
                                            <p:txEl>
                                              <p:pRg st="6" end="6"/>
                                            </p:txEl>
                                          </p:spTgt>
                                        </p:tgtEl>
                                        <p:attrNameLst>
                                          <p:attrName>style.visibility</p:attrName>
                                        </p:attrNameLst>
                                      </p:cBhvr>
                                      <p:to>
                                        <p:strVal val="visible"/>
                                      </p:to>
                                    </p:set>
                                    <p:anim calcmode="lin" valueType="num">
                                      <p:cBhvr additive="base">
                                        <p:cTn id="37" dur="500"/>
                                        <p:tgtEl>
                                          <p:spTgt spid="16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62">
                                            <p:txEl>
                                              <p:pRg st="7" end="7"/>
                                            </p:txEl>
                                          </p:spTgt>
                                        </p:tgtEl>
                                        <p:attrNameLst>
                                          <p:attrName>style.visibility</p:attrName>
                                        </p:attrNameLst>
                                      </p:cBhvr>
                                      <p:to>
                                        <p:strVal val="visible"/>
                                      </p:to>
                                    </p:set>
                                    <p:anim calcmode="lin" valueType="num">
                                      <p:cBhvr additive="base">
                                        <p:cTn id="42" dur="500"/>
                                        <p:tgtEl>
                                          <p:spTgt spid="16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63"/>
                                        </p:tgtEl>
                                        <p:attrNameLst>
                                          <p:attrName>style.visibility</p:attrName>
                                        </p:attrNameLst>
                                      </p:cBhvr>
                                      <p:to>
                                        <p:strVal val="visible"/>
                                      </p:to>
                                    </p:set>
                                    <p:anim calcmode="lin" valueType="num">
                                      <p:cBhvr additive="base">
                                        <p:cTn id="47" dur="500"/>
                                        <p:tgtEl>
                                          <p:spTgt spid="1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GB"/>
              <a:t>TV shows</a:t>
            </a:r>
            <a:endParaRPr/>
          </a:p>
        </p:txBody>
      </p:sp>
      <p:pic>
        <p:nvPicPr>
          <p:cNvPr id="224" name="Google Shape;224;p42" descr="Happy daze: teen shows (clockwise from top left) shows, Byker Grove, A Different World, Dawson’s Creek, Press Gang, and My So-Called Life."/>
          <p:cNvPicPr preferRelativeResize="0"/>
          <p:nvPr/>
        </p:nvPicPr>
        <p:blipFill rotWithShape="1">
          <a:blip r:embed="rId3">
            <a:alphaModFix/>
          </a:blip>
          <a:srcRect t="1922" b="1923"/>
          <a:stretch/>
        </p:blipFill>
        <p:spPr>
          <a:xfrm>
            <a:off x="0" y="0"/>
            <a:ext cx="11887200"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55" descr="Pat Sharp confesses fans still think he lives with the Fun House twins -  Mirror Online"/>
          <p:cNvPicPr preferRelativeResize="0"/>
          <p:nvPr/>
        </p:nvPicPr>
        <p:blipFill rotWithShape="1">
          <a:blip r:embed="rId3">
            <a:alphaModFix/>
          </a:blip>
          <a:srcRect/>
          <a:stretch/>
        </p:blipFill>
        <p:spPr>
          <a:xfrm>
            <a:off x="4778029" y="0"/>
            <a:ext cx="4568825" cy="6858000"/>
          </a:xfrm>
          <a:prstGeom prst="rect">
            <a:avLst/>
          </a:prstGeom>
          <a:noFill/>
          <a:ln>
            <a:noFill/>
          </a:ln>
        </p:spPr>
      </p:pic>
      <p:pic>
        <p:nvPicPr>
          <p:cNvPr id="230" name="Google Shape;230;p55"/>
          <p:cNvPicPr preferRelativeResize="0"/>
          <p:nvPr/>
        </p:nvPicPr>
        <p:blipFill rotWithShape="1">
          <a:blip r:embed="rId4">
            <a:alphaModFix/>
          </a:blip>
          <a:srcRect/>
          <a:stretch/>
        </p:blipFill>
        <p:spPr>
          <a:xfrm>
            <a:off x="-1" y="0"/>
            <a:ext cx="5129561" cy="6858000"/>
          </a:xfrm>
          <a:prstGeom prst="rect">
            <a:avLst/>
          </a:prstGeom>
          <a:noFill/>
          <a:ln>
            <a:noFill/>
          </a:ln>
        </p:spPr>
      </p:pic>
      <p:pic>
        <p:nvPicPr>
          <p:cNvPr id="231" name="Google Shape;231;p55" descr="Thundercats: Lion-o Logo PNG Vector (SVG) Free Download"/>
          <p:cNvPicPr preferRelativeResize="0"/>
          <p:nvPr/>
        </p:nvPicPr>
        <p:blipFill rotWithShape="1">
          <a:blip r:embed="rId5">
            <a:alphaModFix/>
          </a:blip>
          <a:srcRect/>
          <a:stretch/>
        </p:blipFill>
        <p:spPr>
          <a:xfrm>
            <a:off x="8930538" y="450197"/>
            <a:ext cx="3236965" cy="595760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0"/>
          <p:cNvSpPr txBox="1">
            <a:spLocks noGrp="1"/>
          </p:cNvSpPr>
          <p:nvPr>
            <p:ph type="title"/>
          </p:nvPr>
        </p:nvSpPr>
        <p:spPr>
          <a:xfrm>
            <a:off x="838200" y="276621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267"/>
              <a:buFont typeface="Calibri"/>
              <a:buNone/>
            </a:pPr>
            <a:r>
              <a:rPr lang="en-GB" sz="4267"/>
              <a:t>My Story</a:t>
            </a:r>
            <a:endParaRPr/>
          </a:p>
        </p:txBody>
      </p:sp>
      <p:pic>
        <p:nvPicPr>
          <p:cNvPr id="254" name="Google Shape;254;p10" descr="A screenshot of a social media post&#10;&#10;Description automatically generated"/>
          <p:cNvPicPr preferRelativeResize="0"/>
          <p:nvPr/>
        </p:nvPicPr>
        <p:blipFill rotWithShape="1">
          <a:blip r:embed="rId3">
            <a:alphaModFix/>
          </a:blip>
          <a:srcRect/>
          <a:stretch/>
        </p:blipFill>
        <p:spPr>
          <a:xfrm>
            <a:off x="5143502" y="9291"/>
            <a:ext cx="7048498" cy="8164980"/>
          </a:xfrm>
          <a:prstGeom prst="rect">
            <a:avLst/>
          </a:prstGeom>
          <a:noFill/>
          <a:ln>
            <a:noFill/>
          </a:ln>
        </p:spPr>
      </p:pic>
      <p:pic>
        <p:nvPicPr>
          <p:cNvPr id="255" name="Google Shape;255;p10" descr="A group of people posing for a picture&#10;&#10;Description automatically generated"/>
          <p:cNvPicPr preferRelativeResize="0"/>
          <p:nvPr/>
        </p:nvPicPr>
        <p:blipFill rotWithShape="1">
          <a:blip r:embed="rId4">
            <a:alphaModFix/>
          </a:blip>
          <a:srcRect/>
          <a:stretch/>
        </p:blipFill>
        <p:spPr>
          <a:xfrm rot="5400000">
            <a:off x="-857251" y="857250"/>
            <a:ext cx="6858003" cy="514350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59"/>
          <p:cNvSpPr txBox="1">
            <a:spLocks noGrp="1"/>
          </p:cNvSpPr>
          <p:nvPr>
            <p:ph type="title"/>
          </p:nvPr>
        </p:nvSpPr>
        <p:spPr>
          <a:xfrm>
            <a:off x="838200" y="276621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267"/>
              <a:buNone/>
            </a:pPr>
            <a:r>
              <a:rPr lang="en-GB" sz="4267"/>
              <a:t>My Story</a:t>
            </a:r>
            <a:endParaRPr/>
          </a:p>
        </p:txBody>
      </p:sp>
      <p:pic>
        <p:nvPicPr>
          <p:cNvPr id="261" name="Google Shape;261;p59" descr="A screenshot of a social media post&#10;&#10;Description automatically generated"/>
          <p:cNvPicPr preferRelativeResize="0"/>
          <p:nvPr/>
        </p:nvPicPr>
        <p:blipFill rotWithShape="1">
          <a:blip r:embed="rId3">
            <a:alphaModFix/>
          </a:blip>
          <a:srcRect/>
          <a:stretch/>
        </p:blipFill>
        <p:spPr>
          <a:xfrm>
            <a:off x="5143505" y="-1316272"/>
            <a:ext cx="7048497" cy="8164979"/>
          </a:xfrm>
          <a:prstGeom prst="rect">
            <a:avLst/>
          </a:prstGeom>
          <a:noFill/>
          <a:ln>
            <a:noFill/>
          </a:ln>
        </p:spPr>
      </p:pic>
      <p:pic>
        <p:nvPicPr>
          <p:cNvPr id="262" name="Google Shape;262;p59" descr="A group of people posing for a picture&#10;&#10;Description automatically generated"/>
          <p:cNvPicPr preferRelativeResize="0"/>
          <p:nvPr/>
        </p:nvPicPr>
        <p:blipFill rotWithShape="1">
          <a:blip r:embed="rId4">
            <a:alphaModFix/>
          </a:blip>
          <a:srcRect/>
          <a:stretch/>
        </p:blipFill>
        <p:spPr>
          <a:xfrm rot="5400000">
            <a:off x="-857251" y="857250"/>
            <a:ext cx="6858003" cy="5143503"/>
          </a:xfrm>
          <a:prstGeom prst="rect">
            <a:avLst/>
          </a:prstGeom>
          <a:noFill/>
          <a:ln>
            <a:noFill/>
          </a:ln>
        </p:spPr>
      </p:pic>
      <p:sp>
        <p:nvSpPr>
          <p:cNvPr id="263" name="Google Shape;263;p59"/>
          <p:cNvSpPr txBox="1"/>
          <p:nvPr/>
        </p:nvSpPr>
        <p:spPr>
          <a:xfrm>
            <a:off x="8784733" y="6230234"/>
            <a:ext cx="3370800" cy="64629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None/>
            </a:pPr>
            <a:r>
              <a:rPr lang="en-GB" sz="1333" b="1" i="0" u="none" strike="noStrike" cap="none">
                <a:solidFill>
                  <a:schemeClr val="lt1"/>
                </a:solidFill>
                <a:latin typeface="Raleway"/>
                <a:ea typeface="Raleway"/>
                <a:cs typeface="Raleway"/>
                <a:sym typeface="Raleway"/>
              </a:rPr>
              <a:t>Powered By Diversity</a:t>
            </a:r>
            <a:endParaRPr sz="1333" b="1" i="0" u="none" strike="noStrike" cap="none">
              <a:solidFill>
                <a:schemeClr val="lt1"/>
              </a:solidFill>
              <a:latin typeface="Raleway"/>
              <a:ea typeface="Raleway"/>
              <a:cs typeface="Raleway"/>
              <a:sym typeface="Raleway"/>
            </a:endParaRPr>
          </a:p>
          <a:p>
            <a:pPr marL="0" marR="0" lvl="0" indent="0" algn="r" rtl="0">
              <a:lnSpc>
                <a:spcPct val="100000"/>
              </a:lnSpc>
              <a:spcBef>
                <a:spcPts val="0"/>
              </a:spcBef>
              <a:spcAft>
                <a:spcPts val="0"/>
              </a:spcAft>
              <a:buNone/>
            </a:pPr>
            <a:r>
              <a:rPr lang="en-GB" sz="1267" b="0" i="0" u="none" strike="noStrike" cap="none">
                <a:solidFill>
                  <a:schemeClr val="lt1"/>
                </a:solidFill>
                <a:latin typeface="Raleway"/>
                <a:ea typeface="Raleway"/>
                <a:cs typeface="Raleway"/>
                <a:sym typeface="Raleway"/>
              </a:rPr>
              <a:t>PoweredByDiversity.org | @PBDiversity</a:t>
            </a:r>
            <a:endParaRPr sz="1267" b="0" i="0" u="none" strike="noStrike" cap="none">
              <a:solidFill>
                <a:schemeClr val="lt1"/>
              </a:solidFill>
              <a:latin typeface="Raleway"/>
              <a:ea typeface="Raleway"/>
              <a:cs typeface="Raleway"/>
              <a:sym typeface="Raleway"/>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60" descr="A group of people smiling at the camera&#10;&#10;Description automatically generated"/>
          <p:cNvPicPr preferRelativeResize="0"/>
          <p:nvPr/>
        </p:nvPicPr>
        <p:blipFill rotWithShape="1">
          <a:blip r:embed="rId3">
            <a:alphaModFix/>
          </a:blip>
          <a:srcRect/>
          <a:stretch/>
        </p:blipFill>
        <p:spPr>
          <a:xfrm rot="10800000">
            <a:off x="0" y="-1587649"/>
            <a:ext cx="12192000" cy="9144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GB"/>
              <a:t>Responsibility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12"/>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79" name="Google Shape;279;p12"/>
          <p:cNvSpPr/>
          <p:nvPr/>
        </p:nvSpPr>
        <p:spPr>
          <a:xfrm>
            <a:off x="394129" y="407427"/>
            <a:ext cx="6634773" cy="53974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80" name="Google Shape;280;p12"/>
          <p:cNvSpPr/>
          <p:nvPr/>
        </p:nvSpPr>
        <p:spPr>
          <a:xfrm>
            <a:off x="269725" y="210603"/>
            <a:ext cx="11166538" cy="3090151"/>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81" name="Google Shape;281;p12"/>
          <p:cNvSpPr txBox="1"/>
          <p:nvPr/>
        </p:nvSpPr>
        <p:spPr>
          <a:xfrm>
            <a:off x="434649" y="1060283"/>
            <a:ext cx="8729404" cy="22467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0" i="0" u="none" strike="noStrike" cap="none">
                <a:solidFill>
                  <a:schemeClr val="lt1"/>
                </a:solidFill>
                <a:latin typeface="Roboto"/>
                <a:ea typeface="Roboto"/>
                <a:cs typeface="Roboto"/>
                <a:sym typeface="Roboto"/>
              </a:rPr>
              <a:t>A new Equality Act came into force on 1 October 2010.</a:t>
            </a:r>
            <a:endParaRPr/>
          </a:p>
          <a:p>
            <a:pPr marL="0" marR="0" lvl="0" indent="0" algn="l" rtl="0">
              <a:lnSpc>
                <a:spcPct val="100000"/>
              </a:lnSpc>
              <a:spcBef>
                <a:spcPts val="0"/>
              </a:spcBef>
              <a:spcAft>
                <a:spcPts val="0"/>
              </a:spcAft>
              <a:buNone/>
            </a:pPr>
            <a:endParaRPr sz="1400" b="0" i="0" u="none" strike="noStrike" cap="none">
              <a:solidFill>
                <a:schemeClr val="lt1"/>
              </a:solidFill>
              <a:latin typeface="Roboto"/>
              <a:ea typeface="Roboto"/>
              <a:cs typeface="Roboto"/>
              <a:sym typeface="Roboto"/>
            </a:endParaRPr>
          </a:p>
          <a:p>
            <a:pPr marL="0" marR="0" lvl="0" indent="0" algn="l" rtl="0">
              <a:lnSpc>
                <a:spcPct val="100000"/>
              </a:lnSpc>
              <a:spcBef>
                <a:spcPts val="0"/>
              </a:spcBef>
              <a:spcAft>
                <a:spcPts val="0"/>
              </a:spcAft>
              <a:buNone/>
            </a:pPr>
            <a:r>
              <a:rPr lang="en-GB" sz="1400" b="0" i="0" u="none" strike="noStrike" cap="none">
                <a:solidFill>
                  <a:schemeClr val="lt1"/>
                </a:solidFill>
                <a:latin typeface="Roboto"/>
                <a:ea typeface="Roboto"/>
                <a:cs typeface="Roboto"/>
                <a:sym typeface="Roboto"/>
              </a:rPr>
              <a:t>It brings together over 116 separate pieces of legislation into one single Act.</a:t>
            </a:r>
            <a:endParaRPr/>
          </a:p>
          <a:p>
            <a:pPr marL="0" marR="0" lvl="0" indent="0" algn="l" rtl="0">
              <a:lnSpc>
                <a:spcPct val="100000"/>
              </a:lnSpc>
              <a:spcBef>
                <a:spcPts val="0"/>
              </a:spcBef>
              <a:spcAft>
                <a:spcPts val="0"/>
              </a:spcAft>
              <a:buNone/>
            </a:pPr>
            <a:r>
              <a:rPr lang="en-GB" sz="1400" b="0" i="0" u="none" strike="noStrike" cap="none">
                <a:solidFill>
                  <a:schemeClr val="lt1"/>
                </a:solidFill>
                <a:latin typeface="Roboto"/>
                <a:ea typeface="Roboto"/>
                <a:cs typeface="Roboto"/>
                <a:sym typeface="Roboto"/>
              </a:rPr>
              <a:t>The Act provides a legal framework to protect the rights of individuals and advance equality of opportunity for all.</a:t>
            </a:r>
            <a:endParaRPr/>
          </a:p>
          <a:p>
            <a:pPr marL="0" marR="0" lvl="0" indent="0" algn="l" rtl="0">
              <a:lnSpc>
                <a:spcPct val="100000"/>
              </a:lnSpc>
              <a:spcBef>
                <a:spcPts val="0"/>
              </a:spcBef>
              <a:spcAft>
                <a:spcPts val="0"/>
              </a:spcAft>
              <a:buNone/>
            </a:pPr>
            <a:endParaRPr sz="1400" b="0" i="0" u="none" strike="noStrike" cap="none">
              <a:solidFill>
                <a:schemeClr val="lt1"/>
              </a:solidFill>
              <a:latin typeface="Roboto"/>
              <a:ea typeface="Roboto"/>
              <a:cs typeface="Roboto"/>
              <a:sym typeface="Roboto"/>
            </a:endParaRPr>
          </a:p>
          <a:p>
            <a:pPr marL="0" marR="0" lvl="0" indent="0" algn="l" rtl="0">
              <a:lnSpc>
                <a:spcPct val="100000"/>
              </a:lnSpc>
              <a:spcBef>
                <a:spcPts val="0"/>
              </a:spcBef>
              <a:spcAft>
                <a:spcPts val="0"/>
              </a:spcAft>
              <a:buNone/>
            </a:pPr>
            <a:r>
              <a:rPr lang="en-GB" sz="1400" b="0" i="0" u="none" strike="noStrike" cap="none">
                <a:solidFill>
                  <a:schemeClr val="lt1"/>
                </a:solidFill>
                <a:latin typeface="Roboto"/>
                <a:ea typeface="Roboto"/>
                <a:cs typeface="Roboto"/>
                <a:sym typeface="Roboto"/>
              </a:rPr>
              <a:t>It provides Britain with a discrimination law which protects individuals from unfair treatment and promotes a fair and more equal society.</a:t>
            </a:r>
            <a:endParaRPr/>
          </a:p>
          <a:p>
            <a:pPr marL="0" marR="0" lvl="0" indent="0" algn="l" rtl="0">
              <a:lnSpc>
                <a:spcPct val="100000"/>
              </a:lnSpc>
              <a:spcBef>
                <a:spcPts val="0"/>
              </a:spcBef>
              <a:spcAft>
                <a:spcPts val="0"/>
              </a:spcAft>
              <a:buNone/>
            </a:pPr>
            <a:br>
              <a:rPr lang="en-GB" sz="1400" b="0" i="0" u="none" strike="noStrike" cap="none">
                <a:solidFill>
                  <a:schemeClr val="lt1"/>
                </a:solidFill>
                <a:latin typeface="Arial"/>
                <a:ea typeface="Arial"/>
                <a:cs typeface="Arial"/>
                <a:sym typeface="Arial"/>
              </a:rPr>
            </a:br>
            <a:r>
              <a:rPr lang="en-GB" sz="1050" b="0" i="0" u="none" strike="noStrike" cap="none">
                <a:solidFill>
                  <a:schemeClr val="lt1"/>
                </a:solidFill>
                <a:latin typeface="Arial"/>
                <a:ea typeface="Arial"/>
                <a:cs typeface="Arial"/>
                <a:sym typeface="Arial"/>
              </a:rPr>
              <a:t>https://www.equalityhumanrights.com/en/equality-act-2010/what-equality-act</a:t>
            </a:r>
            <a:endParaRPr sz="1400" b="0" i="0" u="none" strike="noStrike" cap="none">
              <a:solidFill>
                <a:schemeClr val="lt1"/>
              </a:solidFill>
              <a:latin typeface="Arial"/>
              <a:ea typeface="Arial"/>
              <a:cs typeface="Arial"/>
              <a:sym typeface="Arial"/>
            </a:endParaRPr>
          </a:p>
        </p:txBody>
      </p:sp>
      <p:pic>
        <p:nvPicPr>
          <p:cNvPr id="282" name="Google Shape;282;p12" descr="A document with a symbol on it&#10;&#10;Description automatically generated"/>
          <p:cNvPicPr preferRelativeResize="0"/>
          <p:nvPr/>
        </p:nvPicPr>
        <p:blipFill rotWithShape="1">
          <a:blip r:embed="rId3">
            <a:alphaModFix/>
          </a:blip>
          <a:srcRect/>
          <a:stretch/>
        </p:blipFill>
        <p:spPr>
          <a:xfrm>
            <a:off x="9263547" y="279272"/>
            <a:ext cx="2073222" cy="2933430"/>
          </a:xfrm>
          <a:prstGeom prst="rect">
            <a:avLst/>
          </a:prstGeom>
          <a:noFill/>
          <a:ln>
            <a:noFill/>
          </a:ln>
        </p:spPr>
      </p:pic>
      <p:sp>
        <p:nvSpPr>
          <p:cNvPr id="283" name="Google Shape;283;p12"/>
          <p:cNvSpPr/>
          <p:nvPr/>
        </p:nvSpPr>
        <p:spPr>
          <a:xfrm>
            <a:off x="1023374" y="3570098"/>
            <a:ext cx="1491343" cy="1491343"/>
          </a:xfrm>
          <a:prstGeom prst="ellipse">
            <a:avLst/>
          </a:prstGeom>
          <a:gradFill>
            <a:gsLst>
              <a:gs pos="0">
                <a:srgbClr val="AF94D2"/>
              </a:gs>
              <a:gs pos="50000">
                <a:srgbClr val="CCBEE1"/>
              </a:gs>
              <a:gs pos="100000">
                <a:srgbClr val="E6E0EF"/>
              </a:gs>
            </a:gsLst>
            <a:lin ang="2700000" scaled="0"/>
          </a:gradFill>
          <a:ln w="25400" cap="flat" cmpd="sng">
            <a:solidFill>
              <a:srgbClr val="1C3052"/>
            </a:solidFill>
            <a:prstDash val="solid"/>
            <a:round/>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None/>
            </a:pPr>
            <a:r>
              <a:rPr lang="en-GB" sz="1200" b="0" i="0" u="none" strike="noStrike" cap="none">
                <a:solidFill>
                  <a:srgbClr val="000000"/>
                </a:solidFill>
                <a:latin typeface="arial"/>
                <a:ea typeface="arial"/>
                <a:cs typeface="arial"/>
                <a:sym typeface="arial"/>
              </a:rPr>
              <a:t>Age</a:t>
            </a:r>
            <a:endParaRPr sz="1200" b="0" i="0" u="none" strike="noStrike" cap="none">
              <a:solidFill>
                <a:schemeClr val="lt1"/>
              </a:solidFill>
              <a:latin typeface="Arial"/>
              <a:ea typeface="Arial"/>
              <a:cs typeface="Arial"/>
              <a:sym typeface="Arial"/>
            </a:endParaRPr>
          </a:p>
        </p:txBody>
      </p:sp>
      <p:sp>
        <p:nvSpPr>
          <p:cNvPr id="284" name="Google Shape;284;p12"/>
          <p:cNvSpPr/>
          <p:nvPr/>
        </p:nvSpPr>
        <p:spPr>
          <a:xfrm>
            <a:off x="2688888" y="3570098"/>
            <a:ext cx="1491343" cy="1491343"/>
          </a:xfrm>
          <a:prstGeom prst="ellipse">
            <a:avLst/>
          </a:prstGeom>
          <a:gradFill>
            <a:gsLst>
              <a:gs pos="0">
                <a:srgbClr val="AF94D2"/>
              </a:gs>
              <a:gs pos="50000">
                <a:srgbClr val="CCBEE1"/>
              </a:gs>
              <a:gs pos="100000">
                <a:srgbClr val="E6E0EF"/>
              </a:gs>
            </a:gsLst>
            <a:lin ang="2700000" scaled="0"/>
          </a:gradFill>
          <a:ln w="25400" cap="flat" cmpd="sng">
            <a:solidFill>
              <a:srgbClr val="1C3052"/>
            </a:solidFill>
            <a:prstDash val="solid"/>
            <a:round/>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None/>
            </a:pPr>
            <a:r>
              <a:rPr lang="en-GB" sz="1200" b="0" i="0" u="none" strike="noStrike" cap="none">
                <a:solidFill>
                  <a:srgbClr val="000000"/>
                </a:solidFill>
                <a:latin typeface="arial"/>
                <a:ea typeface="arial"/>
                <a:cs typeface="arial"/>
                <a:sym typeface="arial"/>
              </a:rPr>
              <a:t>Disability</a:t>
            </a:r>
            <a:endParaRPr sz="1200" b="0" i="0" u="none" strike="noStrike" cap="none">
              <a:solidFill>
                <a:schemeClr val="lt1"/>
              </a:solidFill>
              <a:latin typeface="Arial"/>
              <a:ea typeface="Arial"/>
              <a:cs typeface="Arial"/>
              <a:sym typeface="Arial"/>
            </a:endParaRPr>
          </a:p>
        </p:txBody>
      </p:sp>
      <p:sp>
        <p:nvSpPr>
          <p:cNvPr id="285" name="Google Shape;285;p12"/>
          <p:cNvSpPr/>
          <p:nvPr/>
        </p:nvSpPr>
        <p:spPr>
          <a:xfrm>
            <a:off x="4354402" y="3570098"/>
            <a:ext cx="1491343" cy="1491343"/>
          </a:xfrm>
          <a:prstGeom prst="ellipse">
            <a:avLst/>
          </a:prstGeom>
          <a:gradFill>
            <a:gsLst>
              <a:gs pos="0">
                <a:srgbClr val="AF94D2"/>
              </a:gs>
              <a:gs pos="50000">
                <a:srgbClr val="CCBEE1"/>
              </a:gs>
              <a:gs pos="100000">
                <a:srgbClr val="E6E0EF"/>
              </a:gs>
            </a:gsLst>
            <a:lin ang="2700000" scaled="0"/>
          </a:gradFill>
          <a:ln w="25400" cap="flat" cmpd="sng">
            <a:solidFill>
              <a:srgbClr val="1C3052"/>
            </a:solidFill>
            <a:prstDash val="solid"/>
            <a:round/>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None/>
            </a:pPr>
            <a:r>
              <a:rPr lang="en-GB" sz="1200" b="0" i="0" u="none" strike="noStrike" cap="none">
                <a:solidFill>
                  <a:srgbClr val="000000"/>
                </a:solidFill>
                <a:latin typeface="arial"/>
                <a:ea typeface="arial"/>
                <a:cs typeface="arial"/>
                <a:sym typeface="arial"/>
              </a:rPr>
              <a:t>Gender Reassignment</a:t>
            </a:r>
            <a:endParaRPr sz="1200" b="0" i="0" u="none" strike="noStrike" cap="none">
              <a:solidFill>
                <a:schemeClr val="lt1"/>
              </a:solidFill>
              <a:latin typeface="Arial"/>
              <a:ea typeface="Arial"/>
              <a:cs typeface="Arial"/>
              <a:sym typeface="Arial"/>
            </a:endParaRPr>
          </a:p>
        </p:txBody>
      </p:sp>
      <p:sp>
        <p:nvSpPr>
          <p:cNvPr id="286" name="Google Shape;286;p12"/>
          <p:cNvSpPr/>
          <p:nvPr/>
        </p:nvSpPr>
        <p:spPr>
          <a:xfrm>
            <a:off x="6019916" y="3600628"/>
            <a:ext cx="1491343" cy="1491343"/>
          </a:xfrm>
          <a:prstGeom prst="ellipse">
            <a:avLst/>
          </a:prstGeom>
          <a:gradFill>
            <a:gsLst>
              <a:gs pos="0">
                <a:srgbClr val="AF94D2"/>
              </a:gs>
              <a:gs pos="50000">
                <a:srgbClr val="CCBEE1"/>
              </a:gs>
              <a:gs pos="100000">
                <a:srgbClr val="E6E0EF"/>
              </a:gs>
            </a:gsLst>
            <a:lin ang="2700000" scaled="0"/>
          </a:gradFill>
          <a:ln w="25400" cap="flat" cmpd="sng">
            <a:solidFill>
              <a:srgbClr val="1C3052"/>
            </a:solidFill>
            <a:prstDash val="solid"/>
            <a:round/>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None/>
            </a:pPr>
            <a:r>
              <a:rPr lang="en-GB" sz="1200" b="0" i="0" u="none" strike="noStrike" cap="none">
                <a:solidFill>
                  <a:srgbClr val="000000"/>
                </a:solidFill>
                <a:latin typeface="arial"/>
                <a:ea typeface="arial"/>
                <a:cs typeface="arial"/>
                <a:sym typeface="arial"/>
              </a:rPr>
              <a:t>Marriage and civil partnership</a:t>
            </a:r>
            <a:endParaRPr sz="1200" b="0" i="0" u="none" strike="noStrike" cap="none">
              <a:solidFill>
                <a:schemeClr val="lt1"/>
              </a:solidFill>
              <a:latin typeface="Arial"/>
              <a:ea typeface="Arial"/>
              <a:cs typeface="Arial"/>
              <a:sym typeface="Arial"/>
            </a:endParaRPr>
          </a:p>
        </p:txBody>
      </p:sp>
      <p:sp>
        <p:nvSpPr>
          <p:cNvPr id="287" name="Google Shape;287;p12"/>
          <p:cNvSpPr/>
          <p:nvPr/>
        </p:nvSpPr>
        <p:spPr>
          <a:xfrm>
            <a:off x="7685430" y="3600628"/>
            <a:ext cx="1491343" cy="1491343"/>
          </a:xfrm>
          <a:prstGeom prst="ellipse">
            <a:avLst/>
          </a:prstGeom>
          <a:gradFill>
            <a:gsLst>
              <a:gs pos="0">
                <a:srgbClr val="AF94D2"/>
              </a:gs>
              <a:gs pos="50000">
                <a:srgbClr val="CCBEE1"/>
              </a:gs>
              <a:gs pos="100000">
                <a:srgbClr val="E6E0EF"/>
              </a:gs>
            </a:gsLst>
            <a:lin ang="2700000" scaled="0"/>
          </a:gradFill>
          <a:ln w="25400" cap="flat" cmpd="sng">
            <a:solidFill>
              <a:srgbClr val="1C3052"/>
            </a:solidFill>
            <a:prstDash val="solid"/>
            <a:round/>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None/>
            </a:pPr>
            <a:r>
              <a:rPr lang="en-GB" sz="1200" b="0" i="0" u="none" strike="noStrike" cap="none">
                <a:solidFill>
                  <a:srgbClr val="000000"/>
                </a:solidFill>
                <a:latin typeface="arial"/>
                <a:ea typeface="arial"/>
                <a:cs typeface="arial"/>
                <a:sym typeface="arial"/>
              </a:rPr>
              <a:t>Pregnancy and maternity</a:t>
            </a:r>
            <a:endParaRPr sz="1200" b="0" i="0" u="none" strike="noStrike" cap="none">
              <a:solidFill>
                <a:schemeClr val="lt1"/>
              </a:solidFill>
              <a:latin typeface="Arial"/>
              <a:ea typeface="Arial"/>
              <a:cs typeface="Arial"/>
              <a:sym typeface="Arial"/>
            </a:endParaRPr>
          </a:p>
        </p:txBody>
      </p:sp>
      <p:sp>
        <p:nvSpPr>
          <p:cNvPr id="288" name="Google Shape;288;p12"/>
          <p:cNvSpPr/>
          <p:nvPr/>
        </p:nvSpPr>
        <p:spPr>
          <a:xfrm>
            <a:off x="9350944" y="3600628"/>
            <a:ext cx="1491343" cy="1491343"/>
          </a:xfrm>
          <a:prstGeom prst="ellipse">
            <a:avLst/>
          </a:prstGeom>
          <a:gradFill>
            <a:gsLst>
              <a:gs pos="0">
                <a:srgbClr val="AF94D2"/>
              </a:gs>
              <a:gs pos="50000">
                <a:srgbClr val="CCBEE1"/>
              </a:gs>
              <a:gs pos="100000">
                <a:srgbClr val="E6E0EF"/>
              </a:gs>
            </a:gsLst>
            <a:lin ang="2700000" scaled="0"/>
          </a:gradFill>
          <a:ln w="25400" cap="flat" cmpd="sng">
            <a:solidFill>
              <a:srgbClr val="1C3052"/>
            </a:solidFill>
            <a:prstDash val="solid"/>
            <a:round/>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None/>
            </a:pPr>
            <a:r>
              <a:rPr lang="en-GB" sz="1200" b="0" i="0" u="none" strike="noStrike" cap="none">
                <a:solidFill>
                  <a:srgbClr val="000000"/>
                </a:solidFill>
                <a:latin typeface="arial"/>
                <a:ea typeface="arial"/>
                <a:cs typeface="arial"/>
                <a:sym typeface="arial"/>
              </a:rPr>
              <a:t>Race</a:t>
            </a:r>
            <a:endParaRPr sz="1200" b="0" i="0" u="none" strike="noStrike" cap="none">
              <a:solidFill>
                <a:schemeClr val="lt1"/>
              </a:solidFill>
              <a:latin typeface="Arial"/>
              <a:ea typeface="Arial"/>
              <a:cs typeface="Arial"/>
              <a:sym typeface="Arial"/>
            </a:endParaRPr>
          </a:p>
        </p:txBody>
      </p:sp>
      <p:sp>
        <p:nvSpPr>
          <p:cNvPr id="289" name="Google Shape;289;p12"/>
          <p:cNvSpPr/>
          <p:nvPr/>
        </p:nvSpPr>
        <p:spPr>
          <a:xfrm>
            <a:off x="2394425" y="5182138"/>
            <a:ext cx="1491343" cy="1491343"/>
          </a:xfrm>
          <a:prstGeom prst="ellipse">
            <a:avLst/>
          </a:prstGeom>
          <a:gradFill>
            <a:gsLst>
              <a:gs pos="0">
                <a:srgbClr val="AF94D2"/>
              </a:gs>
              <a:gs pos="50000">
                <a:srgbClr val="CCBEE1"/>
              </a:gs>
              <a:gs pos="100000">
                <a:srgbClr val="E6E0EF"/>
              </a:gs>
            </a:gsLst>
            <a:lin ang="2700000" scaled="0"/>
          </a:gradFill>
          <a:ln w="25400" cap="flat" cmpd="sng">
            <a:solidFill>
              <a:srgbClr val="1C3052"/>
            </a:solidFill>
            <a:prstDash val="solid"/>
            <a:round/>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None/>
            </a:pPr>
            <a:r>
              <a:rPr lang="en-GB" sz="1200" b="0" i="0" u="none" strike="noStrike" cap="none">
                <a:solidFill>
                  <a:srgbClr val="000000"/>
                </a:solidFill>
                <a:latin typeface="arial"/>
                <a:ea typeface="arial"/>
                <a:cs typeface="arial"/>
                <a:sym typeface="arial"/>
              </a:rPr>
              <a:t>Religion or belief</a:t>
            </a:r>
            <a:endParaRPr sz="1200" b="0" i="0" u="none" strike="noStrike" cap="none">
              <a:solidFill>
                <a:schemeClr val="lt1"/>
              </a:solidFill>
              <a:latin typeface="Arial"/>
              <a:ea typeface="Arial"/>
              <a:cs typeface="Arial"/>
              <a:sym typeface="Arial"/>
            </a:endParaRPr>
          </a:p>
        </p:txBody>
      </p:sp>
      <p:sp>
        <p:nvSpPr>
          <p:cNvPr id="290" name="Google Shape;290;p12"/>
          <p:cNvSpPr/>
          <p:nvPr/>
        </p:nvSpPr>
        <p:spPr>
          <a:xfrm>
            <a:off x="4059939" y="5182138"/>
            <a:ext cx="1491343" cy="1491343"/>
          </a:xfrm>
          <a:prstGeom prst="ellipse">
            <a:avLst/>
          </a:prstGeom>
          <a:gradFill>
            <a:gsLst>
              <a:gs pos="0">
                <a:srgbClr val="AF94D2"/>
              </a:gs>
              <a:gs pos="50000">
                <a:srgbClr val="CCBEE1"/>
              </a:gs>
              <a:gs pos="100000">
                <a:srgbClr val="E6E0EF"/>
              </a:gs>
            </a:gsLst>
            <a:lin ang="2700000" scaled="0"/>
          </a:gradFill>
          <a:ln w="25400" cap="flat" cmpd="sng">
            <a:solidFill>
              <a:srgbClr val="1C3052"/>
            </a:solidFill>
            <a:prstDash val="solid"/>
            <a:round/>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None/>
            </a:pPr>
            <a:r>
              <a:rPr lang="en-GB" sz="1200" b="0" i="0" u="none" strike="noStrike" cap="none">
                <a:solidFill>
                  <a:srgbClr val="000000"/>
                </a:solidFill>
                <a:latin typeface="arial"/>
                <a:ea typeface="arial"/>
                <a:cs typeface="arial"/>
                <a:sym typeface="arial"/>
              </a:rPr>
              <a:t>Sex</a:t>
            </a:r>
            <a:endParaRPr sz="1200" b="0" i="0" u="none" strike="noStrike" cap="none">
              <a:solidFill>
                <a:schemeClr val="lt1"/>
              </a:solidFill>
              <a:latin typeface="Arial"/>
              <a:ea typeface="Arial"/>
              <a:cs typeface="Arial"/>
              <a:sym typeface="Arial"/>
            </a:endParaRPr>
          </a:p>
        </p:txBody>
      </p:sp>
      <p:sp>
        <p:nvSpPr>
          <p:cNvPr id="291" name="Google Shape;291;p12"/>
          <p:cNvSpPr/>
          <p:nvPr/>
        </p:nvSpPr>
        <p:spPr>
          <a:xfrm>
            <a:off x="5725453" y="5212668"/>
            <a:ext cx="1491343" cy="1491343"/>
          </a:xfrm>
          <a:prstGeom prst="ellipse">
            <a:avLst/>
          </a:prstGeom>
          <a:gradFill>
            <a:gsLst>
              <a:gs pos="0">
                <a:srgbClr val="AF94D2"/>
              </a:gs>
              <a:gs pos="50000">
                <a:srgbClr val="CCBEE1"/>
              </a:gs>
              <a:gs pos="100000">
                <a:srgbClr val="E6E0EF"/>
              </a:gs>
            </a:gsLst>
            <a:lin ang="2700000" scaled="0"/>
          </a:gradFill>
          <a:ln w="25400" cap="flat" cmpd="sng">
            <a:solidFill>
              <a:srgbClr val="1C3052"/>
            </a:solidFill>
            <a:prstDash val="solid"/>
            <a:round/>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None/>
            </a:pPr>
            <a:r>
              <a:rPr lang="en-GB" sz="1200" b="0" i="0" u="none" strike="noStrike" cap="none">
                <a:solidFill>
                  <a:srgbClr val="000000"/>
                </a:solidFill>
                <a:latin typeface="arial"/>
                <a:ea typeface="arial"/>
                <a:cs typeface="arial"/>
                <a:sym typeface="arial"/>
              </a:rPr>
              <a:t>Sexual Orientation</a:t>
            </a:r>
            <a:endParaRPr sz="1200" b="0" i="0" u="none" strike="noStrike" cap="none">
              <a:solidFill>
                <a:schemeClr val="lt1"/>
              </a:solidFill>
              <a:latin typeface="Arial"/>
              <a:ea typeface="Arial"/>
              <a:cs typeface="Arial"/>
              <a:sym typeface="Arial"/>
            </a:endParaRPr>
          </a:p>
        </p:txBody>
      </p:sp>
      <p:sp>
        <p:nvSpPr>
          <p:cNvPr id="292" name="Google Shape;292;p12"/>
          <p:cNvSpPr/>
          <p:nvPr/>
        </p:nvSpPr>
        <p:spPr>
          <a:xfrm>
            <a:off x="1023373" y="3570098"/>
            <a:ext cx="1491343" cy="1491343"/>
          </a:xfrm>
          <a:prstGeom prst="ellipse">
            <a:avLst/>
          </a:prstGeom>
          <a:gradFill>
            <a:gsLst>
              <a:gs pos="0">
                <a:srgbClr val="AF94D2"/>
              </a:gs>
              <a:gs pos="50000">
                <a:srgbClr val="CCBEE1"/>
              </a:gs>
              <a:gs pos="100000">
                <a:srgbClr val="E6E0EF"/>
              </a:gs>
            </a:gsLst>
            <a:lin ang="2700000" scaled="0"/>
          </a:gradFill>
          <a:ln w="25400" cap="flat" cmpd="sng">
            <a:solidFill>
              <a:srgbClr val="1C3052"/>
            </a:solidFill>
            <a:prstDash val="solid"/>
            <a:round/>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Arial"/>
              <a:ea typeface="Arial"/>
              <a:cs typeface="Arial"/>
              <a:sym typeface="Arial"/>
            </a:endParaRPr>
          </a:p>
        </p:txBody>
      </p:sp>
      <p:sp>
        <p:nvSpPr>
          <p:cNvPr id="293" name="Google Shape;293;p12"/>
          <p:cNvSpPr/>
          <p:nvPr/>
        </p:nvSpPr>
        <p:spPr>
          <a:xfrm>
            <a:off x="2688885" y="3570098"/>
            <a:ext cx="1491343" cy="1491343"/>
          </a:xfrm>
          <a:prstGeom prst="ellipse">
            <a:avLst/>
          </a:prstGeom>
          <a:gradFill>
            <a:gsLst>
              <a:gs pos="0">
                <a:srgbClr val="AF94D2"/>
              </a:gs>
              <a:gs pos="50000">
                <a:srgbClr val="CCBEE1"/>
              </a:gs>
              <a:gs pos="100000">
                <a:srgbClr val="E6E0EF"/>
              </a:gs>
            </a:gsLst>
            <a:lin ang="2700000" scaled="0"/>
          </a:gradFill>
          <a:ln w="25400" cap="flat" cmpd="sng">
            <a:solidFill>
              <a:srgbClr val="1C3052"/>
            </a:solidFill>
            <a:prstDash val="solid"/>
            <a:round/>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Arial"/>
              <a:ea typeface="Arial"/>
              <a:cs typeface="Arial"/>
              <a:sym typeface="Arial"/>
            </a:endParaRPr>
          </a:p>
        </p:txBody>
      </p:sp>
      <p:sp>
        <p:nvSpPr>
          <p:cNvPr id="294" name="Google Shape;294;p12"/>
          <p:cNvSpPr/>
          <p:nvPr/>
        </p:nvSpPr>
        <p:spPr>
          <a:xfrm>
            <a:off x="2394422" y="5188436"/>
            <a:ext cx="1491343" cy="1491343"/>
          </a:xfrm>
          <a:prstGeom prst="ellipse">
            <a:avLst/>
          </a:prstGeom>
          <a:gradFill>
            <a:gsLst>
              <a:gs pos="0">
                <a:srgbClr val="AF94D2"/>
              </a:gs>
              <a:gs pos="50000">
                <a:srgbClr val="CCBEE1"/>
              </a:gs>
              <a:gs pos="100000">
                <a:srgbClr val="E6E0EF"/>
              </a:gs>
            </a:gsLst>
            <a:lin ang="2700000" scaled="0"/>
          </a:gradFill>
          <a:ln w="25400" cap="flat" cmpd="sng">
            <a:solidFill>
              <a:srgbClr val="1C3052"/>
            </a:solidFill>
            <a:prstDash val="solid"/>
            <a:round/>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Arial"/>
              <a:ea typeface="Arial"/>
              <a:cs typeface="Arial"/>
              <a:sym typeface="Arial"/>
            </a:endParaRPr>
          </a:p>
        </p:txBody>
      </p:sp>
      <p:sp>
        <p:nvSpPr>
          <p:cNvPr id="295" name="Google Shape;295;p12"/>
          <p:cNvSpPr/>
          <p:nvPr/>
        </p:nvSpPr>
        <p:spPr>
          <a:xfrm>
            <a:off x="4343704" y="3570098"/>
            <a:ext cx="1491343" cy="1491343"/>
          </a:xfrm>
          <a:prstGeom prst="ellipse">
            <a:avLst/>
          </a:prstGeom>
          <a:gradFill>
            <a:gsLst>
              <a:gs pos="0">
                <a:srgbClr val="AF94D2"/>
              </a:gs>
              <a:gs pos="50000">
                <a:srgbClr val="CCBEE1"/>
              </a:gs>
              <a:gs pos="100000">
                <a:srgbClr val="E6E0EF"/>
              </a:gs>
            </a:gsLst>
            <a:lin ang="2700000" scaled="0"/>
          </a:gradFill>
          <a:ln w="25400" cap="flat" cmpd="sng">
            <a:solidFill>
              <a:srgbClr val="1C3052"/>
            </a:solidFill>
            <a:prstDash val="solid"/>
            <a:round/>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Arial"/>
              <a:ea typeface="Arial"/>
              <a:cs typeface="Arial"/>
              <a:sym typeface="Arial"/>
            </a:endParaRPr>
          </a:p>
        </p:txBody>
      </p:sp>
      <p:sp>
        <p:nvSpPr>
          <p:cNvPr id="296" name="Google Shape;296;p12"/>
          <p:cNvSpPr/>
          <p:nvPr/>
        </p:nvSpPr>
        <p:spPr>
          <a:xfrm>
            <a:off x="4059939" y="5182138"/>
            <a:ext cx="1491343" cy="1491343"/>
          </a:xfrm>
          <a:prstGeom prst="ellipse">
            <a:avLst/>
          </a:prstGeom>
          <a:gradFill>
            <a:gsLst>
              <a:gs pos="0">
                <a:srgbClr val="AF94D2"/>
              </a:gs>
              <a:gs pos="50000">
                <a:srgbClr val="CCBEE1"/>
              </a:gs>
              <a:gs pos="100000">
                <a:srgbClr val="E6E0EF"/>
              </a:gs>
            </a:gsLst>
            <a:lin ang="2700000" scaled="0"/>
          </a:gradFill>
          <a:ln w="25400" cap="flat" cmpd="sng">
            <a:solidFill>
              <a:srgbClr val="1C3052"/>
            </a:solidFill>
            <a:prstDash val="solid"/>
            <a:round/>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Arial"/>
              <a:ea typeface="Arial"/>
              <a:cs typeface="Arial"/>
              <a:sym typeface="Arial"/>
            </a:endParaRPr>
          </a:p>
        </p:txBody>
      </p:sp>
      <p:sp>
        <p:nvSpPr>
          <p:cNvPr id="297" name="Google Shape;297;p12"/>
          <p:cNvSpPr/>
          <p:nvPr/>
        </p:nvSpPr>
        <p:spPr>
          <a:xfrm>
            <a:off x="7674732" y="3600627"/>
            <a:ext cx="1491343" cy="1491343"/>
          </a:xfrm>
          <a:prstGeom prst="ellipse">
            <a:avLst/>
          </a:prstGeom>
          <a:gradFill>
            <a:gsLst>
              <a:gs pos="0">
                <a:srgbClr val="AF94D2"/>
              </a:gs>
              <a:gs pos="50000">
                <a:srgbClr val="CCBEE1"/>
              </a:gs>
              <a:gs pos="100000">
                <a:srgbClr val="E6E0EF"/>
              </a:gs>
            </a:gsLst>
            <a:lin ang="2700000" scaled="0"/>
          </a:gradFill>
          <a:ln w="25400" cap="flat" cmpd="sng">
            <a:solidFill>
              <a:srgbClr val="1C3052"/>
            </a:solidFill>
            <a:prstDash val="solid"/>
            <a:round/>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Arial"/>
              <a:ea typeface="Arial"/>
              <a:cs typeface="Arial"/>
              <a:sym typeface="Arial"/>
            </a:endParaRPr>
          </a:p>
        </p:txBody>
      </p:sp>
      <p:sp>
        <p:nvSpPr>
          <p:cNvPr id="298" name="Google Shape;298;p12"/>
          <p:cNvSpPr/>
          <p:nvPr/>
        </p:nvSpPr>
        <p:spPr>
          <a:xfrm>
            <a:off x="6019916" y="3599247"/>
            <a:ext cx="1491343" cy="1491343"/>
          </a:xfrm>
          <a:prstGeom prst="ellipse">
            <a:avLst/>
          </a:prstGeom>
          <a:gradFill>
            <a:gsLst>
              <a:gs pos="0">
                <a:srgbClr val="AF94D2"/>
              </a:gs>
              <a:gs pos="50000">
                <a:srgbClr val="CCBEE1"/>
              </a:gs>
              <a:gs pos="100000">
                <a:srgbClr val="E6E0EF"/>
              </a:gs>
            </a:gsLst>
            <a:lin ang="2700000" scaled="0"/>
          </a:gradFill>
          <a:ln w="25400" cap="flat" cmpd="sng">
            <a:solidFill>
              <a:srgbClr val="1C3052"/>
            </a:solidFill>
            <a:prstDash val="solid"/>
            <a:round/>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Arial"/>
              <a:ea typeface="Arial"/>
              <a:cs typeface="Arial"/>
              <a:sym typeface="Arial"/>
            </a:endParaRPr>
          </a:p>
        </p:txBody>
      </p:sp>
      <p:sp>
        <p:nvSpPr>
          <p:cNvPr id="299" name="Google Shape;299;p12"/>
          <p:cNvSpPr/>
          <p:nvPr/>
        </p:nvSpPr>
        <p:spPr>
          <a:xfrm>
            <a:off x="9350944" y="3599247"/>
            <a:ext cx="1491343" cy="1491343"/>
          </a:xfrm>
          <a:prstGeom prst="ellipse">
            <a:avLst/>
          </a:prstGeom>
          <a:gradFill>
            <a:gsLst>
              <a:gs pos="0">
                <a:srgbClr val="AF94D2"/>
              </a:gs>
              <a:gs pos="50000">
                <a:srgbClr val="CCBEE1"/>
              </a:gs>
              <a:gs pos="100000">
                <a:srgbClr val="E6E0EF"/>
              </a:gs>
            </a:gsLst>
            <a:lin ang="2700000" scaled="0"/>
          </a:gradFill>
          <a:ln w="25400" cap="flat" cmpd="sng">
            <a:solidFill>
              <a:srgbClr val="1C3052"/>
            </a:solidFill>
            <a:prstDash val="solid"/>
            <a:round/>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Arial"/>
              <a:ea typeface="Arial"/>
              <a:cs typeface="Arial"/>
              <a:sym typeface="Arial"/>
            </a:endParaRPr>
          </a:p>
        </p:txBody>
      </p:sp>
      <p:sp>
        <p:nvSpPr>
          <p:cNvPr id="300" name="Google Shape;300;p12"/>
          <p:cNvSpPr/>
          <p:nvPr/>
        </p:nvSpPr>
        <p:spPr>
          <a:xfrm>
            <a:off x="5725450" y="5212668"/>
            <a:ext cx="1491343" cy="1491343"/>
          </a:xfrm>
          <a:prstGeom prst="ellipse">
            <a:avLst/>
          </a:prstGeom>
          <a:gradFill>
            <a:gsLst>
              <a:gs pos="0">
                <a:srgbClr val="AF94D2"/>
              </a:gs>
              <a:gs pos="50000">
                <a:srgbClr val="CCBEE1"/>
              </a:gs>
              <a:gs pos="100000">
                <a:srgbClr val="E6E0EF"/>
              </a:gs>
            </a:gsLst>
            <a:lin ang="2700000" scaled="0"/>
          </a:gradFill>
          <a:ln w="25400" cap="flat" cmpd="sng">
            <a:solidFill>
              <a:srgbClr val="1C3052"/>
            </a:solidFill>
            <a:prstDash val="solid"/>
            <a:round/>
            <a:headEnd type="none" w="sm" len="sm"/>
            <a:tailEnd type="none" w="sm" len="sm"/>
          </a:ln>
        </p:spPr>
        <p:txBody>
          <a:bodyPr spcFirstLastPara="1" wrap="square" lIns="36000" tIns="45700" rIns="36000" bIns="45700" anchor="ctr" anchorCtr="0">
            <a:noAutofit/>
          </a:bodyPr>
          <a:lstStyle/>
          <a:p>
            <a:pPr marL="0" marR="0" lvl="0" indent="0" algn="ctr" rtl="0">
              <a:lnSpc>
                <a:spcPct val="100000"/>
              </a:lnSpc>
              <a:spcBef>
                <a:spcPts val="0"/>
              </a:spcBef>
              <a:spcAft>
                <a:spcPts val="0"/>
              </a:spcAft>
              <a:buNone/>
            </a:pPr>
            <a:endParaRPr sz="1200" b="0" i="0" u="none" strike="noStrike" cap="none">
              <a:solidFill>
                <a:schemeClr val="lt1"/>
              </a:solidFill>
              <a:latin typeface="Arial"/>
              <a:ea typeface="Arial"/>
              <a:cs typeface="Arial"/>
              <a:sym typeface="Arial"/>
            </a:endParaRPr>
          </a:p>
        </p:txBody>
      </p:sp>
      <p:sp>
        <p:nvSpPr>
          <p:cNvPr id="301" name="Google Shape;301;p12"/>
          <p:cNvSpPr/>
          <p:nvPr/>
        </p:nvSpPr>
        <p:spPr>
          <a:xfrm>
            <a:off x="434649" y="284584"/>
            <a:ext cx="8560697"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6000"/>
              <a:buFont typeface="Ovo"/>
              <a:buNone/>
            </a:pPr>
            <a:r>
              <a:rPr lang="en-GB" sz="4400" b="0" i="0" u="none" strike="noStrike" cap="none">
                <a:solidFill>
                  <a:schemeClr val="lt1"/>
                </a:solidFill>
                <a:latin typeface="Ovo"/>
                <a:ea typeface="Ovo"/>
                <a:cs typeface="Ovo"/>
                <a:sym typeface="Ovo"/>
              </a:rPr>
              <a:t>Legal Responsibility</a:t>
            </a:r>
            <a:endParaRPr sz="1800" b="0" i="0" u="none" strike="noStrike" cap="none">
              <a:solidFill>
                <a:schemeClr val="lt1"/>
              </a:solidFill>
              <a:latin typeface="Ovo"/>
              <a:ea typeface="Ovo"/>
              <a:cs typeface="Ovo"/>
              <a:sym typeface="O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9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29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29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29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29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29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29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29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1"/>
                                          </p:stCondLst>
                                        </p:cTn>
                                        <p:tgtEl>
                                          <p:spTgt spid="3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13"/>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07" name="Google Shape;307;p13"/>
          <p:cNvSpPr/>
          <p:nvPr/>
        </p:nvSpPr>
        <p:spPr>
          <a:xfrm>
            <a:off x="434649" y="284584"/>
            <a:ext cx="8560697"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6000"/>
              <a:buFont typeface="Ovo"/>
              <a:buNone/>
            </a:pPr>
            <a:r>
              <a:rPr lang="en-GB" sz="4400" b="0" i="0" u="none" strike="noStrike" cap="none">
                <a:solidFill>
                  <a:srgbClr val="7030A0"/>
                </a:solidFill>
                <a:latin typeface="Ovo"/>
                <a:ea typeface="Ovo"/>
                <a:cs typeface="Ovo"/>
                <a:sym typeface="Ovo"/>
              </a:rPr>
              <a:t>Moral Responsibility</a:t>
            </a:r>
            <a:endParaRPr sz="1800" b="0" i="0" u="none" strike="noStrike" cap="none">
              <a:solidFill>
                <a:srgbClr val="7030A0"/>
              </a:solidFill>
              <a:latin typeface="Ovo"/>
              <a:ea typeface="Ovo"/>
              <a:cs typeface="Ovo"/>
              <a:sym typeface="Ovo"/>
            </a:endParaRPr>
          </a:p>
        </p:txBody>
      </p:sp>
      <p:grpSp>
        <p:nvGrpSpPr>
          <p:cNvPr id="308" name="Google Shape;308;p13"/>
          <p:cNvGrpSpPr/>
          <p:nvPr/>
        </p:nvGrpSpPr>
        <p:grpSpPr>
          <a:xfrm>
            <a:off x="5879498" y="544456"/>
            <a:ext cx="4191772" cy="5691272"/>
            <a:chOff x="5879498" y="544456"/>
            <a:chExt cx="4191772" cy="5691272"/>
          </a:xfrm>
        </p:grpSpPr>
        <p:sp>
          <p:nvSpPr>
            <p:cNvPr id="309" name="Google Shape;309;p13"/>
            <p:cNvSpPr/>
            <p:nvPr/>
          </p:nvSpPr>
          <p:spPr>
            <a:xfrm>
              <a:off x="5879498" y="544456"/>
              <a:ext cx="4191772" cy="5691272"/>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310" name="Google Shape;310;p13" descr="A person and person looking at flags&#10;&#10;Description automatically generated"/>
            <p:cNvPicPr preferRelativeResize="0"/>
            <p:nvPr/>
          </p:nvPicPr>
          <p:blipFill rotWithShape="1">
            <a:blip r:embed="rId3">
              <a:alphaModFix/>
            </a:blip>
            <a:srcRect/>
            <a:stretch/>
          </p:blipFill>
          <p:spPr>
            <a:xfrm>
              <a:off x="6075150" y="679606"/>
              <a:ext cx="3800467" cy="5420972"/>
            </a:xfrm>
            <a:prstGeom prst="rect">
              <a:avLst/>
            </a:prstGeom>
            <a:noFill/>
            <a:ln>
              <a:noFill/>
            </a:ln>
          </p:spPr>
        </p:pic>
      </p:grpSp>
      <p:pic>
        <p:nvPicPr>
          <p:cNvPr id="311" name="Google Shape;311;p13" descr="A graph of different colored bars&#10;&#10;Description automatically generated with medium confidence"/>
          <p:cNvPicPr preferRelativeResize="0"/>
          <p:nvPr/>
        </p:nvPicPr>
        <p:blipFill rotWithShape="1">
          <a:blip r:embed="rId4">
            <a:alphaModFix/>
          </a:blip>
          <a:srcRect/>
          <a:stretch/>
        </p:blipFill>
        <p:spPr>
          <a:xfrm>
            <a:off x="352884" y="1095208"/>
            <a:ext cx="5530359" cy="3497139"/>
          </a:xfrm>
          <a:prstGeom prst="rect">
            <a:avLst/>
          </a:prstGeom>
          <a:noFill/>
          <a:ln>
            <a:noFill/>
          </a:ln>
        </p:spPr>
      </p:pic>
      <p:pic>
        <p:nvPicPr>
          <p:cNvPr id="312" name="Google Shape;312;p13" descr="A graph of different colored bars&#10;&#10;Description automatically generated with medium confidence"/>
          <p:cNvPicPr preferRelativeResize="0"/>
          <p:nvPr/>
        </p:nvPicPr>
        <p:blipFill rotWithShape="1">
          <a:blip r:embed="rId5">
            <a:alphaModFix/>
          </a:blip>
          <a:srcRect/>
          <a:stretch/>
        </p:blipFill>
        <p:spPr>
          <a:xfrm>
            <a:off x="6225051" y="1120956"/>
            <a:ext cx="5323254" cy="3474052"/>
          </a:xfrm>
          <a:prstGeom prst="rect">
            <a:avLst/>
          </a:prstGeom>
          <a:noFill/>
          <a:ln>
            <a:noFill/>
          </a:ln>
        </p:spPr>
      </p:pic>
      <p:sp>
        <p:nvSpPr>
          <p:cNvPr id="2" name="Title 1">
            <a:extLst>
              <a:ext uri="{FF2B5EF4-FFF2-40B4-BE49-F238E27FC236}">
                <a16:creationId xmlns:a16="http://schemas.microsoft.com/office/drawing/2014/main" id="{47EF5D80-68FD-AB91-1042-BC20740B4BE0}"/>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F95768DA-7383-8172-EB52-F4081DA7FF74}"/>
              </a:ext>
            </a:extLst>
          </p:cNvPr>
          <p:cNvSpPr>
            <a:spLocks noGrp="1"/>
          </p:cNvSpPr>
          <p:nvPr>
            <p:ph type="body" idx="1"/>
          </p:nvPr>
        </p:nvSpPr>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1"/>
                                        </p:tgtEl>
                                        <p:attrNameLst>
                                          <p:attrName>style.visibility</p:attrName>
                                        </p:attrNameLst>
                                      </p:cBhvr>
                                      <p:to>
                                        <p:strVal val="visible"/>
                                      </p:to>
                                    </p:set>
                                    <p:anim calcmode="lin" valueType="num">
                                      <p:cBhvr additive="base">
                                        <p:cTn id="7" dur="500"/>
                                        <p:tgtEl>
                                          <p:spTgt spid="31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12"/>
                                        </p:tgtEl>
                                        <p:attrNameLst>
                                          <p:attrName>style.visibility</p:attrName>
                                        </p:attrNameLst>
                                      </p:cBhvr>
                                      <p:to>
                                        <p:strVal val="visible"/>
                                      </p:to>
                                    </p:set>
                                    <p:anim calcmode="lin" valueType="num">
                                      <p:cBhvr additive="base">
                                        <p:cTn id="12" dur="500"/>
                                        <p:tgtEl>
                                          <p:spTgt spid="3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61" descr="A person with his hand up&#10;&#10;Description automatically generated"/>
          <p:cNvPicPr preferRelativeResize="0"/>
          <p:nvPr/>
        </p:nvPicPr>
        <p:blipFill rotWithShape="1">
          <a:blip r:embed="rId3">
            <a:alphaModFix/>
          </a:blip>
          <a:srcRect/>
          <a:stretch/>
        </p:blipFill>
        <p:spPr>
          <a:xfrm>
            <a:off x="4302177" y="-20471"/>
            <a:ext cx="7615004" cy="687847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4"/>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23" name="Google Shape;323;p14"/>
          <p:cNvSpPr txBox="1"/>
          <p:nvPr/>
        </p:nvSpPr>
        <p:spPr>
          <a:xfrm>
            <a:off x="298176" y="1338569"/>
            <a:ext cx="9432508" cy="3970277"/>
          </a:xfrm>
          <a:prstGeom prst="rect">
            <a:avLst/>
          </a:prstGeom>
          <a:noFill/>
          <a:ln>
            <a:noFill/>
          </a:ln>
        </p:spPr>
        <p:txBody>
          <a:bodyPr spcFirstLastPara="1" wrap="square" lIns="91425" tIns="45700" rIns="91425" bIns="45700" anchor="t" anchorCtr="0">
            <a:spAutoFit/>
          </a:bodyPr>
          <a:lstStyle/>
          <a:p>
            <a:pPr marL="457189" marR="0" lvl="0" indent="-457189" algn="l" rtl="0">
              <a:lnSpc>
                <a:spcPct val="100000"/>
              </a:lnSpc>
              <a:spcBef>
                <a:spcPts val="0"/>
              </a:spcBef>
              <a:spcAft>
                <a:spcPts val="0"/>
              </a:spcAft>
              <a:buClr>
                <a:srgbClr val="595959"/>
              </a:buClr>
              <a:buSzPts val="2800"/>
              <a:buFont typeface="Arial"/>
              <a:buChar char="•"/>
            </a:pPr>
            <a:r>
              <a:rPr lang="en-GB" sz="2800" b="0" i="0" u="none" strike="noStrike" cap="none" dirty="0">
                <a:solidFill>
                  <a:srgbClr val="595959"/>
                </a:solidFill>
                <a:latin typeface="Ovo"/>
                <a:ea typeface="Ovo"/>
                <a:cs typeface="Ovo"/>
                <a:sym typeface="Ovo"/>
              </a:rPr>
              <a:t>3 times more likely to attempt suicide</a:t>
            </a:r>
            <a:endParaRPr sz="1800" b="0" i="0" u="none" strike="noStrike" cap="none" dirty="0">
              <a:solidFill>
                <a:srgbClr val="000000"/>
              </a:solidFill>
              <a:latin typeface="Arial"/>
              <a:ea typeface="Arial"/>
              <a:cs typeface="Arial"/>
              <a:sym typeface="Arial"/>
            </a:endParaRPr>
          </a:p>
          <a:p>
            <a:pPr marL="457189" marR="0" lvl="0" indent="-457189" algn="l" rtl="0">
              <a:lnSpc>
                <a:spcPct val="100000"/>
              </a:lnSpc>
              <a:spcBef>
                <a:spcPts val="0"/>
              </a:spcBef>
              <a:spcAft>
                <a:spcPts val="0"/>
              </a:spcAft>
              <a:buClr>
                <a:srgbClr val="595959"/>
              </a:buClr>
              <a:buSzPts val="2800"/>
              <a:buFont typeface="Arial"/>
              <a:buChar char="•"/>
            </a:pPr>
            <a:r>
              <a:rPr lang="en-GB" sz="2800" b="0" i="0" u="none" strike="noStrike" cap="none" dirty="0">
                <a:solidFill>
                  <a:srgbClr val="595959"/>
                </a:solidFill>
                <a:latin typeface="Ovo"/>
                <a:ea typeface="Ovo"/>
                <a:cs typeface="Ovo"/>
                <a:sym typeface="Ovo"/>
              </a:rPr>
              <a:t>More likely to have experienced youth homelessness</a:t>
            </a:r>
            <a:endParaRPr sz="1800" b="0" i="0" u="none" strike="noStrike" cap="none" dirty="0">
              <a:solidFill>
                <a:srgbClr val="000000"/>
              </a:solidFill>
              <a:latin typeface="Arial"/>
              <a:ea typeface="Arial"/>
              <a:cs typeface="Arial"/>
              <a:sym typeface="Arial"/>
            </a:endParaRPr>
          </a:p>
          <a:p>
            <a:pPr marL="457189" marR="0" lvl="0" indent="-457189" algn="l" rtl="0">
              <a:lnSpc>
                <a:spcPct val="100000"/>
              </a:lnSpc>
              <a:spcBef>
                <a:spcPts val="0"/>
              </a:spcBef>
              <a:spcAft>
                <a:spcPts val="0"/>
              </a:spcAft>
              <a:buClr>
                <a:srgbClr val="595959"/>
              </a:buClr>
              <a:buSzPts val="2800"/>
              <a:buFont typeface="Arial"/>
              <a:buChar char="•"/>
            </a:pPr>
            <a:r>
              <a:rPr lang="en-GB" sz="2800" b="0" i="0" u="none" strike="noStrike" cap="none" dirty="0">
                <a:solidFill>
                  <a:srgbClr val="595959"/>
                </a:solidFill>
                <a:latin typeface="Ovo"/>
                <a:ea typeface="Ovo"/>
                <a:cs typeface="Ovo"/>
                <a:sym typeface="Ovo"/>
              </a:rPr>
              <a:t>Up to 7 times more likely to use drugs</a:t>
            </a:r>
            <a:endParaRPr sz="1800" b="0" i="0" u="none" strike="noStrike" cap="none" dirty="0">
              <a:solidFill>
                <a:srgbClr val="000000"/>
              </a:solidFill>
              <a:latin typeface="Arial"/>
              <a:ea typeface="Arial"/>
              <a:cs typeface="Arial"/>
              <a:sym typeface="Arial"/>
            </a:endParaRPr>
          </a:p>
          <a:p>
            <a:pPr marL="457189" marR="0" lvl="0" indent="-457189" algn="l" rtl="0">
              <a:lnSpc>
                <a:spcPct val="100000"/>
              </a:lnSpc>
              <a:spcBef>
                <a:spcPts val="0"/>
              </a:spcBef>
              <a:spcAft>
                <a:spcPts val="0"/>
              </a:spcAft>
              <a:buClr>
                <a:srgbClr val="595959"/>
              </a:buClr>
              <a:buSzPts val="2800"/>
              <a:buFont typeface="Arial"/>
              <a:buChar char="•"/>
            </a:pPr>
            <a:r>
              <a:rPr lang="en-GB" sz="2800" b="0" i="0" u="none" strike="noStrike" cap="none" dirty="0">
                <a:solidFill>
                  <a:srgbClr val="595959"/>
                </a:solidFill>
                <a:latin typeface="Ovo"/>
                <a:ea typeface="Ovo"/>
                <a:cs typeface="Ovo"/>
                <a:sym typeface="Ovo"/>
              </a:rPr>
              <a:t>Twice as likely to binge drink at least once a week</a:t>
            </a:r>
            <a:endParaRPr sz="1800" b="0" i="0" u="none" strike="noStrike" cap="none" dirty="0">
              <a:solidFill>
                <a:srgbClr val="000000"/>
              </a:solidFill>
              <a:latin typeface="Arial"/>
              <a:ea typeface="Arial"/>
              <a:cs typeface="Arial"/>
              <a:sym typeface="Arial"/>
            </a:endParaRPr>
          </a:p>
          <a:p>
            <a:pPr marL="457189" marR="0" lvl="0" indent="-457189" algn="l" rtl="0">
              <a:lnSpc>
                <a:spcPct val="100000"/>
              </a:lnSpc>
              <a:spcBef>
                <a:spcPts val="0"/>
              </a:spcBef>
              <a:spcAft>
                <a:spcPts val="0"/>
              </a:spcAft>
              <a:buClr>
                <a:srgbClr val="595959"/>
              </a:buClr>
              <a:buSzPts val="2800"/>
              <a:buFont typeface="Arial"/>
              <a:buChar char="•"/>
            </a:pPr>
            <a:r>
              <a:rPr lang="en-GB" sz="2800" b="0" i="0" u="none" strike="noStrike" cap="none" dirty="0">
                <a:solidFill>
                  <a:srgbClr val="595959"/>
                </a:solidFill>
                <a:latin typeface="Ovo"/>
                <a:ea typeface="Ovo"/>
                <a:cs typeface="Ovo"/>
                <a:sym typeface="Ovo"/>
              </a:rPr>
              <a:t>Higher likelihood of substance dependency</a:t>
            </a:r>
            <a:endParaRPr sz="1800" b="0" i="0" u="none" strike="noStrike" cap="none" dirty="0">
              <a:solidFill>
                <a:srgbClr val="000000"/>
              </a:solidFill>
              <a:latin typeface="Arial"/>
              <a:ea typeface="Arial"/>
              <a:cs typeface="Arial"/>
              <a:sym typeface="Arial"/>
            </a:endParaRPr>
          </a:p>
          <a:p>
            <a:pPr marL="457189" marR="0" lvl="0" indent="-457189" algn="l" rtl="0">
              <a:lnSpc>
                <a:spcPct val="100000"/>
              </a:lnSpc>
              <a:spcBef>
                <a:spcPts val="0"/>
              </a:spcBef>
              <a:spcAft>
                <a:spcPts val="0"/>
              </a:spcAft>
              <a:buClr>
                <a:srgbClr val="595959"/>
              </a:buClr>
              <a:buSzPts val="2800"/>
              <a:buFont typeface="Arial"/>
              <a:buChar char="•"/>
            </a:pPr>
            <a:r>
              <a:rPr lang="en-GB" sz="2800" b="0" i="0" u="none" strike="noStrike" cap="none" dirty="0">
                <a:solidFill>
                  <a:srgbClr val="595959"/>
                </a:solidFill>
                <a:latin typeface="Ovo"/>
                <a:ea typeface="Ovo"/>
                <a:cs typeface="Ovo"/>
                <a:sym typeface="Ovo"/>
              </a:rPr>
              <a:t>Barriers to accessing support for substance use</a:t>
            </a:r>
            <a:endParaRPr sz="1800" b="0" i="0" u="none" strike="noStrike" cap="none" dirty="0">
              <a:solidFill>
                <a:srgbClr val="000000"/>
              </a:solidFill>
              <a:latin typeface="Arial"/>
              <a:ea typeface="Arial"/>
              <a:cs typeface="Arial"/>
              <a:sym typeface="Arial"/>
            </a:endParaRPr>
          </a:p>
          <a:p>
            <a:pPr marL="457189" marR="0" lvl="0" indent="-457189" algn="l" rtl="0">
              <a:lnSpc>
                <a:spcPct val="100000"/>
              </a:lnSpc>
              <a:spcBef>
                <a:spcPts val="0"/>
              </a:spcBef>
              <a:spcAft>
                <a:spcPts val="0"/>
              </a:spcAft>
              <a:buClr>
                <a:srgbClr val="595959"/>
              </a:buClr>
              <a:buSzPts val="2800"/>
              <a:buFont typeface="Arial"/>
              <a:buChar char="•"/>
            </a:pPr>
            <a:r>
              <a:rPr lang="en-GB" sz="2800" b="0" i="0" u="none" strike="noStrike" cap="none" dirty="0">
                <a:solidFill>
                  <a:srgbClr val="595959"/>
                </a:solidFill>
                <a:latin typeface="Ovo"/>
                <a:ea typeface="Ovo"/>
                <a:cs typeface="Ovo"/>
                <a:sym typeface="Ovo"/>
              </a:rPr>
              <a:t>Often reluctant to come out in mainstream services, for fear of discrimination and prejudice </a:t>
            </a:r>
            <a:endParaRPr sz="1800" b="0" i="0" u="none" strike="noStrike" cap="none" dirty="0">
              <a:solidFill>
                <a:srgbClr val="000000"/>
              </a:solidFill>
              <a:latin typeface="Arial"/>
              <a:ea typeface="Arial"/>
              <a:cs typeface="Arial"/>
              <a:sym typeface="Arial"/>
            </a:endParaRPr>
          </a:p>
          <a:p>
            <a:pPr marL="457189" marR="0" lvl="0" indent="-457189" algn="l" rtl="0">
              <a:lnSpc>
                <a:spcPct val="100000"/>
              </a:lnSpc>
              <a:spcBef>
                <a:spcPts val="0"/>
              </a:spcBef>
              <a:spcAft>
                <a:spcPts val="0"/>
              </a:spcAft>
              <a:buClr>
                <a:srgbClr val="595959"/>
              </a:buClr>
              <a:buSzPts val="2800"/>
              <a:buFont typeface="Arial"/>
              <a:buChar char="•"/>
            </a:pPr>
            <a:r>
              <a:rPr lang="en-GB" sz="2800" b="0" i="0" u="none" strike="sngStrike" cap="none" dirty="0">
                <a:solidFill>
                  <a:srgbClr val="595959"/>
                </a:solidFill>
                <a:latin typeface="Ovo"/>
                <a:ea typeface="Ovo"/>
                <a:cs typeface="Ovo"/>
                <a:sym typeface="Ovo"/>
              </a:rPr>
              <a:t>9 times more likely to contract HIV</a:t>
            </a:r>
            <a:endParaRPr sz="1800" b="0" i="0" u="none" strike="sngStrike" cap="none" dirty="0">
              <a:solidFill>
                <a:srgbClr val="000000"/>
              </a:solidFill>
              <a:latin typeface="Arial"/>
              <a:ea typeface="Arial"/>
              <a:cs typeface="Arial"/>
              <a:sym typeface="Arial"/>
            </a:endParaRPr>
          </a:p>
        </p:txBody>
      </p:sp>
      <p:sp>
        <p:nvSpPr>
          <p:cNvPr id="324" name="Google Shape;324;p14"/>
          <p:cNvSpPr/>
          <p:nvPr/>
        </p:nvSpPr>
        <p:spPr>
          <a:xfrm>
            <a:off x="434649" y="284584"/>
            <a:ext cx="8560697"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6000"/>
              <a:buFont typeface="Ovo"/>
              <a:buNone/>
            </a:pPr>
            <a:r>
              <a:rPr lang="en-GB" sz="4400" b="0" i="0" u="none" strike="noStrike" cap="none">
                <a:solidFill>
                  <a:srgbClr val="7030A0"/>
                </a:solidFill>
                <a:latin typeface="Ovo"/>
                <a:ea typeface="Ovo"/>
                <a:cs typeface="Ovo"/>
                <a:sym typeface="Ovo"/>
              </a:rPr>
              <a:t>Moral Responsibility</a:t>
            </a:r>
            <a:endParaRPr sz="1800" b="0" i="0" u="none" strike="noStrike" cap="none">
              <a:solidFill>
                <a:srgbClr val="7030A0"/>
              </a:solidFill>
              <a:latin typeface="Ovo"/>
              <a:ea typeface="Ovo"/>
              <a:cs typeface="Ovo"/>
              <a:sym typeface="Ov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4" name="Google Shape;22;p67" descr="A rainbow colored circle with black text&#10;&#10;Description automatically generated">
            <a:extLst>
              <a:ext uri="{FF2B5EF4-FFF2-40B4-BE49-F238E27FC236}">
                <a16:creationId xmlns:a16="http://schemas.microsoft.com/office/drawing/2014/main" id="{726A843D-5C65-D102-9EFD-112177FD813C}"/>
              </a:ext>
            </a:extLst>
          </p:cNvPr>
          <p:cNvPicPr preferRelativeResize="0"/>
          <p:nvPr/>
        </p:nvPicPr>
        <p:blipFill rotWithShape="1">
          <a:blip r:embed="rId3">
            <a:alphaModFix/>
          </a:blip>
          <a:srcRect/>
          <a:stretch/>
        </p:blipFill>
        <p:spPr>
          <a:xfrm>
            <a:off x="3243527" y="899652"/>
            <a:ext cx="5325285" cy="527731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267"/>
              <a:buFont typeface="Calibri"/>
              <a:buNone/>
            </a:pPr>
            <a:r>
              <a:rPr lang="en-GB" sz="4267"/>
              <a:t>What causes these problems?</a:t>
            </a:r>
            <a:endParaRPr/>
          </a:p>
        </p:txBody>
      </p:sp>
      <p:sp>
        <p:nvSpPr>
          <p:cNvPr id="331" name="Google Shape;331;p15"/>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228600" lvl="0" indent="-228600" algn="l" rtl="0">
              <a:lnSpc>
                <a:spcPct val="170000"/>
              </a:lnSpc>
              <a:spcBef>
                <a:spcPts val="0"/>
              </a:spcBef>
              <a:spcAft>
                <a:spcPts val="0"/>
              </a:spcAft>
              <a:buClr>
                <a:schemeClr val="dk1"/>
              </a:buClr>
              <a:buSzPts val="2800"/>
              <a:buChar char="•"/>
            </a:pPr>
            <a:r>
              <a:rPr lang="en-GB" sz="2400"/>
              <a:t>homophobia, biphobia and transphobia</a:t>
            </a:r>
            <a:endParaRPr sz="2400"/>
          </a:p>
          <a:p>
            <a:pPr marL="228600" lvl="0" indent="-228600" algn="l" rtl="0">
              <a:lnSpc>
                <a:spcPct val="170000"/>
              </a:lnSpc>
              <a:spcBef>
                <a:spcPts val="1000"/>
              </a:spcBef>
              <a:spcAft>
                <a:spcPts val="0"/>
              </a:spcAft>
              <a:buClr>
                <a:schemeClr val="dk1"/>
              </a:buClr>
              <a:buSzPts val="2800"/>
              <a:buChar char="•"/>
            </a:pPr>
            <a:r>
              <a:rPr lang="en-GB" sz="2400"/>
              <a:t>stigma and discrimination</a:t>
            </a:r>
            <a:endParaRPr sz="2400"/>
          </a:p>
          <a:p>
            <a:pPr marL="228600" lvl="0" indent="-228600" algn="l" rtl="0">
              <a:lnSpc>
                <a:spcPct val="170000"/>
              </a:lnSpc>
              <a:spcBef>
                <a:spcPts val="1000"/>
              </a:spcBef>
              <a:spcAft>
                <a:spcPts val="0"/>
              </a:spcAft>
              <a:buClr>
                <a:schemeClr val="dk1"/>
              </a:buClr>
              <a:buSzPts val="2800"/>
              <a:buChar char="•"/>
            </a:pPr>
            <a:r>
              <a:rPr lang="en-GB" sz="2400"/>
              <a:t>difficult experiences of coming out</a:t>
            </a:r>
            <a:endParaRPr sz="2400"/>
          </a:p>
          <a:p>
            <a:pPr marL="228600" lvl="0" indent="-228600" algn="l" rtl="0">
              <a:lnSpc>
                <a:spcPct val="170000"/>
              </a:lnSpc>
              <a:spcBef>
                <a:spcPts val="1000"/>
              </a:spcBef>
              <a:spcAft>
                <a:spcPts val="0"/>
              </a:spcAft>
              <a:buClr>
                <a:schemeClr val="dk1"/>
              </a:buClr>
              <a:buSzPts val="2800"/>
              <a:buChar char="•"/>
            </a:pPr>
            <a:r>
              <a:rPr lang="en-GB" sz="2400"/>
              <a:t>social isolation, exclusion and rejection.</a:t>
            </a:r>
            <a:endParaRPr/>
          </a:p>
          <a:p>
            <a:pPr marL="228600" lvl="0" indent="-228600" algn="l" rtl="0">
              <a:lnSpc>
                <a:spcPct val="170000"/>
              </a:lnSpc>
              <a:spcBef>
                <a:spcPts val="1000"/>
              </a:spcBef>
              <a:spcAft>
                <a:spcPts val="0"/>
              </a:spcAft>
              <a:buClr>
                <a:schemeClr val="dk1"/>
              </a:buClr>
              <a:buSzPts val="2800"/>
              <a:buChar char="•"/>
            </a:pPr>
            <a:r>
              <a:rPr lang="en-GB" sz="2400"/>
              <a:t>lack of representation</a:t>
            </a:r>
            <a:endParaRPr sz="2400"/>
          </a:p>
        </p:txBody>
      </p:sp>
      <p:sp>
        <p:nvSpPr>
          <p:cNvPr id="332" name="Google Shape;332;p15"/>
          <p:cNvSpPr txBox="1"/>
          <p:nvPr/>
        </p:nvSpPr>
        <p:spPr>
          <a:xfrm>
            <a:off x="5342021" y="6176964"/>
            <a:ext cx="63045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400" b="0" i="0" u="none" strike="noStrike" cap="none">
                <a:solidFill>
                  <a:schemeClr val="lt1"/>
                </a:solidFill>
                <a:latin typeface="Calibri"/>
                <a:ea typeface="Calibri"/>
                <a:cs typeface="Calibri"/>
                <a:sym typeface="Calibri"/>
              </a:rPr>
              <a:t>Mind.org.uk – February 2020</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1">
                                            <p:txEl>
                                              <p:pRg st="0" end="0"/>
                                            </p:txEl>
                                          </p:spTgt>
                                        </p:tgtEl>
                                        <p:attrNameLst>
                                          <p:attrName>style.visibility</p:attrName>
                                        </p:attrNameLst>
                                      </p:cBhvr>
                                      <p:to>
                                        <p:strVal val="visible"/>
                                      </p:to>
                                    </p:set>
                                    <p:anim calcmode="lin" valueType="num">
                                      <p:cBhvr additive="base">
                                        <p:cTn id="7" dur="500"/>
                                        <p:tgtEl>
                                          <p:spTgt spid="3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31">
                                            <p:txEl>
                                              <p:pRg st="1" end="1"/>
                                            </p:txEl>
                                          </p:spTgt>
                                        </p:tgtEl>
                                        <p:attrNameLst>
                                          <p:attrName>style.visibility</p:attrName>
                                        </p:attrNameLst>
                                      </p:cBhvr>
                                      <p:to>
                                        <p:strVal val="visible"/>
                                      </p:to>
                                    </p:set>
                                    <p:anim calcmode="lin" valueType="num">
                                      <p:cBhvr additive="base">
                                        <p:cTn id="12" dur="500"/>
                                        <p:tgtEl>
                                          <p:spTgt spid="3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31">
                                            <p:txEl>
                                              <p:pRg st="2" end="2"/>
                                            </p:txEl>
                                          </p:spTgt>
                                        </p:tgtEl>
                                        <p:attrNameLst>
                                          <p:attrName>style.visibility</p:attrName>
                                        </p:attrNameLst>
                                      </p:cBhvr>
                                      <p:to>
                                        <p:strVal val="visible"/>
                                      </p:to>
                                    </p:set>
                                    <p:anim calcmode="lin" valueType="num">
                                      <p:cBhvr additive="base">
                                        <p:cTn id="17" dur="500"/>
                                        <p:tgtEl>
                                          <p:spTgt spid="33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31">
                                            <p:txEl>
                                              <p:pRg st="3" end="3"/>
                                            </p:txEl>
                                          </p:spTgt>
                                        </p:tgtEl>
                                        <p:attrNameLst>
                                          <p:attrName>style.visibility</p:attrName>
                                        </p:attrNameLst>
                                      </p:cBhvr>
                                      <p:to>
                                        <p:strVal val="visible"/>
                                      </p:to>
                                    </p:set>
                                    <p:anim calcmode="lin" valueType="num">
                                      <p:cBhvr additive="base">
                                        <p:cTn id="22" dur="500"/>
                                        <p:tgtEl>
                                          <p:spTgt spid="33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31">
                                            <p:txEl>
                                              <p:pRg st="4" end="4"/>
                                            </p:txEl>
                                          </p:spTgt>
                                        </p:tgtEl>
                                        <p:attrNameLst>
                                          <p:attrName>style.visibility</p:attrName>
                                        </p:attrNameLst>
                                      </p:cBhvr>
                                      <p:to>
                                        <p:strVal val="visible"/>
                                      </p:to>
                                    </p:set>
                                    <p:anim calcmode="lin" valueType="num">
                                      <p:cBhvr additive="base">
                                        <p:cTn id="27" dur="500"/>
                                        <p:tgtEl>
                                          <p:spTgt spid="33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0B0535-5E02-18A1-2959-9A0FE7C8D2D9}"/>
              </a:ext>
            </a:extLst>
          </p:cNvPr>
          <p:cNvSpPr>
            <a:spLocks noGrp="1"/>
          </p:cNvSpPr>
          <p:nvPr>
            <p:ph type="title"/>
          </p:nvPr>
        </p:nvSpPr>
        <p:spPr/>
        <p:txBody>
          <a:bodyPr>
            <a:normAutofit fontScale="90000"/>
          </a:bodyPr>
          <a:lstStyle/>
          <a:p>
            <a:r>
              <a:rPr lang="en-GB" dirty="0"/>
              <a:t>Safe</a:t>
            </a:r>
            <a:br>
              <a:rPr lang="en-GB" dirty="0"/>
            </a:br>
            <a:br>
              <a:rPr lang="en-GB" dirty="0"/>
            </a:br>
            <a:r>
              <a:rPr lang="en-GB" dirty="0"/>
              <a:t>Challenging bullying</a:t>
            </a:r>
          </a:p>
        </p:txBody>
      </p:sp>
    </p:spTree>
    <p:extLst>
      <p:ext uri="{BB962C8B-B14F-4D97-AF65-F5344CB8AC3E}">
        <p14:creationId xmlns:p14="http://schemas.microsoft.com/office/powerpoint/2010/main" val="1512263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10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GB" dirty="0"/>
              <a:t>That’s so gay!</a:t>
            </a:r>
            <a:endParaRPr dirty="0"/>
          </a:p>
        </p:txBody>
      </p:sp>
      <p:sp>
        <p:nvSpPr>
          <p:cNvPr id="2" name="Text Placeholder 1">
            <a:extLst>
              <a:ext uri="{FF2B5EF4-FFF2-40B4-BE49-F238E27FC236}">
                <a16:creationId xmlns:a16="http://schemas.microsoft.com/office/drawing/2014/main" id="{452077BB-25EB-364B-94C8-7951A6B1AFC2}"/>
              </a:ext>
            </a:extLst>
          </p:cNvPr>
          <p:cNvSpPr>
            <a:spLocks noGrp="1"/>
          </p:cNvSpPr>
          <p:nvPr>
            <p:ph type="body" idx="1"/>
          </p:nvPr>
        </p:nvSpPr>
        <p:spPr/>
        <p:txBody>
          <a:bodyPr>
            <a:normAutofit/>
          </a:bodyPr>
          <a:lstStyle/>
          <a:p>
            <a:pPr marL="114300" indent="0">
              <a:buNone/>
            </a:pPr>
            <a:r>
              <a:rPr lang="en-GB" sz="4800" dirty="0"/>
              <a:t>Is this bullying?</a:t>
            </a:r>
          </a:p>
        </p:txBody>
      </p:sp>
    </p:spTree>
    <p:extLst>
      <p:ext uri="{BB962C8B-B14F-4D97-AF65-F5344CB8AC3E}">
        <p14:creationId xmlns:p14="http://schemas.microsoft.com/office/powerpoint/2010/main" val="2282270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105"/>
          <p:cNvSpPr txBox="1">
            <a:spLocks noGrp="1"/>
          </p:cNvSpPr>
          <p:nvPr>
            <p:ph type="title"/>
          </p:nvPr>
        </p:nvSpPr>
        <p:spPr>
          <a:xfrm>
            <a:off x="838200" y="276621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GB"/>
              <a:t>Steps to creating an inclusive environment</a:t>
            </a:r>
            <a:endParaRPr/>
          </a:p>
        </p:txBody>
      </p:sp>
      <p:sp>
        <p:nvSpPr>
          <p:cNvPr id="513" name="Google Shape;513;p105"/>
          <p:cNvSpPr txBox="1"/>
          <p:nvPr/>
        </p:nvSpPr>
        <p:spPr>
          <a:xfrm>
            <a:off x="838200" y="1440655"/>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Calibri"/>
              <a:buNone/>
            </a:pPr>
            <a:r>
              <a:rPr lang="en-GB" sz="4400" b="0" i="0" u="none" strike="noStrike" cap="none">
                <a:solidFill>
                  <a:schemeClr val="dk1"/>
                </a:solidFill>
                <a:latin typeface="Calibri"/>
                <a:ea typeface="Calibri"/>
                <a:cs typeface="Calibri"/>
                <a:sym typeface="Calibri"/>
              </a:rPr>
              <a:t>Steps to tackling bullying</a:t>
            </a:r>
            <a:endParaRPr sz="1400" b="0" i="0" u="none" strike="noStrike" cap="none">
              <a:solidFill>
                <a:srgbClr val="000000"/>
              </a:solidFill>
              <a:latin typeface="Arial"/>
              <a:ea typeface="Arial"/>
              <a:cs typeface="Arial"/>
              <a:sym typeface="Arial"/>
            </a:endParaRPr>
          </a:p>
        </p:txBody>
      </p:sp>
      <p:cxnSp>
        <p:nvCxnSpPr>
          <p:cNvPr id="514" name="Google Shape;514;p105"/>
          <p:cNvCxnSpPr>
            <a:stCxn id="513" idx="1"/>
          </p:cNvCxnSpPr>
          <p:nvPr/>
        </p:nvCxnSpPr>
        <p:spPr>
          <a:xfrm>
            <a:off x="838200" y="2103437"/>
            <a:ext cx="5849400" cy="0"/>
          </a:xfrm>
          <a:prstGeom prst="straightConnector1">
            <a:avLst/>
          </a:prstGeom>
          <a:noFill/>
          <a:ln w="76200" cap="flat" cmpd="sng">
            <a:solidFill>
              <a:srgbClr val="3E6EC2"/>
            </a:solidFill>
            <a:prstDash val="solid"/>
            <a:round/>
            <a:headEnd type="none" w="sm" len="sm"/>
            <a:tailEnd type="none" w="sm" len="sm"/>
          </a:ln>
        </p:spPr>
      </p:cxnSp>
    </p:spTree>
    <p:extLst>
      <p:ext uri="{BB962C8B-B14F-4D97-AF65-F5344CB8AC3E}">
        <p14:creationId xmlns:p14="http://schemas.microsoft.com/office/powerpoint/2010/main" val="282766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4"/>
                                        </p:tgtEl>
                                        <p:attrNameLst>
                                          <p:attrName>style.visibility</p:attrName>
                                        </p:attrNameLst>
                                      </p:cBhvr>
                                      <p:to>
                                        <p:strVal val="visible"/>
                                      </p:to>
                                    </p:set>
                                    <p:anim calcmode="lin" valueType="num">
                                      <p:cBhvr additive="base">
                                        <p:cTn id="7" dur="500"/>
                                        <p:tgtEl>
                                          <p:spTgt spid="51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12"/>
                                        </p:tgtEl>
                                        <p:attrNameLst>
                                          <p:attrName>style.visibility</p:attrName>
                                        </p:attrNameLst>
                                      </p:cBhvr>
                                      <p:to>
                                        <p:strVal val="visible"/>
                                      </p:to>
                                    </p:set>
                                    <p:anim calcmode="lin" valueType="num">
                                      <p:cBhvr additive="base">
                                        <p:cTn id="12" dur="500"/>
                                        <p:tgtEl>
                                          <p:spTgt spid="5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519" name="Google Shape;519;p106" descr="Iceberg outline"/>
          <p:cNvPicPr preferRelativeResize="0"/>
          <p:nvPr/>
        </p:nvPicPr>
        <p:blipFill rotWithShape="1">
          <a:blip r:embed="rId3">
            <a:alphaModFix/>
          </a:blip>
          <a:srcRect/>
          <a:stretch/>
        </p:blipFill>
        <p:spPr>
          <a:xfrm>
            <a:off x="2241176" y="-156883"/>
            <a:ext cx="7458636" cy="7458636"/>
          </a:xfrm>
          <a:prstGeom prst="rect">
            <a:avLst/>
          </a:prstGeom>
          <a:noFill/>
          <a:ln>
            <a:noFill/>
          </a:ln>
        </p:spPr>
      </p:pic>
      <p:sp>
        <p:nvSpPr>
          <p:cNvPr id="520" name="Google Shape;520;p106"/>
          <p:cNvSpPr txBox="1"/>
          <p:nvPr/>
        </p:nvSpPr>
        <p:spPr>
          <a:xfrm>
            <a:off x="4455459" y="2151529"/>
            <a:ext cx="310178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000000"/>
                </a:solidFill>
                <a:latin typeface="Arial"/>
                <a:ea typeface="Arial"/>
                <a:cs typeface="Arial"/>
                <a:sym typeface="Arial"/>
              </a:rPr>
              <a:t>Bullying</a:t>
            </a:r>
            <a:endParaRPr sz="1400" b="0" i="0" u="none" strike="noStrike" cap="none">
              <a:solidFill>
                <a:srgbClr val="000000"/>
              </a:solidFill>
              <a:latin typeface="Arial"/>
              <a:ea typeface="Arial"/>
              <a:cs typeface="Arial"/>
              <a:sym typeface="Arial"/>
            </a:endParaRPr>
          </a:p>
        </p:txBody>
      </p:sp>
      <p:sp>
        <p:nvSpPr>
          <p:cNvPr id="521" name="Google Shape;521;p106"/>
          <p:cNvSpPr txBox="1"/>
          <p:nvPr/>
        </p:nvSpPr>
        <p:spPr>
          <a:xfrm>
            <a:off x="3783106" y="4064481"/>
            <a:ext cx="231289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0000"/>
                </a:solidFill>
                <a:latin typeface="Arial"/>
                <a:ea typeface="Arial"/>
                <a:cs typeface="Arial"/>
                <a:sym typeface="Arial"/>
              </a:rPr>
              <a:t>Misconceptions</a:t>
            </a:r>
            <a:endParaRPr sz="1400" b="0" i="0" u="none" strike="noStrike" cap="none">
              <a:solidFill>
                <a:srgbClr val="000000"/>
              </a:solidFill>
              <a:latin typeface="Arial"/>
              <a:ea typeface="Arial"/>
              <a:cs typeface="Arial"/>
              <a:sym typeface="Arial"/>
            </a:endParaRPr>
          </a:p>
        </p:txBody>
      </p:sp>
      <p:sp>
        <p:nvSpPr>
          <p:cNvPr id="522" name="Google Shape;522;p106"/>
          <p:cNvSpPr txBox="1"/>
          <p:nvPr/>
        </p:nvSpPr>
        <p:spPr>
          <a:xfrm>
            <a:off x="4634753" y="5607417"/>
            <a:ext cx="231289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0000"/>
                </a:solidFill>
                <a:latin typeface="Arial"/>
                <a:ea typeface="Arial"/>
                <a:cs typeface="Arial"/>
                <a:sym typeface="Arial"/>
              </a:rPr>
              <a:t>Prejudice &amp;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0000"/>
                </a:solidFill>
                <a:latin typeface="Arial"/>
                <a:ea typeface="Arial"/>
                <a:cs typeface="Arial"/>
                <a:sym typeface="Arial"/>
              </a:rPr>
              <a:t>Bias</a:t>
            </a:r>
            <a:endParaRPr sz="1400" b="0" i="0" u="none" strike="noStrike" cap="none">
              <a:solidFill>
                <a:srgbClr val="000000"/>
              </a:solidFill>
              <a:latin typeface="Arial"/>
              <a:ea typeface="Arial"/>
              <a:cs typeface="Arial"/>
              <a:sym typeface="Arial"/>
            </a:endParaRPr>
          </a:p>
        </p:txBody>
      </p:sp>
      <p:sp>
        <p:nvSpPr>
          <p:cNvPr id="523" name="Google Shape;523;p106"/>
          <p:cNvSpPr txBox="1"/>
          <p:nvPr/>
        </p:nvSpPr>
        <p:spPr>
          <a:xfrm>
            <a:off x="4320988" y="4788642"/>
            <a:ext cx="231289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0000"/>
                </a:solidFill>
                <a:latin typeface="Arial"/>
                <a:ea typeface="Arial"/>
                <a:cs typeface="Arial"/>
                <a:sym typeface="Arial"/>
              </a:rPr>
              <a:t>Lack of education</a:t>
            </a:r>
            <a:endParaRPr sz="1400" b="0" i="0" u="none" strike="noStrike" cap="none">
              <a:solidFill>
                <a:srgbClr val="000000"/>
              </a:solidFill>
              <a:latin typeface="Arial"/>
              <a:ea typeface="Arial"/>
              <a:cs typeface="Arial"/>
              <a:sym typeface="Arial"/>
            </a:endParaRPr>
          </a:p>
        </p:txBody>
      </p:sp>
      <p:sp>
        <p:nvSpPr>
          <p:cNvPr id="524" name="Google Shape;524;p106"/>
          <p:cNvSpPr txBox="1"/>
          <p:nvPr/>
        </p:nvSpPr>
        <p:spPr>
          <a:xfrm>
            <a:off x="5459506" y="5222131"/>
            <a:ext cx="231289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0000"/>
                </a:solidFill>
                <a:latin typeface="Arial"/>
                <a:ea typeface="Arial"/>
                <a:cs typeface="Arial"/>
                <a:sym typeface="Arial"/>
              </a:rPr>
              <a:t>Role models</a:t>
            </a:r>
            <a:endParaRPr sz="1400" b="0" i="0" u="none" strike="noStrike" cap="none">
              <a:solidFill>
                <a:srgbClr val="000000"/>
              </a:solidFill>
              <a:latin typeface="Arial"/>
              <a:ea typeface="Arial"/>
              <a:cs typeface="Arial"/>
              <a:sym typeface="Arial"/>
            </a:endParaRPr>
          </a:p>
        </p:txBody>
      </p:sp>
      <p:sp>
        <p:nvSpPr>
          <p:cNvPr id="525" name="Google Shape;525;p106"/>
          <p:cNvSpPr txBox="1"/>
          <p:nvPr/>
        </p:nvSpPr>
        <p:spPr>
          <a:xfrm>
            <a:off x="5477435" y="4388532"/>
            <a:ext cx="231289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0000"/>
                </a:solidFill>
                <a:latin typeface="Arial"/>
                <a:ea typeface="Arial"/>
                <a:cs typeface="Arial"/>
                <a:sym typeface="Arial"/>
              </a:rPr>
              <a:t>Lack of empathy</a:t>
            </a:r>
            <a:endParaRPr sz="1400" b="0" i="0" u="none" strike="noStrike" cap="none">
              <a:solidFill>
                <a:srgbClr val="000000"/>
              </a:solidFill>
              <a:latin typeface="Arial"/>
              <a:ea typeface="Arial"/>
              <a:cs typeface="Arial"/>
              <a:sym typeface="Arial"/>
            </a:endParaRPr>
          </a:p>
        </p:txBody>
      </p:sp>
      <p:sp>
        <p:nvSpPr>
          <p:cNvPr id="526" name="Google Shape;526;p106"/>
          <p:cNvSpPr txBox="1"/>
          <p:nvPr/>
        </p:nvSpPr>
        <p:spPr>
          <a:xfrm>
            <a:off x="5791200" y="3824442"/>
            <a:ext cx="231289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0000"/>
                </a:solidFill>
                <a:latin typeface="Arial"/>
                <a:ea typeface="Arial"/>
                <a:cs typeface="Arial"/>
                <a:sym typeface="Arial"/>
              </a:rPr>
              <a:t>Personal journey</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8441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1"/>
                                        </p:tgtEl>
                                        <p:attrNameLst>
                                          <p:attrName>style.visibility</p:attrName>
                                        </p:attrNameLst>
                                      </p:cBhvr>
                                      <p:to>
                                        <p:strVal val="visible"/>
                                      </p:to>
                                    </p:set>
                                    <p:anim calcmode="lin" valueType="num">
                                      <p:cBhvr additive="base">
                                        <p:cTn id="7" dur="500"/>
                                        <p:tgtEl>
                                          <p:spTgt spid="52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25"/>
                                        </p:tgtEl>
                                        <p:attrNameLst>
                                          <p:attrName>style.visibility</p:attrName>
                                        </p:attrNameLst>
                                      </p:cBhvr>
                                      <p:to>
                                        <p:strVal val="visible"/>
                                      </p:to>
                                    </p:set>
                                    <p:anim calcmode="lin" valueType="num">
                                      <p:cBhvr additive="base">
                                        <p:cTn id="12" dur="500"/>
                                        <p:tgtEl>
                                          <p:spTgt spid="52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23"/>
                                        </p:tgtEl>
                                        <p:attrNameLst>
                                          <p:attrName>style.visibility</p:attrName>
                                        </p:attrNameLst>
                                      </p:cBhvr>
                                      <p:to>
                                        <p:strVal val="visible"/>
                                      </p:to>
                                    </p:set>
                                    <p:anim calcmode="lin" valueType="num">
                                      <p:cBhvr additive="base">
                                        <p:cTn id="17" dur="500"/>
                                        <p:tgtEl>
                                          <p:spTgt spid="52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24"/>
                                        </p:tgtEl>
                                        <p:attrNameLst>
                                          <p:attrName>style.visibility</p:attrName>
                                        </p:attrNameLst>
                                      </p:cBhvr>
                                      <p:to>
                                        <p:strVal val="visible"/>
                                      </p:to>
                                    </p:set>
                                    <p:anim calcmode="lin" valueType="num">
                                      <p:cBhvr additive="base">
                                        <p:cTn id="22" dur="500"/>
                                        <p:tgtEl>
                                          <p:spTgt spid="52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22"/>
                                        </p:tgtEl>
                                        <p:attrNameLst>
                                          <p:attrName>style.visibility</p:attrName>
                                        </p:attrNameLst>
                                      </p:cBhvr>
                                      <p:to>
                                        <p:strVal val="visible"/>
                                      </p:to>
                                    </p:set>
                                    <p:anim calcmode="lin" valueType="num">
                                      <p:cBhvr additive="base">
                                        <p:cTn id="27" dur="500"/>
                                        <p:tgtEl>
                                          <p:spTgt spid="52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26"/>
                                        </p:tgtEl>
                                        <p:attrNameLst>
                                          <p:attrName>style.visibility</p:attrName>
                                        </p:attrNameLst>
                                      </p:cBhvr>
                                      <p:to>
                                        <p:strVal val="visible"/>
                                      </p:to>
                                    </p:set>
                                    <p:anim calcmode="lin" valueType="num">
                                      <p:cBhvr additive="base">
                                        <p:cTn id="32" dur="500"/>
                                        <p:tgtEl>
                                          <p:spTgt spid="5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grpSp>
        <p:nvGrpSpPr>
          <p:cNvPr id="531" name="Google Shape;531;p107"/>
          <p:cNvGrpSpPr/>
          <p:nvPr/>
        </p:nvGrpSpPr>
        <p:grpSpPr>
          <a:xfrm>
            <a:off x="790364" y="719666"/>
            <a:ext cx="10789070" cy="5418667"/>
            <a:chOff x="2964" y="0"/>
            <a:chExt cx="10789070" cy="5418667"/>
          </a:xfrm>
        </p:grpSpPr>
        <p:sp>
          <p:nvSpPr>
            <p:cNvPr id="532" name="Google Shape;532;p107"/>
            <p:cNvSpPr/>
            <p:nvPr/>
          </p:nvSpPr>
          <p:spPr>
            <a:xfrm>
              <a:off x="809624" y="0"/>
              <a:ext cx="9175750" cy="5418667"/>
            </a:xfrm>
            <a:prstGeom prst="rightArrow">
              <a:avLst>
                <a:gd name="adj1" fmla="val 50000"/>
                <a:gd name="adj2" fmla="val 50000"/>
              </a:avLst>
            </a:prstGeom>
            <a:solidFill>
              <a:srgbClr val="CCD3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107"/>
            <p:cNvSpPr/>
            <p:nvPr/>
          </p:nvSpPr>
          <p:spPr>
            <a:xfrm>
              <a:off x="2964" y="1625600"/>
              <a:ext cx="1726251" cy="2167466"/>
            </a:xfrm>
            <a:prstGeom prst="roundRect">
              <a:avLst>
                <a:gd name="adj" fmla="val 16667"/>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107"/>
            <p:cNvSpPr txBox="1"/>
            <p:nvPr/>
          </p:nvSpPr>
          <p:spPr>
            <a:xfrm>
              <a:off x="87233" y="1709869"/>
              <a:ext cx="1557713" cy="199892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GB" sz="1800" b="0" i="0" u="none" strike="noStrike" cap="none">
                  <a:solidFill>
                    <a:schemeClr val="lt1"/>
                  </a:solidFill>
                  <a:latin typeface="Arial"/>
                  <a:ea typeface="Arial"/>
                  <a:cs typeface="Arial"/>
                  <a:sym typeface="Arial"/>
                </a:rPr>
                <a:t>Immediate challenge</a:t>
              </a:r>
              <a:endParaRPr sz="1400" b="0" i="0" u="none" strike="noStrike" cap="none">
                <a:solidFill>
                  <a:srgbClr val="000000"/>
                </a:solidFill>
                <a:latin typeface="Arial"/>
                <a:ea typeface="Arial"/>
                <a:cs typeface="Arial"/>
                <a:sym typeface="Arial"/>
              </a:endParaRPr>
            </a:p>
          </p:txBody>
        </p:sp>
        <p:sp>
          <p:nvSpPr>
            <p:cNvPr id="535" name="Google Shape;535;p107"/>
            <p:cNvSpPr/>
            <p:nvPr/>
          </p:nvSpPr>
          <p:spPr>
            <a:xfrm>
              <a:off x="1815528" y="1625600"/>
              <a:ext cx="1726251" cy="2167466"/>
            </a:xfrm>
            <a:prstGeom prst="roundRect">
              <a:avLst>
                <a:gd name="adj" fmla="val 16667"/>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107"/>
            <p:cNvSpPr txBox="1"/>
            <p:nvPr/>
          </p:nvSpPr>
          <p:spPr>
            <a:xfrm>
              <a:off x="1899797" y="1709869"/>
              <a:ext cx="1557713" cy="199892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GB" sz="1800" b="0" i="0" u="none" strike="noStrike" cap="none" dirty="0">
                  <a:solidFill>
                    <a:schemeClr val="lt1"/>
                  </a:solidFill>
                  <a:latin typeface="Arial"/>
                  <a:ea typeface="Arial"/>
                  <a:cs typeface="Arial"/>
                  <a:sym typeface="Arial"/>
                </a:rPr>
                <a:t>Find out all of the information</a:t>
              </a:r>
              <a:endParaRPr sz="1400" b="0" i="0" u="none" strike="noStrike" cap="none" dirty="0">
                <a:solidFill>
                  <a:srgbClr val="000000"/>
                </a:solidFill>
                <a:latin typeface="Arial"/>
                <a:ea typeface="Arial"/>
                <a:cs typeface="Arial"/>
                <a:sym typeface="Arial"/>
              </a:endParaRPr>
            </a:p>
          </p:txBody>
        </p:sp>
        <p:sp>
          <p:nvSpPr>
            <p:cNvPr id="537" name="Google Shape;537;p107"/>
            <p:cNvSpPr/>
            <p:nvPr/>
          </p:nvSpPr>
          <p:spPr>
            <a:xfrm>
              <a:off x="3628092" y="1625600"/>
              <a:ext cx="1726251" cy="2167466"/>
            </a:xfrm>
            <a:prstGeom prst="roundRect">
              <a:avLst>
                <a:gd name="adj" fmla="val 16667"/>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107"/>
            <p:cNvSpPr txBox="1"/>
            <p:nvPr/>
          </p:nvSpPr>
          <p:spPr>
            <a:xfrm>
              <a:off x="3712361" y="1709869"/>
              <a:ext cx="1557713" cy="199892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GB" sz="1800" b="0" i="0" u="none" strike="noStrike" cap="none" dirty="0">
                  <a:solidFill>
                    <a:schemeClr val="lt1"/>
                  </a:solidFill>
                  <a:latin typeface="Arial"/>
                  <a:ea typeface="Arial"/>
                  <a:cs typeface="Arial"/>
                  <a:sym typeface="Arial"/>
                </a:rPr>
                <a:t>Support for the victim</a:t>
              </a:r>
              <a:endParaRPr sz="1400" b="0" i="0" u="none" strike="noStrike" cap="none" dirty="0">
                <a:solidFill>
                  <a:srgbClr val="000000"/>
                </a:solidFill>
                <a:latin typeface="Arial"/>
                <a:ea typeface="Arial"/>
                <a:cs typeface="Arial"/>
                <a:sym typeface="Arial"/>
              </a:endParaRPr>
            </a:p>
          </p:txBody>
        </p:sp>
        <p:sp>
          <p:nvSpPr>
            <p:cNvPr id="539" name="Google Shape;539;p107"/>
            <p:cNvSpPr/>
            <p:nvPr/>
          </p:nvSpPr>
          <p:spPr>
            <a:xfrm>
              <a:off x="5440656" y="1625600"/>
              <a:ext cx="1726251" cy="2167466"/>
            </a:xfrm>
            <a:prstGeom prst="roundRect">
              <a:avLst>
                <a:gd name="adj" fmla="val 16667"/>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107"/>
            <p:cNvSpPr txBox="1"/>
            <p:nvPr/>
          </p:nvSpPr>
          <p:spPr>
            <a:xfrm>
              <a:off x="5524925" y="1709869"/>
              <a:ext cx="1557713" cy="199892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GB" sz="1800" b="0" i="0" u="none" strike="noStrike" cap="none">
                  <a:solidFill>
                    <a:schemeClr val="lt1"/>
                  </a:solidFill>
                  <a:latin typeface="Arial"/>
                  <a:ea typeface="Arial"/>
                  <a:cs typeface="Arial"/>
                  <a:sym typeface="Arial"/>
                </a:rPr>
                <a:t>Education and consequence</a:t>
              </a:r>
              <a:endParaRPr sz="1400" b="0" i="0" u="none" strike="noStrike" cap="none">
                <a:solidFill>
                  <a:srgbClr val="000000"/>
                </a:solidFill>
                <a:latin typeface="Arial"/>
                <a:ea typeface="Arial"/>
                <a:cs typeface="Arial"/>
                <a:sym typeface="Arial"/>
              </a:endParaRPr>
            </a:p>
          </p:txBody>
        </p:sp>
        <p:sp>
          <p:nvSpPr>
            <p:cNvPr id="541" name="Google Shape;541;p107"/>
            <p:cNvSpPr/>
            <p:nvPr/>
          </p:nvSpPr>
          <p:spPr>
            <a:xfrm>
              <a:off x="7253220" y="1625600"/>
              <a:ext cx="1726251" cy="2167466"/>
            </a:xfrm>
            <a:prstGeom prst="roundRect">
              <a:avLst>
                <a:gd name="adj" fmla="val 16667"/>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107"/>
            <p:cNvSpPr txBox="1"/>
            <p:nvPr/>
          </p:nvSpPr>
          <p:spPr>
            <a:xfrm>
              <a:off x="7337489" y="1709869"/>
              <a:ext cx="1557713" cy="199892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GB" sz="1800" b="0" i="0" u="none" strike="noStrike" cap="none">
                  <a:solidFill>
                    <a:schemeClr val="lt1"/>
                  </a:solidFill>
                  <a:latin typeface="Arial"/>
                  <a:ea typeface="Arial"/>
                  <a:cs typeface="Arial"/>
                  <a:sym typeface="Arial"/>
                </a:rPr>
                <a:t>Record and report</a:t>
              </a:r>
              <a:endParaRPr sz="1400" b="0" i="0" u="none" strike="noStrike" cap="none">
                <a:solidFill>
                  <a:srgbClr val="000000"/>
                </a:solidFill>
                <a:latin typeface="Arial"/>
                <a:ea typeface="Arial"/>
                <a:cs typeface="Arial"/>
                <a:sym typeface="Arial"/>
              </a:endParaRPr>
            </a:p>
          </p:txBody>
        </p:sp>
        <p:sp>
          <p:nvSpPr>
            <p:cNvPr id="543" name="Google Shape;543;p107"/>
            <p:cNvSpPr/>
            <p:nvPr/>
          </p:nvSpPr>
          <p:spPr>
            <a:xfrm>
              <a:off x="9065783" y="1625600"/>
              <a:ext cx="1726251" cy="2167466"/>
            </a:xfrm>
            <a:prstGeom prst="roundRect">
              <a:avLst>
                <a:gd name="adj" fmla="val 16667"/>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107"/>
            <p:cNvSpPr txBox="1"/>
            <p:nvPr/>
          </p:nvSpPr>
          <p:spPr>
            <a:xfrm>
              <a:off x="9150052" y="1709869"/>
              <a:ext cx="1557713" cy="199892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GB" sz="1800" b="0" i="0" u="none" strike="noStrike" cap="none">
                  <a:solidFill>
                    <a:schemeClr val="lt1"/>
                  </a:solidFill>
                  <a:latin typeface="Arial"/>
                  <a:ea typeface="Arial"/>
                  <a:cs typeface="Arial"/>
                  <a:sym typeface="Arial"/>
                </a:rPr>
                <a:t>What can we learn?</a:t>
              </a: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351640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E044A3-71C1-14F1-3F67-2D74FA9A474B}"/>
              </a:ext>
            </a:extLst>
          </p:cNvPr>
          <p:cNvSpPr>
            <a:spLocks noGrp="1"/>
          </p:cNvSpPr>
          <p:nvPr>
            <p:ph type="title"/>
          </p:nvPr>
        </p:nvSpPr>
        <p:spPr/>
        <p:txBody>
          <a:bodyPr>
            <a:normAutofit fontScale="90000"/>
          </a:bodyPr>
          <a:lstStyle/>
          <a:p>
            <a:r>
              <a:rPr lang="en-GB" dirty="0"/>
              <a:t>Seen</a:t>
            </a:r>
            <a:br>
              <a:rPr lang="en-GB" dirty="0"/>
            </a:br>
            <a:br>
              <a:rPr lang="en-GB" dirty="0"/>
            </a:br>
            <a:r>
              <a:rPr lang="en-GB" dirty="0"/>
              <a:t>Representation in books</a:t>
            </a:r>
          </a:p>
        </p:txBody>
      </p:sp>
    </p:spTree>
    <p:extLst>
      <p:ext uri="{BB962C8B-B14F-4D97-AF65-F5344CB8AC3E}">
        <p14:creationId xmlns:p14="http://schemas.microsoft.com/office/powerpoint/2010/main" val="8029354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3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GB"/>
              <a:t>What to teach and when?</a:t>
            </a:r>
            <a:endParaRPr/>
          </a:p>
        </p:txBody>
      </p:sp>
    </p:spTree>
    <p:extLst>
      <p:ext uri="{BB962C8B-B14F-4D97-AF65-F5344CB8AC3E}">
        <p14:creationId xmlns:p14="http://schemas.microsoft.com/office/powerpoint/2010/main" val="25402050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6CB41E-5343-ABC1-FE66-7E44A912D1CD}"/>
              </a:ext>
            </a:extLst>
          </p:cNvPr>
          <p:cNvPicPr>
            <a:picLocks noChangeAspect="1"/>
          </p:cNvPicPr>
          <p:nvPr/>
        </p:nvPicPr>
        <p:blipFill>
          <a:blip r:embed="rId2"/>
          <a:srcRect t="55054"/>
          <a:stretch/>
        </p:blipFill>
        <p:spPr>
          <a:xfrm>
            <a:off x="5838985" y="302343"/>
            <a:ext cx="6136154" cy="3900948"/>
          </a:xfrm>
          <a:prstGeom prst="rect">
            <a:avLst/>
          </a:prstGeom>
        </p:spPr>
      </p:pic>
      <p:pic>
        <p:nvPicPr>
          <p:cNvPr id="4" name="Picture 3">
            <a:extLst>
              <a:ext uri="{FF2B5EF4-FFF2-40B4-BE49-F238E27FC236}">
                <a16:creationId xmlns:a16="http://schemas.microsoft.com/office/drawing/2014/main" id="{79221564-4770-3755-396B-07752C1D99CD}"/>
              </a:ext>
            </a:extLst>
          </p:cNvPr>
          <p:cNvPicPr>
            <a:picLocks noChangeAspect="1"/>
          </p:cNvPicPr>
          <p:nvPr/>
        </p:nvPicPr>
        <p:blipFill>
          <a:blip r:embed="rId2"/>
          <a:srcRect b="44946"/>
          <a:stretch/>
        </p:blipFill>
        <p:spPr>
          <a:xfrm>
            <a:off x="-1" y="103239"/>
            <a:ext cx="6136517" cy="4778477"/>
          </a:xfrm>
          <a:prstGeom prst="rect">
            <a:avLst/>
          </a:prstGeom>
        </p:spPr>
      </p:pic>
    </p:spTree>
    <p:extLst>
      <p:ext uri="{BB962C8B-B14F-4D97-AF65-F5344CB8AC3E}">
        <p14:creationId xmlns:p14="http://schemas.microsoft.com/office/powerpoint/2010/main" val="36201344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graphicFrame>
        <p:nvGraphicFramePr>
          <p:cNvPr id="622" name="Google Shape;622;p116"/>
          <p:cNvGraphicFramePr/>
          <p:nvPr/>
        </p:nvGraphicFramePr>
        <p:xfrm>
          <a:off x="650240" y="320933"/>
          <a:ext cx="10891525" cy="4937400"/>
        </p:xfrm>
        <a:graphic>
          <a:graphicData uri="http://schemas.openxmlformats.org/drawingml/2006/table">
            <a:tbl>
              <a:tblPr firstRow="1" firstCol="1" bandRow="1">
                <a:noFill/>
                <a:tableStyleId>{B59032CC-F340-4337-8FEE-BFC2A00B3449}</a:tableStyleId>
              </a:tblPr>
              <a:tblGrid>
                <a:gridCol w="2722875">
                  <a:extLst>
                    <a:ext uri="{9D8B030D-6E8A-4147-A177-3AD203B41FA5}">
                      <a16:colId xmlns:a16="http://schemas.microsoft.com/office/drawing/2014/main" val="20000"/>
                    </a:ext>
                  </a:extLst>
                </a:gridCol>
                <a:gridCol w="1361450">
                  <a:extLst>
                    <a:ext uri="{9D8B030D-6E8A-4147-A177-3AD203B41FA5}">
                      <a16:colId xmlns:a16="http://schemas.microsoft.com/office/drawing/2014/main" val="20001"/>
                    </a:ext>
                  </a:extLst>
                </a:gridCol>
                <a:gridCol w="1088325">
                  <a:extLst>
                    <a:ext uri="{9D8B030D-6E8A-4147-A177-3AD203B41FA5}">
                      <a16:colId xmlns:a16="http://schemas.microsoft.com/office/drawing/2014/main" val="20002"/>
                    </a:ext>
                  </a:extLst>
                </a:gridCol>
                <a:gridCol w="2996000">
                  <a:extLst>
                    <a:ext uri="{9D8B030D-6E8A-4147-A177-3AD203B41FA5}">
                      <a16:colId xmlns:a16="http://schemas.microsoft.com/office/drawing/2014/main" val="20003"/>
                    </a:ext>
                  </a:extLst>
                </a:gridCol>
                <a:gridCol w="2722875">
                  <a:extLst>
                    <a:ext uri="{9D8B030D-6E8A-4147-A177-3AD203B41FA5}">
                      <a16:colId xmlns:a16="http://schemas.microsoft.com/office/drawing/2014/main" val="20004"/>
                    </a:ext>
                  </a:extLst>
                </a:gridCol>
              </a:tblGrid>
              <a:tr h="1234350">
                <a:tc>
                  <a:txBody>
                    <a:bodyPr/>
                    <a:lstStyle/>
                    <a:p>
                      <a:pPr marL="0" marR="0" lvl="0" indent="0" algn="ctr" rtl="0">
                        <a:lnSpc>
                          <a:spcPct val="100000"/>
                        </a:lnSpc>
                        <a:spcBef>
                          <a:spcPts val="0"/>
                        </a:spcBef>
                        <a:spcAft>
                          <a:spcPts val="0"/>
                        </a:spcAft>
                        <a:buNone/>
                      </a:pPr>
                      <a:endParaRPr sz="2000" u="none" strike="noStrike" cap="none"/>
                    </a:p>
                  </a:txBody>
                  <a:tcPr marL="91450" marR="91450" marT="45725" marB="45725" anchor="ctr"/>
                </a:tc>
                <a:tc gridSpan="2">
                  <a:txBody>
                    <a:bodyPr/>
                    <a:lstStyle/>
                    <a:p>
                      <a:pPr marL="0" marR="0" lvl="0" indent="0" algn="ctr" rtl="0">
                        <a:lnSpc>
                          <a:spcPct val="100000"/>
                        </a:lnSpc>
                        <a:spcBef>
                          <a:spcPts val="0"/>
                        </a:spcBef>
                        <a:spcAft>
                          <a:spcPts val="0"/>
                        </a:spcAft>
                        <a:buNone/>
                      </a:pPr>
                      <a:r>
                        <a:rPr lang="en-GB" sz="2000" u="none" strike="noStrike" cap="none"/>
                        <a:t>Representation</a:t>
                      </a:r>
                      <a:endParaRPr/>
                    </a:p>
                  </a:txBody>
                  <a:tcPr marL="91450" marR="91450" marT="45725" marB="45725" anchor="ctr"/>
                </a:tc>
                <a:tc hMerge="1">
                  <a:txBody>
                    <a:bodyPr/>
                    <a:lstStyle/>
                    <a:p>
                      <a:endParaRPr lang="en-US"/>
                    </a:p>
                  </a:txBody>
                  <a:tcPr/>
                </a:tc>
                <a:tc>
                  <a:txBody>
                    <a:bodyPr/>
                    <a:lstStyle/>
                    <a:p>
                      <a:pPr marL="0" marR="0" lvl="0" indent="0" algn="ctr" rtl="0">
                        <a:lnSpc>
                          <a:spcPct val="100000"/>
                        </a:lnSpc>
                        <a:spcBef>
                          <a:spcPts val="0"/>
                        </a:spcBef>
                        <a:spcAft>
                          <a:spcPts val="0"/>
                        </a:spcAft>
                        <a:buNone/>
                      </a:pPr>
                      <a:r>
                        <a:rPr lang="en-GB" sz="2000" u="none" strike="noStrike" cap="none"/>
                        <a:t>Role Models</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2000" u="none" strike="noStrike" cap="none"/>
                        <a:t>Express Teaching</a:t>
                      </a:r>
                      <a:endParaRPr/>
                    </a:p>
                  </a:txBody>
                  <a:tcPr marL="91450" marR="91450" marT="45725" marB="45725" anchor="ctr"/>
                </a:tc>
                <a:extLst>
                  <a:ext uri="{0D108BD9-81ED-4DB2-BD59-A6C34878D82A}">
                    <a16:rowId xmlns:a16="http://schemas.microsoft.com/office/drawing/2014/main" val="10000"/>
                  </a:ext>
                </a:extLst>
              </a:tr>
              <a:tr h="1234350">
                <a:tc>
                  <a:txBody>
                    <a:bodyPr/>
                    <a:lstStyle/>
                    <a:p>
                      <a:pPr marL="0" marR="0" lvl="0" indent="0" algn="ctr" rtl="0">
                        <a:lnSpc>
                          <a:spcPct val="100000"/>
                        </a:lnSpc>
                        <a:spcBef>
                          <a:spcPts val="0"/>
                        </a:spcBef>
                        <a:spcAft>
                          <a:spcPts val="0"/>
                        </a:spcAft>
                        <a:buNone/>
                      </a:pPr>
                      <a:r>
                        <a:rPr lang="en-GB" sz="2000" u="none" strike="noStrike" cap="none"/>
                        <a:t>FP</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1400" u="none" strike="noStrike" cap="none"/>
                        <a:t>Diversity of families</a:t>
                      </a:r>
                      <a:endParaRPr/>
                    </a:p>
                  </a:txBody>
                  <a:tcPr marL="91450" marR="91450" marT="45725" marB="45725" anchor="ctr"/>
                </a:tc>
                <a:tc rowSpan="3">
                  <a:txBody>
                    <a:bodyPr/>
                    <a:lstStyle/>
                    <a:p>
                      <a:pPr marL="0" marR="0" lvl="0" indent="0" algn="ctr" rtl="0">
                        <a:lnSpc>
                          <a:spcPct val="100000"/>
                        </a:lnSpc>
                        <a:spcBef>
                          <a:spcPts val="0"/>
                        </a:spcBef>
                        <a:spcAft>
                          <a:spcPts val="0"/>
                        </a:spcAft>
                        <a:buNone/>
                      </a:pPr>
                      <a:r>
                        <a:rPr lang="en-GB" sz="1400" u="none" strike="noStrike" cap="none"/>
                        <a:t>Disability</a:t>
                      </a:r>
                      <a:endParaRPr/>
                    </a:p>
                    <a:p>
                      <a:pPr marL="0" marR="0" lvl="0" indent="0" algn="ctr" rtl="0">
                        <a:lnSpc>
                          <a:spcPct val="100000"/>
                        </a:lnSpc>
                        <a:spcBef>
                          <a:spcPts val="0"/>
                        </a:spcBef>
                        <a:spcAft>
                          <a:spcPts val="0"/>
                        </a:spcAft>
                        <a:buNone/>
                      </a:pPr>
                      <a:r>
                        <a:rPr lang="en-GB" sz="1400" u="none" strike="noStrike" cap="none"/>
                        <a:t>Religion</a:t>
                      </a:r>
                      <a:br>
                        <a:rPr lang="en-GB" sz="1400" u="none" strike="noStrike" cap="none"/>
                      </a:br>
                      <a:r>
                        <a:rPr lang="en-GB" sz="1400" u="none" strike="noStrike" cap="none"/>
                        <a:t>Race</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1400" u="none" strike="noStrike" cap="none"/>
                        <a:t>Challenging gender, disability and racial stereotypes in their lives.</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1400" i="1" u="none" strike="noStrike" cap="none"/>
                        <a:t>Diversity of families</a:t>
                      </a:r>
                      <a:endParaRPr/>
                    </a:p>
                  </a:txBody>
                  <a:tcPr marL="91450" marR="91450" marT="45725" marB="45725" anchor="ctr"/>
                </a:tc>
                <a:extLst>
                  <a:ext uri="{0D108BD9-81ED-4DB2-BD59-A6C34878D82A}">
                    <a16:rowId xmlns:a16="http://schemas.microsoft.com/office/drawing/2014/main" val="10001"/>
                  </a:ext>
                </a:extLst>
              </a:tr>
              <a:tr h="1234350">
                <a:tc>
                  <a:txBody>
                    <a:bodyPr/>
                    <a:lstStyle/>
                    <a:p>
                      <a:pPr marL="0" marR="0" lvl="0" indent="0" algn="ctr" rtl="0">
                        <a:lnSpc>
                          <a:spcPct val="100000"/>
                        </a:lnSpc>
                        <a:spcBef>
                          <a:spcPts val="0"/>
                        </a:spcBef>
                        <a:spcAft>
                          <a:spcPts val="0"/>
                        </a:spcAft>
                        <a:buNone/>
                      </a:pPr>
                      <a:r>
                        <a:rPr lang="en-GB" sz="2000" u="none" strike="noStrike" cap="none"/>
                        <a:t>Y3+4</a:t>
                      </a:r>
                      <a:endParaRPr/>
                    </a:p>
                    <a:p>
                      <a:pPr marL="0" marR="0" lvl="0" indent="0" algn="ctr" rtl="0">
                        <a:lnSpc>
                          <a:spcPct val="100000"/>
                        </a:lnSpc>
                        <a:spcBef>
                          <a:spcPts val="0"/>
                        </a:spcBef>
                        <a:spcAft>
                          <a:spcPts val="0"/>
                        </a:spcAft>
                        <a:buNone/>
                      </a:pPr>
                      <a:endParaRPr sz="2000" u="none" strike="noStrike" cap="none"/>
                    </a:p>
                  </a:txBody>
                  <a:tcPr marL="91450" marR="91450" marT="45725" marB="45725" anchor="ctr"/>
                </a:tc>
                <a:tc>
                  <a:txBody>
                    <a:bodyPr/>
                    <a:lstStyle/>
                    <a:p>
                      <a:pPr marL="0" marR="0" lvl="0" indent="0" algn="ctr" rtl="0">
                        <a:lnSpc>
                          <a:spcPct val="100000"/>
                        </a:lnSpc>
                        <a:spcBef>
                          <a:spcPts val="0"/>
                        </a:spcBef>
                        <a:spcAft>
                          <a:spcPts val="0"/>
                        </a:spcAft>
                        <a:buNone/>
                      </a:pPr>
                      <a:r>
                        <a:rPr lang="en-GB" sz="1400" u="none" strike="noStrike" cap="none"/>
                        <a:t>LG(B) Role Models</a:t>
                      </a:r>
                      <a:endParaRPr/>
                    </a:p>
                  </a:txBody>
                  <a:tcPr marL="91450" marR="91450" marT="45725" marB="45725" anchor="ct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t>Challenging gender, disability and racial stereotypes in the UK.</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1400" u="none" strike="noStrike" cap="none"/>
                        <a:t>LG(B) Vocabulary</a:t>
                      </a:r>
                      <a:endParaRPr/>
                    </a:p>
                  </a:txBody>
                  <a:tcPr marL="91450" marR="91450" marT="45725" marB="45725" anchor="ctr"/>
                </a:tc>
                <a:extLst>
                  <a:ext uri="{0D108BD9-81ED-4DB2-BD59-A6C34878D82A}">
                    <a16:rowId xmlns:a16="http://schemas.microsoft.com/office/drawing/2014/main" val="10002"/>
                  </a:ext>
                </a:extLst>
              </a:tr>
              <a:tr h="1234350">
                <a:tc>
                  <a:txBody>
                    <a:bodyPr/>
                    <a:lstStyle/>
                    <a:p>
                      <a:pPr marL="0" marR="0" lvl="0" indent="0" algn="ctr" rtl="0">
                        <a:lnSpc>
                          <a:spcPct val="100000"/>
                        </a:lnSpc>
                        <a:spcBef>
                          <a:spcPts val="0"/>
                        </a:spcBef>
                        <a:spcAft>
                          <a:spcPts val="0"/>
                        </a:spcAft>
                        <a:buNone/>
                      </a:pPr>
                      <a:r>
                        <a:rPr lang="en-GB" sz="2000" u="none" strike="noStrike" cap="none"/>
                        <a:t>Y5+6</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1400" u="none" strike="noStrike" cap="none"/>
                        <a:t>LG(BTQ+) </a:t>
                      </a:r>
                      <a:endParaRPr/>
                    </a:p>
                    <a:p>
                      <a:pPr marL="0" marR="0" lvl="0" indent="0" algn="ctr" rtl="0">
                        <a:lnSpc>
                          <a:spcPct val="100000"/>
                        </a:lnSpc>
                        <a:spcBef>
                          <a:spcPts val="0"/>
                        </a:spcBef>
                        <a:spcAft>
                          <a:spcPts val="0"/>
                        </a:spcAft>
                        <a:buNone/>
                      </a:pPr>
                      <a:r>
                        <a:rPr lang="en-GB" sz="1400" u="none" strike="noStrike" cap="none"/>
                        <a:t>Role Models</a:t>
                      </a:r>
                      <a:endParaRPr/>
                    </a:p>
                  </a:txBody>
                  <a:tcPr marL="91450" marR="91450" marT="45725" marB="45725" anchor="ct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u="none" strike="noStrike" cap="none"/>
                        <a:t>Challenging gender, disability and racial stereotypes in the world.</a:t>
                      </a:r>
                      <a:endParaRPr/>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GB" sz="1400" u="none" strike="noStrike" cap="none"/>
                        <a:t>History of stereotypes and equality.</a:t>
                      </a:r>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1400" u="none" strike="noStrike" cap="none" dirty="0"/>
                        <a:t>(TQ+ Non-binary Vocabulary)</a:t>
                      </a:r>
                      <a:endParaRPr dirty="0"/>
                    </a:p>
                    <a:p>
                      <a:pPr marL="0" marR="0" lvl="0" indent="0" algn="ctr" rtl="0">
                        <a:lnSpc>
                          <a:spcPct val="100000"/>
                        </a:lnSpc>
                        <a:spcBef>
                          <a:spcPts val="0"/>
                        </a:spcBef>
                        <a:spcAft>
                          <a:spcPts val="0"/>
                        </a:spcAft>
                        <a:buNone/>
                      </a:pPr>
                      <a:r>
                        <a:rPr lang="en-GB" sz="1400" u="none" strike="noStrike" cap="none" dirty="0"/>
                        <a:t>Puberty</a:t>
                      </a:r>
                      <a:endParaRPr dirty="0"/>
                    </a:p>
                    <a:p>
                      <a:pPr marL="0" marR="0" lvl="0" indent="0" algn="ctr" rtl="0">
                        <a:lnSpc>
                          <a:spcPct val="100000"/>
                        </a:lnSpc>
                        <a:spcBef>
                          <a:spcPts val="0"/>
                        </a:spcBef>
                        <a:spcAft>
                          <a:spcPts val="0"/>
                        </a:spcAft>
                        <a:buNone/>
                      </a:pPr>
                      <a:r>
                        <a:rPr lang="en-GB" sz="1400" u="none" strike="noStrike" cap="none" dirty="0"/>
                        <a:t>Tackling homophobia bullying</a:t>
                      </a:r>
                      <a:endParaRPr dirty="0"/>
                    </a:p>
                  </a:txBody>
                  <a:tcPr marL="91450" marR="91450" marT="45725" marB="45725"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745404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7"/>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GB" dirty="0"/>
              <a:t>What you need for today</a:t>
            </a:r>
            <a:endParaRPr dirty="0"/>
          </a:p>
        </p:txBody>
      </p:sp>
      <p:sp>
        <p:nvSpPr>
          <p:cNvPr id="3" name="Text Placeholder 2">
            <a:extLst>
              <a:ext uri="{FF2B5EF4-FFF2-40B4-BE49-F238E27FC236}">
                <a16:creationId xmlns:a16="http://schemas.microsoft.com/office/drawing/2014/main" id="{3578C4AC-482F-59C1-4BE8-4C77DF799995}"/>
              </a:ext>
            </a:extLst>
          </p:cNvPr>
          <p:cNvSpPr>
            <a:spLocks noGrp="1"/>
          </p:cNvSpPr>
          <p:nvPr>
            <p:ph type="body" idx="1"/>
          </p:nvPr>
        </p:nvSpPr>
        <p:spPr/>
        <p:txBody>
          <a:bodyPr/>
          <a:lstStyle/>
          <a:p>
            <a:endParaRPr lang="en-GB"/>
          </a:p>
        </p:txBody>
      </p:sp>
      <p:pic>
        <p:nvPicPr>
          <p:cNvPr id="175" name="Google Shape;175;p7" descr="Smart Phone with solid fill"/>
          <p:cNvPicPr preferRelativeResize="0"/>
          <p:nvPr/>
        </p:nvPicPr>
        <p:blipFill rotWithShape="1">
          <a:blip r:embed="rId3">
            <a:alphaModFix/>
          </a:blip>
          <a:srcRect/>
          <a:stretch/>
        </p:blipFill>
        <p:spPr>
          <a:xfrm>
            <a:off x="5602876" y="2830331"/>
            <a:ext cx="1848395" cy="1848395"/>
          </a:xfrm>
          <a:prstGeom prst="rect">
            <a:avLst/>
          </a:prstGeom>
          <a:noFill/>
          <a:ln>
            <a:noFill/>
          </a:ln>
        </p:spPr>
      </p:pic>
      <p:pic>
        <p:nvPicPr>
          <p:cNvPr id="176" name="Google Shape;176;p7" descr="Smart Phone with solid fill"/>
          <p:cNvPicPr preferRelativeResize="0"/>
          <p:nvPr/>
        </p:nvPicPr>
        <p:blipFill rotWithShape="1">
          <a:blip r:embed="rId4">
            <a:alphaModFix/>
          </a:blip>
          <a:srcRect/>
          <a:stretch/>
        </p:blipFill>
        <p:spPr>
          <a:xfrm>
            <a:off x="4476750" y="3226526"/>
            <a:ext cx="1848395" cy="1848395"/>
          </a:xfrm>
          <a:prstGeom prst="rect">
            <a:avLst/>
          </a:prstGeom>
          <a:noFill/>
          <a:ln>
            <a:noFill/>
          </a:ln>
        </p:spPr>
      </p:pic>
      <p:pic>
        <p:nvPicPr>
          <p:cNvPr id="177" name="Google Shape;177;p7" descr="Smart Phone with solid fill"/>
          <p:cNvPicPr preferRelativeResize="0"/>
          <p:nvPr/>
        </p:nvPicPr>
        <p:blipFill rotWithShape="1">
          <a:blip r:embed="rId5">
            <a:alphaModFix/>
          </a:blip>
          <a:srcRect/>
          <a:stretch/>
        </p:blipFill>
        <p:spPr>
          <a:xfrm>
            <a:off x="5103222" y="3836171"/>
            <a:ext cx="1848395" cy="1848395"/>
          </a:xfrm>
          <a:prstGeom prst="rect">
            <a:avLst/>
          </a:prstGeom>
          <a:noFill/>
          <a:ln>
            <a:noFill/>
          </a:ln>
        </p:spPr>
      </p:pic>
      <p:pic>
        <p:nvPicPr>
          <p:cNvPr id="178" name="Google Shape;178;p7" descr="Internet outline"/>
          <p:cNvPicPr preferRelativeResize="0"/>
          <p:nvPr/>
        </p:nvPicPr>
        <p:blipFill rotWithShape="1">
          <a:blip r:embed="rId6">
            <a:alphaModFix/>
          </a:blip>
          <a:srcRect/>
          <a:stretch/>
        </p:blipFill>
        <p:spPr>
          <a:xfrm>
            <a:off x="1478823" y="2589710"/>
            <a:ext cx="2498273" cy="2498273"/>
          </a:xfrm>
          <a:prstGeom prst="rect">
            <a:avLst/>
          </a:prstGeom>
          <a:noFill/>
          <a:ln>
            <a:noFill/>
          </a:ln>
        </p:spPr>
      </p:pic>
      <p:pic>
        <p:nvPicPr>
          <p:cNvPr id="179" name="Google Shape;179;p7" descr="Customer review outline"/>
          <p:cNvPicPr preferRelativeResize="0"/>
          <p:nvPr/>
        </p:nvPicPr>
        <p:blipFill rotWithShape="1">
          <a:blip r:embed="rId7">
            <a:alphaModFix/>
          </a:blip>
          <a:srcRect/>
          <a:stretch/>
        </p:blipFill>
        <p:spPr>
          <a:xfrm>
            <a:off x="8214906" y="2633344"/>
            <a:ext cx="2498273" cy="249827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11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GB"/>
              <a:t>Books</a:t>
            </a:r>
            <a:endParaRPr/>
          </a:p>
        </p:txBody>
      </p:sp>
      <p:sp>
        <p:nvSpPr>
          <p:cNvPr id="633" name="Google Shape;633;p118"/>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en-GB"/>
              <a:t>Express Teaching</a:t>
            </a:r>
            <a:endParaRPr/>
          </a:p>
          <a:p>
            <a:pPr marL="114300" lvl="0" indent="0" algn="l" rtl="0">
              <a:lnSpc>
                <a:spcPct val="90000"/>
              </a:lnSpc>
              <a:spcBef>
                <a:spcPts val="1000"/>
              </a:spcBef>
              <a:spcAft>
                <a:spcPts val="0"/>
              </a:spcAft>
              <a:buSzPts val="1800"/>
              <a:buNone/>
            </a:pPr>
            <a:endParaRPr/>
          </a:p>
          <a:p>
            <a:pPr marL="114300" lvl="0" indent="0" algn="l" rtl="0">
              <a:lnSpc>
                <a:spcPct val="90000"/>
              </a:lnSpc>
              <a:spcBef>
                <a:spcPts val="1000"/>
              </a:spcBef>
              <a:spcAft>
                <a:spcPts val="0"/>
              </a:spcAft>
              <a:buSzPts val="1800"/>
              <a:buNone/>
            </a:pPr>
            <a:endParaRPr/>
          </a:p>
        </p:txBody>
      </p:sp>
      <p:sp>
        <p:nvSpPr>
          <p:cNvPr id="634" name="Google Shape;634;p118"/>
          <p:cNvSpPr txBox="1">
            <a:spLocks noGrp="1"/>
          </p:cNvSpPr>
          <p:nvPr>
            <p:ph type="body" idx="4294967295"/>
          </p:nvPr>
        </p:nvSpPr>
        <p:spPr>
          <a:xfrm>
            <a:off x="7010400" y="1825625"/>
            <a:ext cx="5181600" cy="435133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en-GB"/>
              <a:t>Representation</a:t>
            </a:r>
            <a:endParaRPr/>
          </a:p>
        </p:txBody>
      </p:sp>
      <p:pic>
        <p:nvPicPr>
          <p:cNvPr id="635" name="Google Shape;635;p118"/>
          <p:cNvPicPr preferRelativeResize="0"/>
          <p:nvPr/>
        </p:nvPicPr>
        <p:blipFill rotWithShape="1">
          <a:blip r:embed="rId3">
            <a:alphaModFix/>
          </a:blip>
          <a:srcRect/>
          <a:stretch/>
        </p:blipFill>
        <p:spPr>
          <a:xfrm>
            <a:off x="403592" y="2770369"/>
            <a:ext cx="2461847" cy="2461847"/>
          </a:xfrm>
          <a:prstGeom prst="rect">
            <a:avLst/>
          </a:prstGeom>
          <a:noFill/>
          <a:ln>
            <a:noFill/>
          </a:ln>
        </p:spPr>
      </p:pic>
      <p:pic>
        <p:nvPicPr>
          <p:cNvPr id="636" name="Google Shape;636;p118" descr="Rainbowsaurus : Antony, Steve: Amazon.co.uk: Books"/>
          <p:cNvPicPr preferRelativeResize="0"/>
          <p:nvPr/>
        </p:nvPicPr>
        <p:blipFill rotWithShape="1">
          <a:blip r:embed="rId4">
            <a:alphaModFix/>
          </a:blip>
          <a:srcRect/>
          <a:stretch/>
        </p:blipFill>
        <p:spPr>
          <a:xfrm>
            <a:off x="6019800" y="2770368"/>
            <a:ext cx="3306761" cy="2515001"/>
          </a:xfrm>
          <a:prstGeom prst="rect">
            <a:avLst/>
          </a:prstGeom>
          <a:noFill/>
          <a:ln>
            <a:noFill/>
          </a:ln>
        </p:spPr>
      </p:pic>
      <p:pic>
        <p:nvPicPr>
          <p:cNvPr id="637" name="Google Shape;637;p118" descr="What Does LGBT+ Mean? (Cover) by Olly Pike, Mel Lane &amp; James Canning"/>
          <p:cNvPicPr preferRelativeResize="0"/>
          <p:nvPr/>
        </p:nvPicPr>
        <p:blipFill rotWithShape="1">
          <a:blip r:embed="rId5">
            <a:alphaModFix/>
          </a:blip>
          <a:srcRect/>
          <a:stretch/>
        </p:blipFill>
        <p:spPr>
          <a:xfrm>
            <a:off x="2865439" y="2770368"/>
            <a:ext cx="2461847" cy="2461847"/>
          </a:xfrm>
          <a:prstGeom prst="rect">
            <a:avLst/>
          </a:prstGeom>
          <a:noFill/>
          <a:ln>
            <a:noFill/>
          </a:ln>
        </p:spPr>
      </p:pic>
      <p:pic>
        <p:nvPicPr>
          <p:cNvPr id="638" name="Google Shape;638;p118"/>
          <p:cNvPicPr preferRelativeResize="0"/>
          <p:nvPr/>
        </p:nvPicPr>
        <p:blipFill rotWithShape="1">
          <a:blip r:embed="rId6">
            <a:alphaModFix/>
          </a:blip>
          <a:srcRect/>
          <a:stretch/>
        </p:blipFill>
        <p:spPr>
          <a:xfrm>
            <a:off x="9478961" y="2770367"/>
            <a:ext cx="1603620" cy="2461847"/>
          </a:xfrm>
          <a:prstGeom prst="rect">
            <a:avLst/>
          </a:prstGeom>
          <a:noFill/>
          <a:ln>
            <a:noFill/>
          </a:ln>
        </p:spPr>
      </p:pic>
    </p:spTree>
    <p:extLst>
      <p:ext uri="{BB962C8B-B14F-4D97-AF65-F5344CB8AC3E}">
        <p14:creationId xmlns:p14="http://schemas.microsoft.com/office/powerpoint/2010/main" val="36152729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119"/>
          <p:cNvSpPr txBox="1">
            <a:spLocks noGrp="1"/>
          </p:cNvSpPr>
          <p:nvPr>
            <p:ph type="title"/>
          </p:nvPr>
        </p:nvSpPr>
        <p:spPr>
          <a:xfrm>
            <a:off x="693769" y="703330"/>
            <a:ext cx="5638762"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45454"/>
              <a:buNone/>
            </a:pPr>
            <a:r>
              <a:rPr lang="en-GB" dirty="0"/>
              <a:t>What representation do we have in the books we use?</a:t>
            </a:r>
            <a:endParaRPr dirty="0"/>
          </a:p>
        </p:txBody>
      </p:sp>
      <p:grpSp>
        <p:nvGrpSpPr>
          <p:cNvPr id="644" name="Google Shape;644;p119"/>
          <p:cNvGrpSpPr/>
          <p:nvPr/>
        </p:nvGrpSpPr>
        <p:grpSpPr>
          <a:xfrm>
            <a:off x="5503947" y="369654"/>
            <a:ext cx="5808656" cy="5740318"/>
            <a:chOff x="1159671" y="-160826"/>
            <a:chExt cx="5808656" cy="5740318"/>
          </a:xfrm>
        </p:grpSpPr>
        <p:sp>
          <p:nvSpPr>
            <p:cNvPr id="645" name="Google Shape;645;p119"/>
            <p:cNvSpPr/>
            <p:nvPr/>
          </p:nvSpPr>
          <p:spPr>
            <a:xfrm>
              <a:off x="1744721" y="458918"/>
              <a:ext cx="4638557" cy="4638557"/>
            </a:xfrm>
            <a:prstGeom prst="blockArc">
              <a:avLst>
                <a:gd name="adj1" fmla="val 13800000"/>
                <a:gd name="adj2" fmla="val 16200000"/>
                <a:gd name="adj3" fmla="val 3062"/>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19"/>
            <p:cNvSpPr/>
            <p:nvPr/>
          </p:nvSpPr>
          <p:spPr>
            <a:xfrm>
              <a:off x="1744721" y="458918"/>
              <a:ext cx="4638557" cy="4638557"/>
            </a:xfrm>
            <a:prstGeom prst="blockArc">
              <a:avLst>
                <a:gd name="adj1" fmla="val 11400000"/>
                <a:gd name="adj2" fmla="val 13800000"/>
                <a:gd name="adj3" fmla="val 3062"/>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19"/>
            <p:cNvSpPr/>
            <p:nvPr/>
          </p:nvSpPr>
          <p:spPr>
            <a:xfrm>
              <a:off x="1744721" y="458918"/>
              <a:ext cx="4638557" cy="4638557"/>
            </a:xfrm>
            <a:prstGeom prst="blockArc">
              <a:avLst>
                <a:gd name="adj1" fmla="val 9000000"/>
                <a:gd name="adj2" fmla="val 11400000"/>
                <a:gd name="adj3" fmla="val 3062"/>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19"/>
            <p:cNvSpPr/>
            <p:nvPr/>
          </p:nvSpPr>
          <p:spPr>
            <a:xfrm>
              <a:off x="1744721" y="458918"/>
              <a:ext cx="4638557" cy="4638557"/>
            </a:xfrm>
            <a:prstGeom prst="blockArc">
              <a:avLst>
                <a:gd name="adj1" fmla="val 6600000"/>
                <a:gd name="adj2" fmla="val 9000000"/>
                <a:gd name="adj3" fmla="val 3062"/>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19"/>
            <p:cNvSpPr/>
            <p:nvPr/>
          </p:nvSpPr>
          <p:spPr>
            <a:xfrm>
              <a:off x="1744721" y="458918"/>
              <a:ext cx="4638557" cy="4638557"/>
            </a:xfrm>
            <a:prstGeom prst="blockArc">
              <a:avLst>
                <a:gd name="adj1" fmla="val 4200000"/>
                <a:gd name="adj2" fmla="val 6600000"/>
                <a:gd name="adj3" fmla="val 3062"/>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19"/>
            <p:cNvSpPr/>
            <p:nvPr/>
          </p:nvSpPr>
          <p:spPr>
            <a:xfrm>
              <a:off x="1744721" y="458918"/>
              <a:ext cx="4638557" cy="4638557"/>
            </a:xfrm>
            <a:prstGeom prst="blockArc">
              <a:avLst>
                <a:gd name="adj1" fmla="val 1800000"/>
                <a:gd name="adj2" fmla="val 4200000"/>
                <a:gd name="adj3" fmla="val 3062"/>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19"/>
            <p:cNvSpPr/>
            <p:nvPr/>
          </p:nvSpPr>
          <p:spPr>
            <a:xfrm>
              <a:off x="1744721" y="458918"/>
              <a:ext cx="4638557" cy="4638557"/>
            </a:xfrm>
            <a:prstGeom prst="blockArc">
              <a:avLst>
                <a:gd name="adj1" fmla="val 21000000"/>
                <a:gd name="adj2" fmla="val 1800000"/>
                <a:gd name="adj3" fmla="val 3062"/>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19"/>
            <p:cNvSpPr/>
            <p:nvPr/>
          </p:nvSpPr>
          <p:spPr>
            <a:xfrm>
              <a:off x="1744721" y="458918"/>
              <a:ext cx="4638557" cy="4638557"/>
            </a:xfrm>
            <a:prstGeom prst="blockArc">
              <a:avLst>
                <a:gd name="adj1" fmla="val 18600000"/>
                <a:gd name="adj2" fmla="val 21000000"/>
                <a:gd name="adj3" fmla="val 3062"/>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19"/>
            <p:cNvSpPr/>
            <p:nvPr/>
          </p:nvSpPr>
          <p:spPr>
            <a:xfrm>
              <a:off x="1744721" y="458918"/>
              <a:ext cx="4638557" cy="4638557"/>
            </a:xfrm>
            <a:prstGeom prst="blockArc">
              <a:avLst>
                <a:gd name="adj1" fmla="val 16200000"/>
                <a:gd name="adj2" fmla="val 18600000"/>
                <a:gd name="adj3" fmla="val 3062"/>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19"/>
            <p:cNvSpPr/>
            <p:nvPr/>
          </p:nvSpPr>
          <p:spPr>
            <a:xfrm>
              <a:off x="3359546" y="2073744"/>
              <a:ext cx="1408906" cy="1408906"/>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9"/>
            <p:cNvSpPr txBox="1"/>
            <p:nvPr/>
          </p:nvSpPr>
          <p:spPr>
            <a:xfrm>
              <a:off x="3565876" y="2280074"/>
              <a:ext cx="996246" cy="996246"/>
            </a:xfrm>
            <a:prstGeom prst="rect">
              <a:avLst/>
            </a:prstGeom>
            <a:noFill/>
            <a:ln>
              <a:noFill/>
            </a:ln>
          </p:spPr>
          <p:txBody>
            <a:bodyPr spcFirstLastPara="1" wrap="square" lIns="13950" tIns="13950" rIns="13950" bIns="139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GB" sz="1100" b="0" i="0" u="none" strike="noStrike" cap="none">
                  <a:solidFill>
                    <a:schemeClr val="lt1"/>
                  </a:solidFill>
                  <a:latin typeface="Arial"/>
                  <a:ea typeface="Arial"/>
                  <a:cs typeface="Arial"/>
                  <a:sym typeface="Arial"/>
                </a:rPr>
                <a:t>The Protected Characteristics</a:t>
              </a:r>
              <a:endParaRPr/>
            </a:p>
          </p:txBody>
        </p:sp>
        <p:sp>
          <p:nvSpPr>
            <p:cNvPr id="656" name="Google Shape;656;p119"/>
            <p:cNvSpPr/>
            <p:nvPr/>
          </p:nvSpPr>
          <p:spPr>
            <a:xfrm>
              <a:off x="3408750" y="-160826"/>
              <a:ext cx="1310498" cy="1310498"/>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19"/>
            <p:cNvSpPr txBox="1"/>
            <p:nvPr/>
          </p:nvSpPr>
          <p:spPr>
            <a:xfrm>
              <a:off x="3600668" y="31092"/>
              <a:ext cx="926662" cy="926662"/>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GB" sz="1000" b="0" i="0" u="none" strike="noStrike" cap="none">
                  <a:solidFill>
                    <a:schemeClr val="lt1"/>
                  </a:solidFill>
                  <a:latin typeface="Arial"/>
                  <a:ea typeface="Arial"/>
                  <a:cs typeface="Arial"/>
                  <a:sym typeface="Arial"/>
                </a:rPr>
                <a:t>Age</a:t>
              </a:r>
              <a:endParaRPr/>
            </a:p>
          </p:txBody>
        </p:sp>
        <p:sp>
          <p:nvSpPr>
            <p:cNvPr id="658" name="Google Shape;658;p119"/>
            <p:cNvSpPr/>
            <p:nvPr/>
          </p:nvSpPr>
          <p:spPr>
            <a:xfrm>
              <a:off x="5038864" y="535607"/>
              <a:ext cx="986234" cy="986234"/>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19"/>
            <p:cNvSpPr txBox="1"/>
            <p:nvPr/>
          </p:nvSpPr>
          <p:spPr>
            <a:xfrm>
              <a:off x="5183295" y="680038"/>
              <a:ext cx="697372" cy="697372"/>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GB" sz="1000" b="0" i="0" u="none" strike="noStrike" cap="none">
                  <a:solidFill>
                    <a:schemeClr val="lt1"/>
                  </a:solidFill>
                  <a:latin typeface="Arial"/>
                  <a:ea typeface="Arial"/>
                  <a:cs typeface="Arial"/>
                  <a:sym typeface="Arial"/>
                </a:rPr>
                <a:t>Disability</a:t>
              </a:r>
              <a:endParaRPr/>
            </a:p>
          </p:txBody>
        </p:sp>
        <p:sp>
          <p:nvSpPr>
            <p:cNvPr id="660" name="Google Shape;660;p119"/>
            <p:cNvSpPr/>
            <p:nvPr/>
          </p:nvSpPr>
          <p:spPr>
            <a:xfrm>
              <a:off x="5657829" y="1726375"/>
              <a:ext cx="1310498" cy="1310498"/>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19"/>
            <p:cNvSpPr txBox="1"/>
            <p:nvPr/>
          </p:nvSpPr>
          <p:spPr>
            <a:xfrm>
              <a:off x="5849747" y="1918293"/>
              <a:ext cx="926662" cy="926662"/>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GB" sz="1000" b="0" i="0" u="none" strike="noStrike" cap="none">
                  <a:solidFill>
                    <a:schemeClr val="lt1"/>
                  </a:solidFill>
                  <a:latin typeface="Arial"/>
                  <a:ea typeface="Arial"/>
                  <a:cs typeface="Arial"/>
                  <a:sym typeface="Arial"/>
                </a:rPr>
                <a:t>Gender Reassignment</a:t>
              </a:r>
              <a:endParaRPr/>
            </a:p>
          </p:txBody>
        </p:sp>
        <p:sp>
          <p:nvSpPr>
            <p:cNvPr id="662" name="Google Shape;662;p119"/>
            <p:cNvSpPr/>
            <p:nvPr/>
          </p:nvSpPr>
          <p:spPr>
            <a:xfrm>
              <a:off x="5386557" y="3264835"/>
              <a:ext cx="1310498" cy="1310498"/>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19"/>
            <p:cNvSpPr txBox="1"/>
            <p:nvPr/>
          </p:nvSpPr>
          <p:spPr>
            <a:xfrm>
              <a:off x="5578475" y="3456753"/>
              <a:ext cx="926662" cy="926662"/>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GB" sz="1000" b="0" i="0" u="none" strike="noStrike" cap="none">
                  <a:solidFill>
                    <a:schemeClr val="lt1"/>
                  </a:solidFill>
                  <a:latin typeface="Arial"/>
                  <a:ea typeface="Arial"/>
                  <a:cs typeface="Arial"/>
                  <a:sym typeface="Arial"/>
                </a:rPr>
                <a:t>Marriage and Civil Partnership</a:t>
              </a:r>
              <a:endParaRPr/>
            </a:p>
          </p:txBody>
        </p:sp>
        <p:sp>
          <p:nvSpPr>
            <p:cNvPr id="664" name="Google Shape;664;p119"/>
            <p:cNvSpPr/>
            <p:nvPr/>
          </p:nvSpPr>
          <p:spPr>
            <a:xfrm>
              <a:off x="4189847" y="4268994"/>
              <a:ext cx="1310498" cy="1310498"/>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19"/>
            <p:cNvSpPr txBox="1"/>
            <p:nvPr/>
          </p:nvSpPr>
          <p:spPr>
            <a:xfrm>
              <a:off x="4381765" y="4460912"/>
              <a:ext cx="926662" cy="926662"/>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GB" sz="1000" b="0" i="0" u="none" strike="noStrike" cap="none">
                  <a:solidFill>
                    <a:schemeClr val="lt1"/>
                  </a:solidFill>
                  <a:latin typeface="Arial"/>
                  <a:ea typeface="Arial"/>
                  <a:cs typeface="Arial"/>
                  <a:sym typeface="Arial"/>
                </a:rPr>
                <a:t>Pregnancy and Maternity</a:t>
              </a:r>
              <a:endParaRPr/>
            </a:p>
          </p:txBody>
        </p:sp>
        <p:sp>
          <p:nvSpPr>
            <p:cNvPr id="666" name="Google Shape;666;p119"/>
            <p:cNvSpPr/>
            <p:nvPr/>
          </p:nvSpPr>
          <p:spPr>
            <a:xfrm>
              <a:off x="2627653" y="4268994"/>
              <a:ext cx="1310498" cy="1310498"/>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19"/>
            <p:cNvSpPr txBox="1"/>
            <p:nvPr/>
          </p:nvSpPr>
          <p:spPr>
            <a:xfrm>
              <a:off x="2819571" y="4460912"/>
              <a:ext cx="926662" cy="926662"/>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GB" sz="1000" b="0" i="0" u="none" strike="noStrike" cap="none">
                  <a:solidFill>
                    <a:schemeClr val="lt1"/>
                  </a:solidFill>
                  <a:latin typeface="Arial"/>
                  <a:ea typeface="Arial"/>
                  <a:cs typeface="Arial"/>
                  <a:sym typeface="Arial"/>
                </a:rPr>
                <a:t>Race</a:t>
              </a:r>
              <a:endParaRPr/>
            </a:p>
          </p:txBody>
        </p:sp>
        <p:sp>
          <p:nvSpPr>
            <p:cNvPr id="668" name="Google Shape;668;p119"/>
            <p:cNvSpPr/>
            <p:nvPr/>
          </p:nvSpPr>
          <p:spPr>
            <a:xfrm>
              <a:off x="1430944" y="3264835"/>
              <a:ext cx="1310498" cy="1310498"/>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19"/>
            <p:cNvSpPr txBox="1"/>
            <p:nvPr/>
          </p:nvSpPr>
          <p:spPr>
            <a:xfrm>
              <a:off x="1622862" y="3456753"/>
              <a:ext cx="926662" cy="926662"/>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GB" sz="1000" b="0" i="0" u="none" strike="noStrike" cap="none">
                  <a:solidFill>
                    <a:schemeClr val="lt1"/>
                  </a:solidFill>
                  <a:latin typeface="Arial"/>
                  <a:ea typeface="Arial"/>
                  <a:cs typeface="Arial"/>
                  <a:sym typeface="Arial"/>
                </a:rPr>
                <a:t>Religion or Belief</a:t>
              </a:r>
              <a:endParaRPr/>
            </a:p>
          </p:txBody>
        </p:sp>
        <p:sp>
          <p:nvSpPr>
            <p:cNvPr id="670" name="Google Shape;670;p119"/>
            <p:cNvSpPr/>
            <p:nvPr/>
          </p:nvSpPr>
          <p:spPr>
            <a:xfrm>
              <a:off x="1159671" y="1726375"/>
              <a:ext cx="1310498" cy="1310498"/>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19"/>
            <p:cNvSpPr txBox="1"/>
            <p:nvPr/>
          </p:nvSpPr>
          <p:spPr>
            <a:xfrm>
              <a:off x="1351589" y="1918293"/>
              <a:ext cx="926662" cy="926662"/>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GB" sz="1000" b="0" i="0" u="none" strike="noStrike" cap="none">
                  <a:solidFill>
                    <a:schemeClr val="lt1"/>
                  </a:solidFill>
                  <a:latin typeface="Arial"/>
                  <a:ea typeface="Arial"/>
                  <a:cs typeface="Arial"/>
                  <a:sym typeface="Arial"/>
                </a:rPr>
                <a:t>Sexual Orientation</a:t>
              </a:r>
              <a:endParaRPr/>
            </a:p>
          </p:txBody>
        </p:sp>
        <p:sp>
          <p:nvSpPr>
            <p:cNvPr id="672" name="Google Shape;672;p119"/>
            <p:cNvSpPr/>
            <p:nvPr/>
          </p:nvSpPr>
          <p:spPr>
            <a:xfrm>
              <a:off x="1940768" y="373475"/>
              <a:ext cx="1310498" cy="1310498"/>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19"/>
            <p:cNvSpPr txBox="1"/>
            <p:nvPr/>
          </p:nvSpPr>
          <p:spPr>
            <a:xfrm>
              <a:off x="2132686" y="565393"/>
              <a:ext cx="926662" cy="926662"/>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rgbClr val="000000"/>
                </a:buClr>
                <a:buSzPts val="1000"/>
                <a:buFont typeface="Arial"/>
                <a:buNone/>
              </a:pPr>
              <a:r>
                <a:rPr lang="en-GB" sz="1000" b="0" i="0" u="none" strike="noStrike" cap="none">
                  <a:solidFill>
                    <a:schemeClr val="lt1"/>
                  </a:solidFill>
                  <a:latin typeface="Arial"/>
                  <a:ea typeface="Arial"/>
                  <a:cs typeface="Arial"/>
                  <a:sym typeface="Arial"/>
                </a:rPr>
                <a:t>Sex</a:t>
              </a:r>
              <a:endParaRPr/>
            </a:p>
          </p:txBody>
        </p:sp>
      </p:grpSp>
    </p:spTree>
    <p:extLst>
      <p:ext uri="{BB962C8B-B14F-4D97-AF65-F5344CB8AC3E}">
        <p14:creationId xmlns:p14="http://schemas.microsoft.com/office/powerpoint/2010/main" val="335720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42">
          <a:extLst>
            <a:ext uri="{FF2B5EF4-FFF2-40B4-BE49-F238E27FC236}">
              <a16:creationId xmlns:a16="http://schemas.microsoft.com/office/drawing/2014/main" id="{5D2E4FF9-7BCA-0510-93D4-C54C3C8B7440}"/>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7E02E4E-82BE-5F9B-4076-839BAD498024}"/>
              </a:ext>
            </a:extLst>
          </p:cNvPr>
          <p:cNvGraphicFramePr/>
          <p:nvPr>
            <p:extLst>
              <p:ext uri="{D42A27DB-BD31-4B8C-83A1-F6EECF244321}">
                <p14:modId xmlns:p14="http://schemas.microsoft.com/office/powerpoint/2010/main" val="3960653861"/>
              </p:ext>
            </p:extLst>
          </p:nvPr>
        </p:nvGraphicFramePr>
        <p:xfrm>
          <a:off x="4451684" y="719666"/>
          <a:ext cx="683889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Google Shape;643;p119">
            <a:extLst>
              <a:ext uri="{FF2B5EF4-FFF2-40B4-BE49-F238E27FC236}">
                <a16:creationId xmlns:a16="http://schemas.microsoft.com/office/drawing/2014/main" id="{FA10D898-6B73-C79F-40B2-F380F86FEAB6}"/>
              </a:ext>
            </a:extLst>
          </p:cNvPr>
          <p:cNvSpPr txBox="1">
            <a:spLocks/>
          </p:cNvSpPr>
          <p:nvPr/>
        </p:nvSpPr>
        <p:spPr>
          <a:xfrm>
            <a:off x="693769" y="703330"/>
            <a:ext cx="5638762" cy="1325563"/>
          </a:xfrm>
          <a:prstGeom prst="rect">
            <a:avLst/>
          </a:prstGeom>
          <a:noFill/>
          <a:ln>
            <a:noFill/>
          </a:ln>
        </p:spPr>
        <p:txBody>
          <a:bodyPr spcFirstLastPara="1" wrap="square" lIns="91425" tIns="45700" rIns="91425" bIns="45700" anchor="ctr" anchorCtr="0">
            <a:normAutofit fontScale="82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ct val="45454"/>
            </a:pPr>
            <a:r>
              <a:rPr lang="en-GB"/>
              <a:t>What representation do we have in the books we use?</a:t>
            </a:r>
            <a:endParaRPr lang="en-GB" dirty="0"/>
          </a:p>
        </p:txBody>
      </p:sp>
    </p:spTree>
    <p:extLst>
      <p:ext uri="{BB962C8B-B14F-4D97-AF65-F5344CB8AC3E}">
        <p14:creationId xmlns:p14="http://schemas.microsoft.com/office/powerpoint/2010/main" val="32975664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12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GB"/>
              <a:t>Good intentions or good inclusion?</a:t>
            </a:r>
            <a:endParaRPr/>
          </a:p>
        </p:txBody>
      </p:sp>
    </p:spTree>
    <p:extLst>
      <p:ext uri="{BB962C8B-B14F-4D97-AF65-F5344CB8AC3E}">
        <p14:creationId xmlns:p14="http://schemas.microsoft.com/office/powerpoint/2010/main" val="38504531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pic>
        <p:nvPicPr>
          <p:cNvPr id="715" name="Google Shape;715;p122" descr="Jamie -  A Transgender Cinderella Story | Pop'n'Olly | Olly Pike [CC]"/>
          <p:cNvPicPr preferRelativeResize="0"/>
          <p:nvPr/>
        </p:nvPicPr>
        <p:blipFill rotWithShape="1">
          <a:blip r:embed="rId3">
            <a:alphaModFix/>
          </a:blip>
          <a:srcRect/>
          <a:stretch/>
        </p:blipFill>
        <p:spPr>
          <a:xfrm>
            <a:off x="206498" y="490764"/>
            <a:ext cx="7896012" cy="4461247"/>
          </a:xfrm>
          <a:prstGeom prst="rect">
            <a:avLst/>
          </a:prstGeom>
          <a:noFill/>
          <a:ln>
            <a:noFill/>
          </a:ln>
        </p:spPr>
      </p:pic>
      <p:sp>
        <p:nvSpPr>
          <p:cNvPr id="716" name="Google Shape;716;p122"/>
          <p:cNvSpPr txBox="1">
            <a:spLocks noGrp="1"/>
          </p:cNvSpPr>
          <p:nvPr>
            <p:ph type="body" idx="1"/>
          </p:nvPr>
        </p:nvSpPr>
        <p:spPr>
          <a:xfrm>
            <a:off x="8295015" y="545718"/>
            <a:ext cx="3251290" cy="4351338"/>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90000"/>
              </a:lnSpc>
              <a:spcBef>
                <a:spcPts val="1000"/>
              </a:spcBef>
              <a:spcAft>
                <a:spcPts val="0"/>
              </a:spcAft>
              <a:buClr>
                <a:schemeClr val="dk1"/>
              </a:buClr>
              <a:buSzPts val="1800"/>
              <a:buChar char="•"/>
            </a:pPr>
            <a:r>
              <a:rPr lang="en-GB" dirty="0"/>
              <a:t>What are the positive messages?</a:t>
            </a:r>
            <a:endParaRPr dirty="0"/>
          </a:p>
          <a:p>
            <a:pPr marL="457200" lvl="0" indent="-228600" algn="l" rtl="0">
              <a:lnSpc>
                <a:spcPct val="90000"/>
              </a:lnSpc>
              <a:spcBef>
                <a:spcPts val="1000"/>
              </a:spcBef>
              <a:spcAft>
                <a:spcPts val="0"/>
              </a:spcAft>
              <a:buClr>
                <a:schemeClr val="dk1"/>
              </a:buClr>
              <a:buSzPts val="1800"/>
              <a:buNone/>
            </a:pPr>
            <a:endParaRPr dirty="0"/>
          </a:p>
          <a:p>
            <a:pPr marL="457200" lvl="0" indent="-342900" algn="l" rtl="0">
              <a:lnSpc>
                <a:spcPct val="90000"/>
              </a:lnSpc>
              <a:spcBef>
                <a:spcPts val="1000"/>
              </a:spcBef>
              <a:spcAft>
                <a:spcPts val="0"/>
              </a:spcAft>
              <a:buClr>
                <a:schemeClr val="dk1"/>
              </a:buClr>
              <a:buSzPts val="1800"/>
              <a:buChar char="•"/>
            </a:pPr>
            <a:r>
              <a:rPr lang="en-GB" dirty="0"/>
              <a:t>What are the problematic messages?</a:t>
            </a:r>
            <a:endParaRPr dirty="0"/>
          </a:p>
          <a:p>
            <a:pPr marL="457200" lvl="0" indent="-342900" algn="l" rtl="0">
              <a:lnSpc>
                <a:spcPct val="90000"/>
              </a:lnSpc>
              <a:spcBef>
                <a:spcPts val="1000"/>
              </a:spcBef>
              <a:spcAft>
                <a:spcPts val="0"/>
              </a:spcAft>
              <a:buClr>
                <a:schemeClr val="dk1"/>
              </a:buClr>
              <a:buSzPts val="1800"/>
              <a:buChar char="•"/>
            </a:pPr>
            <a:r>
              <a:rPr lang="en-GB" dirty="0"/>
              <a:t>Are any stereotypes reinforced?</a:t>
            </a:r>
            <a:endParaRPr dirty="0"/>
          </a:p>
        </p:txBody>
      </p:sp>
    </p:spTree>
    <p:extLst>
      <p:ext uri="{BB962C8B-B14F-4D97-AF65-F5344CB8AC3E}">
        <p14:creationId xmlns:p14="http://schemas.microsoft.com/office/powerpoint/2010/main" val="342763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5"/>
                                        </p:tgtEl>
                                        <p:attrNameLst>
                                          <p:attrName>style.visibility</p:attrName>
                                        </p:attrNameLst>
                                      </p:cBhvr>
                                      <p:to>
                                        <p:strVal val="visible"/>
                                      </p:to>
                                    </p:set>
                                    <p:animEffect transition="in" filter="fade">
                                      <p:cBhvr>
                                        <p:cTn id="7" dur="1"/>
                                        <p:tgtEl>
                                          <p:spTgt spid="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12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GB"/>
              <a:t>Role Models</a:t>
            </a:r>
            <a:endParaRPr/>
          </a:p>
        </p:txBody>
      </p:sp>
    </p:spTree>
    <p:extLst>
      <p:ext uri="{BB962C8B-B14F-4D97-AF65-F5344CB8AC3E}">
        <p14:creationId xmlns:p14="http://schemas.microsoft.com/office/powerpoint/2010/main" val="25142709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731;p125" descr="A bulletin board with pictures and text&#10;&#10;Description automatically generated">
            <a:extLst>
              <a:ext uri="{FF2B5EF4-FFF2-40B4-BE49-F238E27FC236}">
                <a16:creationId xmlns:a16="http://schemas.microsoft.com/office/drawing/2014/main" id="{CD11A166-16EA-5CF3-66DE-5A0CF31EFE15}"/>
              </a:ext>
            </a:extLst>
          </p:cNvPr>
          <p:cNvPicPr preferRelativeResize="0"/>
          <p:nvPr/>
        </p:nvPicPr>
        <p:blipFill rotWithShape="1">
          <a:blip r:embed="rId2"/>
          <a:srcRect t="21205" r="-2" b="7899"/>
          <a:stretch/>
        </p:blipFill>
        <p:spPr>
          <a:xfrm>
            <a:off x="321730" y="321732"/>
            <a:ext cx="5674897" cy="3017405"/>
          </a:xfrm>
          <a:prstGeom prst="rect">
            <a:avLst/>
          </a:prstGeom>
          <a:noFill/>
        </p:spPr>
      </p:pic>
      <p:pic>
        <p:nvPicPr>
          <p:cNvPr id="2052" name="Picture 4" descr="The odds are stacked against athletes from poor countries in paralympic  sport">
            <a:extLst>
              <a:ext uri="{FF2B5EF4-FFF2-40B4-BE49-F238E27FC236}">
                <a16:creationId xmlns:a16="http://schemas.microsoft.com/office/drawing/2014/main" id="{16DCD5E8-8FAE-B398-5928-0E1B7F515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108" r="-2" b="16857"/>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lan Turing | Biography, Facts, Computer, Machine, Education, &amp; Death |  Britannica">
            <a:extLst>
              <a:ext uri="{FF2B5EF4-FFF2-40B4-BE49-F238E27FC236}">
                <a16:creationId xmlns:a16="http://schemas.microsoft.com/office/drawing/2014/main" id="{950A44DD-67B1-0F10-F606-84580AC308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365" r="-2" b="11614"/>
          <a:stretch/>
        </p:blipFill>
        <p:spPr bwMode="auto">
          <a:xfrm>
            <a:off x="6195373" y="321733"/>
            <a:ext cx="5674897"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861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pic>
        <p:nvPicPr>
          <p:cNvPr id="746" name="Google Shape;746;p128" descr="A screenshot of a diagram&#10;&#10;Description automatically generated"/>
          <p:cNvPicPr preferRelativeResize="0"/>
          <p:nvPr/>
        </p:nvPicPr>
        <p:blipFill rotWithShape="1">
          <a:blip r:embed="rId3">
            <a:alphaModFix/>
          </a:blip>
          <a:srcRect l="47494" t="19591" r="25890" b="38775"/>
          <a:stretch/>
        </p:blipFill>
        <p:spPr>
          <a:xfrm>
            <a:off x="5630779" y="1395664"/>
            <a:ext cx="6136106" cy="5327400"/>
          </a:xfrm>
          <a:prstGeom prst="rect">
            <a:avLst/>
          </a:prstGeom>
          <a:noFill/>
          <a:ln>
            <a:noFill/>
          </a:ln>
        </p:spPr>
      </p:pic>
      <p:sp>
        <p:nvSpPr>
          <p:cNvPr id="2" name="Title 1">
            <a:extLst>
              <a:ext uri="{FF2B5EF4-FFF2-40B4-BE49-F238E27FC236}">
                <a16:creationId xmlns:a16="http://schemas.microsoft.com/office/drawing/2014/main" id="{B7060E6E-19A0-32C9-2F88-BA4A8A7C68CF}"/>
              </a:ext>
            </a:extLst>
          </p:cNvPr>
          <p:cNvSpPr>
            <a:spLocks noGrp="1"/>
          </p:cNvSpPr>
          <p:nvPr>
            <p:ph type="title"/>
          </p:nvPr>
        </p:nvSpPr>
        <p:spPr/>
        <p:txBody>
          <a:bodyPr/>
          <a:lstStyle/>
          <a:p>
            <a:r>
              <a:rPr lang="en-GB" dirty="0"/>
              <a:t>What is the relevance to the child?</a:t>
            </a:r>
          </a:p>
        </p:txBody>
      </p:sp>
      <p:sp>
        <p:nvSpPr>
          <p:cNvPr id="3" name="Content Placeholder 2">
            <a:extLst>
              <a:ext uri="{FF2B5EF4-FFF2-40B4-BE49-F238E27FC236}">
                <a16:creationId xmlns:a16="http://schemas.microsoft.com/office/drawing/2014/main" id="{0B146D03-5C1D-0992-D976-5C6392DD8BEA}"/>
              </a:ext>
            </a:extLst>
          </p:cNvPr>
          <p:cNvSpPr>
            <a:spLocks noGrp="1"/>
          </p:cNvSpPr>
          <p:nvPr>
            <p:ph type="body" idx="1"/>
          </p:nvPr>
        </p:nvSpPr>
        <p:spPr>
          <a:xfrm>
            <a:off x="838200" y="1825625"/>
            <a:ext cx="4049112" cy="4351338"/>
          </a:xfrm>
        </p:spPr>
        <p:txBody>
          <a:bodyPr/>
          <a:lstStyle/>
          <a:p>
            <a:pPr marL="0" marR="0" lvl="0" indent="0" algn="l" rtl="0">
              <a:lnSpc>
                <a:spcPct val="100000"/>
              </a:lnSpc>
              <a:spcBef>
                <a:spcPts val="0"/>
              </a:spcBef>
              <a:spcAft>
                <a:spcPts val="0"/>
              </a:spcAft>
              <a:buNone/>
            </a:pPr>
            <a:r>
              <a:rPr lang="en-GB" sz="2800" b="0" i="0" u="none" strike="noStrike" cap="none" dirty="0">
                <a:solidFill>
                  <a:srgbClr val="000000"/>
                </a:solidFill>
                <a:latin typeface="Arial"/>
                <a:ea typeface="Arial"/>
                <a:cs typeface="Arial"/>
                <a:sym typeface="Arial"/>
              </a:rPr>
              <a:t>Valerie Hanon</a:t>
            </a:r>
            <a:endParaRPr lang="en-GB" dirty="0"/>
          </a:p>
          <a:p>
            <a:pPr marL="0" marR="0" lvl="0" indent="0" algn="l" rtl="0">
              <a:lnSpc>
                <a:spcPct val="100000"/>
              </a:lnSpc>
              <a:spcBef>
                <a:spcPts val="0"/>
              </a:spcBef>
              <a:spcAft>
                <a:spcPts val="0"/>
              </a:spcAft>
              <a:buNone/>
            </a:pPr>
            <a:endParaRPr lang="en-GB"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2800" b="0" i="0" u="none" strike="noStrike" cap="none" dirty="0">
                <a:solidFill>
                  <a:srgbClr val="000000"/>
                </a:solidFill>
                <a:latin typeface="Arial"/>
                <a:ea typeface="Arial"/>
                <a:cs typeface="Arial"/>
                <a:sym typeface="Arial"/>
              </a:rPr>
              <a:t>Thrive: The Purpose of Schools in a Changing World</a:t>
            </a:r>
            <a:endParaRPr lang="en-GB" dirty="0"/>
          </a:p>
          <a:p>
            <a:endParaRPr lang="en-GB" dirty="0"/>
          </a:p>
        </p:txBody>
      </p:sp>
    </p:spTree>
    <p:extLst>
      <p:ext uri="{BB962C8B-B14F-4D97-AF65-F5344CB8AC3E}">
        <p14:creationId xmlns:p14="http://schemas.microsoft.com/office/powerpoint/2010/main" val="3869874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12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GB" dirty="0"/>
              <a:t>Introducing Vocabulary</a:t>
            </a:r>
            <a:endParaRPr dirty="0"/>
          </a:p>
        </p:txBody>
      </p:sp>
      <p:pic>
        <p:nvPicPr>
          <p:cNvPr id="5" name="Picture 4" descr="A person in a colorful outfit&#10;&#10;Description automatically generated">
            <a:extLst>
              <a:ext uri="{FF2B5EF4-FFF2-40B4-BE49-F238E27FC236}">
                <a16:creationId xmlns:a16="http://schemas.microsoft.com/office/drawing/2014/main" id="{AE5E2ABE-09B8-5663-232C-A8B49EF7F808}"/>
              </a:ext>
            </a:extLst>
          </p:cNvPr>
          <p:cNvPicPr>
            <a:picLocks noChangeAspect="1"/>
          </p:cNvPicPr>
          <p:nvPr/>
        </p:nvPicPr>
        <p:blipFill>
          <a:blip r:embed="rId3"/>
          <a:stretch>
            <a:fillRect/>
          </a:stretch>
        </p:blipFill>
        <p:spPr>
          <a:xfrm rot="5400000">
            <a:off x="6191250" y="857250"/>
            <a:ext cx="6858000" cy="5143500"/>
          </a:xfrm>
          <a:prstGeom prst="rect">
            <a:avLst/>
          </a:prstGeom>
        </p:spPr>
      </p:pic>
    </p:spTree>
    <p:extLst>
      <p:ext uri="{BB962C8B-B14F-4D97-AF65-F5344CB8AC3E}">
        <p14:creationId xmlns:p14="http://schemas.microsoft.com/office/powerpoint/2010/main" val="39222896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pic>
        <p:nvPicPr>
          <p:cNvPr id="3" name="Picture 2" descr="A close-up of a presentation&#10;&#10;Description automatically generated">
            <a:extLst>
              <a:ext uri="{FF2B5EF4-FFF2-40B4-BE49-F238E27FC236}">
                <a16:creationId xmlns:a16="http://schemas.microsoft.com/office/drawing/2014/main" id="{E9F994D0-2E2F-577F-BD31-0670CDE2F4F7}"/>
              </a:ext>
            </a:extLst>
          </p:cNvPr>
          <p:cNvPicPr>
            <a:picLocks noChangeAspect="1"/>
          </p:cNvPicPr>
          <p:nvPr/>
        </p:nvPicPr>
        <p:blipFill>
          <a:blip r:embed="rId3"/>
          <a:stretch>
            <a:fillRect/>
          </a:stretch>
        </p:blipFill>
        <p:spPr>
          <a:xfrm>
            <a:off x="334209" y="339557"/>
            <a:ext cx="11486855" cy="3727117"/>
          </a:xfrm>
          <a:prstGeom prst="rect">
            <a:avLst/>
          </a:prstGeom>
        </p:spPr>
      </p:pic>
    </p:spTree>
    <p:extLst>
      <p:ext uri="{BB962C8B-B14F-4D97-AF65-F5344CB8AC3E}">
        <p14:creationId xmlns:p14="http://schemas.microsoft.com/office/powerpoint/2010/main" val="2388989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GB"/>
              <a:t>Is this a safe space?</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D89D0-9A28-F0E5-429A-856C1C7CD811}"/>
            </a:ext>
          </a:extLst>
        </p:cNvPr>
        <p:cNvGrpSpPr/>
        <p:nvPr/>
      </p:nvGrpSpPr>
      <p:grpSpPr>
        <a:xfrm>
          <a:off x="0" y="0"/>
          <a:ext cx="0" cy="0"/>
          <a:chOff x="0" y="0"/>
          <a:chExt cx="0" cy="0"/>
        </a:xfrm>
      </p:grpSpPr>
      <p:pic>
        <p:nvPicPr>
          <p:cNvPr id="4" name="Google Shape;731;p125" descr="A bulletin board with pictures and text&#10;&#10;Description automatically generated">
            <a:extLst>
              <a:ext uri="{FF2B5EF4-FFF2-40B4-BE49-F238E27FC236}">
                <a16:creationId xmlns:a16="http://schemas.microsoft.com/office/drawing/2014/main" id="{B0BFFE55-063E-96E0-9A7D-4460C9EA8F02}"/>
              </a:ext>
            </a:extLst>
          </p:cNvPr>
          <p:cNvPicPr preferRelativeResize="0"/>
          <p:nvPr/>
        </p:nvPicPr>
        <p:blipFill rotWithShape="1">
          <a:blip r:embed="rId2"/>
          <a:srcRect t="21205" r="-2" b="7899"/>
          <a:stretch/>
        </p:blipFill>
        <p:spPr>
          <a:xfrm>
            <a:off x="321730" y="321732"/>
            <a:ext cx="5674897" cy="3017405"/>
          </a:xfrm>
          <a:prstGeom prst="rect">
            <a:avLst/>
          </a:prstGeom>
          <a:noFill/>
        </p:spPr>
      </p:pic>
      <p:pic>
        <p:nvPicPr>
          <p:cNvPr id="2052" name="Picture 4" descr="The odds are stacked against athletes from poor countries in paralympic  sport">
            <a:extLst>
              <a:ext uri="{FF2B5EF4-FFF2-40B4-BE49-F238E27FC236}">
                <a16:creationId xmlns:a16="http://schemas.microsoft.com/office/drawing/2014/main" id="{FFF74555-DB9A-90DF-5B23-054A74AD2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108" r="-2" b="16857"/>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lan Turing | Biography, Facts, Computer, Machine, Education, &amp; Death |  Britannica">
            <a:extLst>
              <a:ext uri="{FF2B5EF4-FFF2-40B4-BE49-F238E27FC236}">
                <a16:creationId xmlns:a16="http://schemas.microsoft.com/office/drawing/2014/main" id="{56DCD5D9-CC68-1F29-BAC4-E1493DAF49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365" r="-2" b="11614"/>
          <a:stretch/>
        </p:blipFill>
        <p:spPr bwMode="auto">
          <a:xfrm>
            <a:off x="6195373" y="321733"/>
            <a:ext cx="5674897"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4065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79EFA-5D8E-72B6-4361-FB1EA13A411E}"/>
              </a:ext>
            </a:extLst>
          </p:cNvPr>
          <p:cNvSpPr>
            <a:spLocks noGrp="1"/>
          </p:cNvSpPr>
          <p:nvPr>
            <p:ph type="title"/>
          </p:nvPr>
        </p:nvSpPr>
        <p:spPr/>
        <p:txBody>
          <a:bodyPr>
            <a:normAutofit fontScale="90000"/>
          </a:bodyPr>
          <a:lstStyle/>
          <a:p>
            <a:r>
              <a:rPr lang="en-GB" dirty="0"/>
              <a:t>Supported</a:t>
            </a:r>
            <a:br>
              <a:rPr lang="en-GB" dirty="0"/>
            </a:br>
            <a:br>
              <a:rPr lang="en-GB" dirty="0"/>
            </a:br>
            <a:r>
              <a:rPr lang="en-GB" dirty="0"/>
              <a:t>Coming out</a:t>
            </a:r>
          </a:p>
        </p:txBody>
      </p:sp>
    </p:spTree>
    <p:extLst>
      <p:ext uri="{BB962C8B-B14F-4D97-AF65-F5344CB8AC3E}">
        <p14:creationId xmlns:p14="http://schemas.microsoft.com/office/powerpoint/2010/main" val="16766056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9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Supporting pupils who come out</a:t>
            </a:r>
            <a:endParaRPr/>
          </a:p>
        </p:txBody>
      </p:sp>
      <p:sp>
        <p:nvSpPr>
          <p:cNvPr id="450" name="Google Shape;450;p95"/>
          <p:cNvSpPr txBox="1">
            <a:spLocks noGrp="1"/>
          </p:cNvSpPr>
          <p:nvPr>
            <p:ph type="sldNum" idx="12"/>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GB" sz="1800" b="0" i="0" u="none" strike="noStrike" cap="none">
                <a:solidFill>
                  <a:schemeClr val="dk1"/>
                </a:solidFill>
                <a:latin typeface="Calibri"/>
                <a:ea typeface="Calibri"/>
                <a:cs typeface="Calibri"/>
                <a:sym typeface="Calibri"/>
              </a:rPr>
              <a:t>52</a:t>
            </a:fld>
            <a:endParaRPr sz="1800" b="0" i="0" u="none" strike="noStrike" cap="none">
              <a:solidFill>
                <a:schemeClr val="dk1"/>
              </a:solidFill>
              <a:latin typeface="Calibri"/>
              <a:ea typeface="Calibri"/>
              <a:cs typeface="Calibri"/>
              <a:sym typeface="Calibri"/>
            </a:endParaRPr>
          </a:p>
        </p:txBody>
      </p:sp>
      <p:pic>
        <p:nvPicPr>
          <p:cNvPr id="452" name="Google Shape;452;p95" descr="Clapping hands outline"/>
          <p:cNvPicPr preferRelativeResize="0"/>
          <p:nvPr/>
        </p:nvPicPr>
        <p:blipFill rotWithShape="1">
          <a:blip r:embed="rId3">
            <a:alphaModFix/>
          </a:blip>
          <a:srcRect/>
          <a:stretch/>
        </p:blipFill>
        <p:spPr>
          <a:xfrm>
            <a:off x="2465293" y="1880737"/>
            <a:ext cx="1548263" cy="1548263"/>
          </a:xfrm>
          <a:prstGeom prst="rect">
            <a:avLst/>
          </a:prstGeom>
          <a:noFill/>
          <a:ln>
            <a:noFill/>
          </a:ln>
        </p:spPr>
      </p:pic>
      <p:pic>
        <p:nvPicPr>
          <p:cNvPr id="453" name="Google Shape;453;p95" descr="Ear outline"/>
          <p:cNvPicPr preferRelativeResize="0"/>
          <p:nvPr/>
        </p:nvPicPr>
        <p:blipFill rotWithShape="1">
          <a:blip r:embed="rId4">
            <a:alphaModFix/>
          </a:blip>
          <a:srcRect/>
          <a:stretch/>
        </p:blipFill>
        <p:spPr>
          <a:xfrm>
            <a:off x="5321869" y="1976717"/>
            <a:ext cx="1548262" cy="1548262"/>
          </a:xfrm>
          <a:prstGeom prst="rect">
            <a:avLst/>
          </a:prstGeom>
          <a:noFill/>
          <a:ln>
            <a:noFill/>
          </a:ln>
        </p:spPr>
      </p:pic>
      <p:pic>
        <p:nvPicPr>
          <p:cNvPr id="454" name="Google Shape;454;p95" descr="Group of people outline"/>
          <p:cNvPicPr preferRelativeResize="0"/>
          <p:nvPr/>
        </p:nvPicPr>
        <p:blipFill rotWithShape="1">
          <a:blip r:embed="rId5">
            <a:alphaModFix/>
          </a:blip>
          <a:srcRect/>
          <a:stretch/>
        </p:blipFill>
        <p:spPr>
          <a:xfrm>
            <a:off x="8178444" y="2197668"/>
            <a:ext cx="1270356" cy="127035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96"/>
          <p:cNvSpPr txBox="1">
            <a:spLocks noGrp="1"/>
          </p:cNvSpPr>
          <p:nvPr>
            <p:ph type="title"/>
          </p:nvPr>
        </p:nvSpPr>
        <p:spPr>
          <a:xfrm>
            <a:off x="838200" y="276621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GB"/>
              <a:t>What if you don’t know what to do?</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9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GB" dirty="0"/>
              <a:t>Gender questioning guidance</a:t>
            </a:r>
            <a:endParaRP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10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GB"/>
              <a:t>Confidentiality or secrecy?</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5EF8A-CDA5-C0CD-B565-580F61DF3CEF}"/>
              </a:ext>
            </a:extLst>
          </p:cNvPr>
          <p:cNvSpPr>
            <a:spLocks noGrp="1"/>
          </p:cNvSpPr>
          <p:nvPr>
            <p:ph type="title"/>
          </p:nvPr>
        </p:nvSpPr>
        <p:spPr/>
        <p:txBody>
          <a:bodyPr>
            <a:normAutofit fontScale="90000"/>
          </a:bodyPr>
          <a:lstStyle/>
          <a:p>
            <a:r>
              <a:rPr lang="en-GB" dirty="0"/>
              <a:t>Supported</a:t>
            </a:r>
            <a:br>
              <a:rPr lang="en-GB" dirty="0"/>
            </a:br>
            <a:br>
              <a:rPr lang="en-GB" dirty="0"/>
            </a:br>
            <a:r>
              <a:rPr lang="en-GB" dirty="0"/>
              <a:t>Working with parents</a:t>
            </a:r>
          </a:p>
        </p:txBody>
      </p:sp>
    </p:spTree>
    <p:extLst>
      <p:ext uri="{BB962C8B-B14F-4D97-AF65-F5344CB8AC3E}">
        <p14:creationId xmlns:p14="http://schemas.microsoft.com/office/powerpoint/2010/main" val="3825629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06B56-E127-0225-A514-620CAF64FBF1}"/>
              </a:ext>
            </a:extLst>
          </p:cNvPr>
          <p:cNvSpPr>
            <a:spLocks noGrp="1"/>
          </p:cNvSpPr>
          <p:nvPr>
            <p:ph type="title"/>
          </p:nvPr>
        </p:nvSpPr>
        <p:spPr/>
        <p:txBody>
          <a:bodyPr/>
          <a:lstStyle/>
          <a:p>
            <a:r>
              <a:rPr lang="en-GB" dirty="0"/>
              <a:t>To Pride </a:t>
            </a:r>
            <a:br>
              <a:rPr lang="en-GB" dirty="0"/>
            </a:br>
            <a:r>
              <a:rPr lang="en-GB" dirty="0"/>
              <a:t>or Not to Pride?</a:t>
            </a:r>
          </a:p>
        </p:txBody>
      </p:sp>
      <p:sp>
        <p:nvSpPr>
          <p:cNvPr id="3" name="Content Placeholder 2">
            <a:extLst>
              <a:ext uri="{FF2B5EF4-FFF2-40B4-BE49-F238E27FC236}">
                <a16:creationId xmlns:a16="http://schemas.microsoft.com/office/drawing/2014/main" id="{07F60821-A922-AAFF-DC95-576A91512123}"/>
              </a:ext>
            </a:extLst>
          </p:cNvPr>
          <p:cNvSpPr>
            <a:spLocks noGrp="1"/>
          </p:cNvSpPr>
          <p:nvPr>
            <p:ph idx="1"/>
          </p:nvPr>
        </p:nvSpPr>
        <p:spPr>
          <a:xfrm>
            <a:off x="838200" y="2185987"/>
            <a:ext cx="10515600" cy="3990975"/>
          </a:xfrm>
        </p:spPr>
        <p:txBody>
          <a:bodyPr>
            <a:normAutofit/>
          </a:bodyPr>
          <a:lstStyle/>
          <a:p>
            <a:r>
              <a:rPr lang="en-GB" sz="3200" dirty="0"/>
              <a:t>What is Pride?</a:t>
            </a:r>
          </a:p>
          <a:p>
            <a:r>
              <a:rPr lang="en-GB" sz="3200" dirty="0"/>
              <a:t>Why are you doing it?</a:t>
            </a:r>
          </a:p>
          <a:p>
            <a:r>
              <a:rPr lang="en-GB" sz="3200" dirty="0"/>
              <a:t>Who is it for?</a:t>
            </a:r>
          </a:p>
        </p:txBody>
      </p:sp>
      <p:pic>
        <p:nvPicPr>
          <p:cNvPr id="1026" name="Picture 2" descr="It's Great to Be Me: Daily Affirmations for Children by Melissa Ahonen |  Goodreads">
            <a:extLst>
              <a:ext uri="{FF2B5EF4-FFF2-40B4-BE49-F238E27FC236}">
                <a16:creationId xmlns:a16="http://schemas.microsoft.com/office/drawing/2014/main" id="{E23C0A29-C07A-A19F-74A1-41C6440FB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5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13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GB"/>
              <a:t>Creating a script</a:t>
            </a:r>
            <a:endParaRPr/>
          </a:p>
        </p:txBody>
      </p:sp>
      <p:sp>
        <p:nvSpPr>
          <p:cNvPr id="796" name="Google Shape;796;p131"/>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en-GB"/>
              <a:t>I’m concerned that you’re teaching my son to be gay.</a:t>
            </a:r>
            <a:endParaRPr/>
          </a:p>
          <a:p>
            <a:pPr marL="114300" lvl="0" indent="0" algn="l" rtl="0">
              <a:lnSpc>
                <a:spcPct val="90000"/>
              </a:lnSpc>
              <a:spcBef>
                <a:spcPts val="1000"/>
              </a:spcBef>
              <a:spcAft>
                <a:spcPts val="0"/>
              </a:spcAft>
              <a:buSzPts val="1800"/>
              <a:buNone/>
            </a:pPr>
            <a:r>
              <a:rPr lang="en-GB"/>
              <a:t>I don’t want you teaching any of that trans stuff in school. </a:t>
            </a:r>
            <a:endParaRPr/>
          </a:p>
          <a:p>
            <a:pPr marL="114300" lvl="0" indent="0" algn="l" rtl="0">
              <a:lnSpc>
                <a:spcPct val="90000"/>
              </a:lnSpc>
              <a:spcBef>
                <a:spcPts val="1000"/>
              </a:spcBef>
              <a:spcAft>
                <a:spcPts val="0"/>
              </a:spcAft>
              <a:buSzPts val="1800"/>
              <a:buNone/>
            </a:pPr>
            <a:r>
              <a:rPr lang="en-GB"/>
              <a:t>Please take my daughter out of any lessons that have gay people in.</a:t>
            </a:r>
            <a:endParaRPr/>
          </a:p>
          <a:p>
            <a:pPr marL="114300" lvl="0" indent="0" algn="l" rtl="0">
              <a:lnSpc>
                <a:spcPct val="90000"/>
              </a:lnSpc>
              <a:spcBef>
                <a:spcPts val="1000"/>
              </a:spcBef>
              <a:spcAft>
                <a:spcPts val="0"/>
              </a:spcAft>
              <a:buSzPts val="1800"/>
              <a:buNone/>
            </a:pPr>
            <a:r>
              <a:rPr lang="en-GB"/>
              <a:t>The pupils are too young to be reading these books. </a:t>
            </a:r>
            <a:endParaRPr/>
          </a:p>
          <a:p>
            <a:pPr marL="114300" lvl="0" indent="0" algn="l" rtl="0">
              <a:lnSpc>
                <a:spcPct val="90000"/>
              </a:lnSpc>
              <a:spcBef>
                <a:spcPts val="1000"/>
              </a:spcBef>
              <a:spcAft>
                <a:spcPts val="0"/>
              </a:spcAft>
              <a:buSzPts val="1800"/>
              <a:buNone/>
            </a:pPr>
            <a:r>
              <a:rPr lang="en-GB"/>
              <a:t>I don’t want my children exposed to these books.</a:t>
            </a:r>
            <a:endParaRPr/>
          </a:p>
          <a:p>
            <a:pPr marL="114300" lvl="0" indent="0" algn="l" rtl="0">
              <a:lnSpc>
                <a:spcPct val="90000"/>
              </a:lnSpc>
              <a:spcBef>
                <a:spcPts val="1000"/>
              </a:spcBef>
              <a:spcAft>
                <a:spcPts val="0"/>
              </a:spcAft>
              <a:buSzPts val="1800"/>
              <a:buNone/>
            </a:pPr>
            <a:endParaRPr/>
          </a:p>
          <a:p>
            <a:pPr marL="114300" lvl="0" indent="0" algn="l" rtl="0">
              <a:lnSpc>
                <a:spcPct val="90000"/>
              </a:lnSpc>
              <a:spcBef>
                <a:spcPts val="1000"/>
              </a:spcBef>
              <a:spcAft>
                <a:spcPts val="0"/>
              </a:spcAft>
              <a:buSzPts val="1800"/>
              <a:buNone/>
            </a:pPr>
            <a:r>
              <a:rPr lang="en-GB"/>
              <a:t>Come up with answers for each. What do they have in common?</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13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GB"/>
              <a:t>Our script</a:t>
            </a:r>
            <a:endParaRPr/>
          </a:p>
        </p:txBody>
      </p:sp>
      <p:sp>
        <p:nvSpPr>
          <p:cNvPr id="802" name="Google Shape;802;p132"/>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en-GB"/>
              <a:t>You have told me…</a:t>
            </a:r>
            <a:endParaRPr/>
          </a:p>
          <a:p>
            <a:pPr marL="114300" lvl="0" indent="0" algn="l" rtl="0">
              <a:lnSpc>
                <a:spcPct val="90000"/>
              </a:lnSpc>
              <a:spcBef>
                <a:spcPts val="1000"/>
              </a:spcBef>
              <a:spcAft>
                <a:spcPts val="0"/>
              </a:spcAft>
              <a:buSzPts val="1800"/>
              <a:buNone/>
            </a:pPr>
            <a:r>
              <a:rPr lang="en-GB"/>
              <a:t>Our school values are…</a:t>
            </a:r>
            <a:endParaRPr/>
          </a:p>
          <a:p>
            <a:pPr marL="114300" lvl="0" indent="0" algn="l" rtl="0">
              <a:lnSpc>
                <a:spcPct val="90000"/>
              </a:lnSpc>
              <a:spcBef>
                <a:spcPts val="1000"/>
              </a:spcBef>
              <a:spcAft>
                <a:spcPts val="0"/>
              </a:spcAft>
              <a:buSzPts val="1800"/>
              <a:buNone/>
            </a:pPr>
            <a:r>
              <a:rPr lang="en-GB"/>
              <a:t>We use this book/learn about this because…</a:t>
            </a:r>
            <a:endParaRPr/>
          </a:p>
          <a:p>
            <a:pPr marL="114300" lvl="0" indent="0" algn="l" rtl="0">
              <a:lnSpc>
                <a:spcPct val="90000"/>
              </a:lnSpc>
              <a:spcBef>
                <a:spcPts val="1000"/>
              </a:spcBef>
              <a:spcAft>
                <a:spcPts val="0"/>
              </a:spcAft>
              <a:buSzPts val="1800"/>
              <a:buNone/>
            </a:pPr>
            <a:r>
              <a:rPr lang="en-GB"/>
              <a:t>If you want to talk about this in more detail…</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6CEB637-D20A-40B4-40ED-73EB9E51FE91}"/>
              </a:ext>
            </a:extLst>
          </p:cNvPr>
          <p:cNvGraphicFramePr>
            <a:graphicFrameLocks noGrp="1"/>
          </p:cNvGraphicFramePr>
          <p:nvPr>
            <p:extLst>
              <p:ext uri="{D42A27DB-BD31-4B8C-83A1-F6EECF244321}">
                <p14:modId xmlns:p14="http://schemas.microsoft.com/office/powerpoint/2010/main" val="1623903932"/>
              </p:ext>
            </p:extLst>
          </p:nvPr>
        </p:nvGraphicFramePr>
        <p:xfrm>
          <a:off x="1331205" y="2367105"/>
          <a:ext cx="9529587" cy="2123790"/>
        </p:xfrm>
        <a:graphic>
          <a:graphicData uri="http://schemas.openxmlformats.org/drawingml/2006/table">
            <a:tbl>
              <a:tblPr firstRow="1" bandRow="1">
                <a:tableStyleId>{5C22544A-7EE6-4342-B048-85BDC9FD1C3A}</a:tableStyleId>
              </a:tblPr>
              <a:tblGrid>
                <a:gridCol w="3176529">
                  <a:extLst>
                    <a:ext uri="{9D8B030D-6E8A-4147-A177-3AD203B41FA5}">
                      <a16:colId xmlns:a16="http://schemas.microsoft.com/office/drawing/2014/main" val="1825516003"/>
                    </a:ext>
                  </a:extLst>
                </a:gridCol>
                <a:gridCol w="3176529">
                  <a:extLst>
                    <a:ext uri="{9D8B030D-6E8A-4147-A177-3AD203B41FA5}">
                      <a16:colId xmlns:a16="http://schemas.microsoft.com/office/drawing/2014/main" val="285632305"/>
                    </a:ext>
                  </a:extLst>
                </a:gridCol>
                <a:gridCol w="3176529">
                  <a:extLst>
                    <a:ext uri="{9D8B030D-6E8A-4147-A177-3AD203B41FA5}">
                      <a16:colId xmlns:a16="http://schemas.microsoft.com/office/drawing/2014/main" val="2086692542"/>
                    </a:ext>
                  </a:extLst>
                </a:gridCol>
              </a:tblGrid>
              <a:tr h="569310">
                <a:tc>
                  <a:txBody>
                    <a:bodyPr/>
                    <a:lstStyle/>
                    <a:p>
                      <a:pPr algn="ctr"/>
                      <a:r>
                        <a:rPr lang="en-GB" sz="2800" dirty="0"/>
                        <a:t>Safe</a:t>
                      </a:r>
                    </a:p>
                  </a:txBody>
                  <a:tcPr/>
                </a:tc>
                <a:tc>
                  <a:txBody>
                    <a:bodyPr/>
                    <a:lstStyle/>
                    <a:p>
                      <a:pPr algn="ctr"/>
                      <a:r>
                        <a:rPr lang="en-GB" sz="2800" dirty="0"/>
                        <a:t>Seen</a:t>
                      </a:r>
                    </a:p>
                  </a:txBody>
                  <a:tcPr/>
                </a:tc>
                <a:tc>
                  <a:txBody>
                    <a:bodyPr/>
                    <a:lstStyle/>
                    <a:p>
                      <a:pPr algn="ctr"/>
                      <a:r>
                        <a:rPr lang="en-GB" sz="2800" dirty="0"/>
                        <a:t>Supported</a:t>
                      </a:r>
                    </a:p>
                  </a:txBody>
                  <a:tcPr/>
                </a:tc>
                <a:extLst>
                  <a:ext uri="{0D108BD9-81ED-4DB2-BD59-A6C34878D82A}">
                    <a16:rowId xmlns:a16="http://schemas.microsoft.com/office/drawing/2014/main" val="3000102648"/>
                  </a:ext>
                </a:extLst>
              </a:tr>
              <a:tr h="1432193">
                <a:tc>
                  <a:txBody>
                    <a:bodyPr/>
                    <a:lstStyle/>
                    <a:p>
                      <a:pPr algn="ctr"/>
                      <a:r>
                        <a:rPr lang="en-GB" sz="2400" dirty="0"/>
                        <a:t>Your knowledge</a:t>
                      </a:r>
                    </a:p>
                    <a:p>
                      <a:pPr algn="ctr"/>
                      <a:endParaRPr lang="en-GB" sz="2400" dirty="0"/>
                    </a:p>
                    <a:p>
                      <a:pPr algn="ctr"/>
                      <a:r>
                        <a:rPr lang="en-GB" sz="2400" dirty="0"/>
                        <a:t>Challenging bullying</a:t>
                      </a:r>
                    </a:p>
                  </a:txBody>
                  <a:tcPr/>
                </a:tc>
                <a:tc>
                  <a:txBody>
                    <a:bodyPr/>
                    <a:lstStyle/>
                    <a:p>
                      <a:pPr algn="ctr"/>
                      <a:r>
                        <a:rPr lang="en-GB" sz="2400" dirty="0"/>
                        <a:t>Representation in books</a:t>
                      </a:r>
                    </a:p>
                    <a:p>
                      <a:pPr algn="ctr"/>
                      <a:endParaRPr lang="en-GB" sz="2400" dirty="0"/>
                    </a:p>
                    <a:p>
                      <a:pPr algn="ctr"/>
                      <a:r>
                        <a:rPr lang="en-GB" sz="2400" dirty="0"/>
                        <a:t>Role Models</a:t>
                      </a:r>
                    </a:p>
                  </a:txBody>
                  <a:tcPr/>
                </a:tc>
                <a:tc>
                  <a:txBody>
                    <a:bodyPr/>
                    <a:lstStyle/>
                    <a:p>
                      <a:pPr algn="ctr"/>
                      <a:r>
                        <a:rPr lang="en-GB" sz="2400" dirty="0"/>
                        <a:t>Coming out</a:t>
                      </a:r>
                    </a:p>
                    <a:p>
                      <a:pPr algn="ctr"/>
                      <a:endParaRPr lang="en-GB" sz="2400" dirty="0"/>
                    </a:p>
                    <a:p>
                      <a:pPr algn="ctr"/>
                      <a:r>
                        <a:rPr lang="en-GB" sz="2400" dirty="0"/>
                        <a:t>Working with parents</a:t>
                      </a:r>
                    </a:p>
                  </a:txBody>
                  <a:tcPr/>
                </a:tc>
                <a:extLst>
                  <a:ext uri="{0D108BD9-81ED-4DB2-BD59-A6C34878D82A}">
                    <a16:rowId xmlns:a16="http://schemas.microsoft.com/office/drawing/2014/main" val="2738775373"/>
                  </a:ext>
                </a:extLst>
              </a:tr>
            </a:tbl>
          </a:graphicData>
        </a:graphic>
      </p:graphicFrame>
    </p:spTree>
    <p:extLst>
      <p:ext uri="{BB962C8B-B14F-4D97-AF65-F5344CB8AC3E}">
        <p14:creationId xmlns:p14="http://schemas.microsoft.com/office/powerpoint/2010/main" val="40149902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108"/>
          <p:cNvSpPr txBox="1">
            <a:spLocks noGrp="1"/>
          </p:cNvSpPr>
          <p:nvPr>
            <p:ph type="title"/>
          </p:nvPr>
        </p:nvSpPr>
        <p:spPr>
          <a:xfrm>
            <a:off x="838200" y="276621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GB"/>
              <a:t>Scenarios</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10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Font typeface="Calibri"/>
              <a:buNone/>
            </a:pPr>
            <a:r>
              <a:rPr lang="en-GB" i="1">
                <a:solidFill>
                  <a:schemeClr val="dk1"/>
                </a:solidFill>
              </a:rPr>
              <a:t>Scenario</a:t>
            </a:r>
            <a:endParaRPr/>
          </a:p>
        </p:txBody>
      </p:sp>
      <p:sp>
        <p:nvSpPr>
          <p:cNvPr id="555" name="Google Shape;555;p10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800"/>
              <a:buNone/>
            </a:pPr>
            <a:r>
              <a:rPr lang="en-GB">
                <a:solidFill>
                  <a:schemeClr val="dk1"/>
                </a:solidFill>
              </a:rPr>
              <a:t>The word ‘gay’ is used regularly on the yard as a disparaging term. Whe</a:t>
            </a:r>
            <a:r>
              <a:rPr lang="en-GB"/>
              <a:t>n it happens, you</a:t>
            </a:r>
            <a:r>
              <a:rPr lang="en-GB">
                <a:solidFill>
                  <a:schemeClr val="dk1"/>
                </a:solidFill>
              </a:rPr>
              <a:t> bring pupils in to educate them on the meaning of the word, but the number of incidents are not going down and there are several repeat offenders. </a:t>
            </a:r>
            <a:br>
              <a:rPr lang="en-GB">
                <a:solidFill>
                  <a:schemeClr val="dk1"/>
                </a:solidFill>
              </a:rPr>
            </a:br>
            <a:br>
              <a:rPr lang="en-GB">
                <a:solidFill>
                  <a:schemeClr val="dk1"/>
                </a:solidFill>
              </a:rPr>
            </a:br>
            <a:r>
              <a:rPr lang="en-GB" i="1">
                <a:solidFill>
                  <a:schemeClr val="dk1"/>
                </a:solidFill>
              </a:rPr>
              <a:t>What are the safeguarding concerns and what would you do?</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1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Font typeface="Calibri"/>
              <a:buNone/>
            </a:pPr>
            <a:r>
              <a:rPr lang="en-GB" i="1">
                <a:solidFill>
                  <a:schemeClr val="dk1"/>
                </a:solidFill>
              </a:rPr>
              <a:t>Scenario</a:t>
            </a:r>
            <a:endParaRPr/>
          </a:p>
        </p:txBody>
      </p:sp>
      <p:sp>
        <p:nvSpPr>
          <p:cNvPr id="561" name="Google Shape;561;p1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800"/>
              <a:buNone/>
            </a:pPr>
            <a:r>
              <a:rPr lang="en-GB" dirty="0">
                <a:solidFill>
                  <a:schemeClr val="dk1"/>
                </a:solidFill>
              </a:rPr>
              <a:t>A member of staff tells you that a pupil, Andrew, has told them that they’re gay. Andrew told that member of staff that they didn’t want anyone else to know because they’re not ready to tell anyone yet.</a:t>
            </a:r>
            <a:br>
              <a:rPr lang="en-GB" dirty="0">
                <a:solidFill>
                  <a:schemeClr val="dk1"/>
                </a:solidFill>
              </a:rPr>
            </a:br>
            <a:br>
              <a:rPr lang="en-GB" dirty="0">
                <a:solidFill>
                  <a:schemeClr val="dk1"/>
                </a:solidFill>
              </a:rPr>
            </a:br>
            <a:r>
              <a:rPr lang="en-GB" i="1" dirty="0">
                <a:solidFill>
                  <a:schemeClr val="dk1"/>
                </a:solidFill>
              </a:rPr>
              <a:t>What are the safeguarding concerns and what would you do?</a:t>
            </a:r>
            <a:endParaRP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1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Font typeface="Calibri"/>
              <a:buNone/>
            </a:pPr>
            <a:r>
              <a:rPr lang="en-GB" i="1">
                <a:solidFill>
                  <a:schemeClr val="dk1"/>
                </a:solidFill>
              </a:rPr>
              <a:t>Scenario</a:t>
            </a:r>
            <a:endParaRPr/>
          </a:p>
        </p:txBody>
      </p:sp>
      <p:sp>
        <p:nvSpPr>
          <p:cNvPr id="567" name="Google Shape;567;p1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800"/>
              <a:buNone/>
            </a:pPr>
            <a:r>
              <a:rPr lang="en-GB" dirty="0">
                <a:solidFill>
                  <a:schemeClr val="dk1"/>
                </a:solidFill>
              </a:rPr>
              <a:t>Stacey came out as lesbian </a:t>
            </a:r>
            <a:r>
              <a:rPr lang="en-GB" dirty="0"/>
              <a:t>two years ago. </a:t>
            </a:r>
            <a:r>
              <a:rPr lang="en-GB" dirty="0">
                <a:solidFill>
                  <a:schemeClr val="dk1"/>
                </a:solidFill>
              </a:rPr>
              <a:t>She has been given ELSA and has had regular meetings with a designated member of staff. She still does not want her parents to know because she is worried about how they will react.</a:t>
            </a:r>
            <a:br>
              <a:rPr lang="en-GB" dirty="0">
                <a:solidFill>
                  <a:schemeClr val="dk1"/>
                </a:solidFill>
              </a:rPr>
            </a:br>
            <a:br>
              <a:rPr lang="en-GB" dirty="0">
                <a:solidFill>
                  <a:schemeClr val="dk1"/>
                </a:solidFill>
              </a:rPr>
            </a:br>
            <a:r>
              <a:rPr lang="en-GB" i="1" dirty="0">
                <a:solidFill>
                  <a:schemeClr val="dk1"/>
                </a:solidFill>
              </a:rPr>
              <a:t>What are the safeguarding concerns and what would you do?</a:t>
            </a:r>
            <a:endParaRP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Font typeface="Calibri"/>
              <a:buNone/>
            </a:pPr>
            <a:r>
              <a:rPr lang="en-GB" i="1"/>
              <a:t>Scenario</a:t>
            </a:r>
            <a:endParaRPr/>
          </a:p>
        </p:txBody>
      </p:sp>
      <p:sp>
        <p:nvSpPr>
          <p:cNvPr id="578" name="Google Shape;578;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800"/>
              <a:buNone/>
            </a:pPr>
            <a:r>
              <a:rPr lang="en-GB"/>
              <a:t>A pupil tells you that they want to transition and they want to change their name, pronouns and uniform, however, their parents do not give consent for any changes.</a:t>
            </a:r>
            <a:br>
              <a:rPr lang="en-GB"/>
            </a:br>
            <a:br>
              <a:rPr lang="en-GB"/>
            </a:br>
            <a:r>
              <a:rPr lang="en-GB" i="1"/>
              <a:t>What are the safeguarding concerns and what would you do?</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1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Font typeface="Calibri"/>
              <a:buNone/>
            </a:pPr>
            <a:r>
              <a:rPr lang="en-GB" i="1" dirty="0"/>
              <a:t>Scenario</a:t>
            </a:r>
            <a:endParaRPr dirty="0"/>
          </a:p>
        </p:txBody>
      </p:sp>
      <p:sp>
        <p:nvSpPr>
          <p:cNvPr id="584" name="Google Shape;584;p1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800"/>
              <a:buNone/>
            </a:pPr>
            <a:r>
              <a:rPr lang="en-GB" dirty="0"/>
              <a:t>A parent comes to you and says that they think their child is trans because they play with girls toys. They want to change the name and pronouns on the register</a:t>
            </a:r>
            <a:br>
              <a:rPr lang="en-GB" dirty="0"/>
            </a:br>
            <a:br>
              <a:rPr lang="en-GB" dirty="0"/>
            </a:br>
            <a:r>
              <a:rPr lang="en-GB" i="1" dirty="0"/>
              <a:t>What are the safeguarding concerns and what would you do?</a:t>
            </a:r>
            <a:endParaRP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Font typeface="Calibri"/>
              <a:buNone/>
            </a:pPr>
            <a:r>
              <a:rPr lang="en-GB" i="1"/>
              <a:t>Scenario</a:t>
            </a:r>
            <a:endParaRPr/>
          </a:p>
        </p:txBody>
      </p:sp>
      <p:sp>
        <p:nvSpPr>
          <p:cNvPr id="590" name="Google Shape;590;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800"/>
              <a:buNone/>
            </a:pPr>
            <a:r>
              <a:rPr lang="en-GB"/>
              <a:t>A pupil with ASD has decided to transition. On the day they have decided, not all children are using the new names and pronouns and the pupil has become very distraught. Several other pupils have begun to target the pupil with upsetting comments. The parents are not aware of the transition and the pupil does not want them to know. </a:t>
            </a:r>
            <a:br>
              <a:rPr lang="en-GB"/>
            </a:br>
            <a:br>
              <a:rPr lang="en-GB"/>
            </a:br>
            <a:r>
              <a:rPr lang="en-GB" i="1"/>
              <a:t>What are the safeguarding concerns and what would you do?</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13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GB"/>
              <a:t>Next steps</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pic>
        <p:nvPicPr>
          <p:cNvPr id="812" name="Google Shape;812;p134" descr="A screenshot of a computer screen&#10;&#10;Description automatically generated"/>
          <p:cNvPicPr preferRelativeResize="0"/>
          <p:nvPr/>
        </p:nvPicPr>
        <p:blipFill rotWithShape="1">
          <a:blip r:embed="rId3">
            <a:alphaModFix/>
          </a:blip>
          <a:srcRect/>
          <a:stretch/>
        </p:blipFill>
        <p:spPr>
          <a:xfrm>
            <a:off x="275208" y="480646"/>
            <a:ext cx="6486546" cy="4583723"/>
          </a:xfrm>
          <a:prstGeom prst="rect">
            <a:avLst/>
          </a:prstGeom>
          <a:noFill/>
          <a:ln>
            <a:noFill/>
          </a:ln>
        </p:spPr>
      </p:pic>
      <p:sp>
        <p:nvSpPr>
          <p:cNvPr id="813" name="Google Shape;813;p134"/>
          <p:cNvSpPr txBox="1"/>
          <p:nvPr/>
        </p:nvSpPr>
        <p:spPr>
          <a:xfrm>
            <a:off x="6869723" y="410545"/>
            <a:ext cx="4454770" cy="603690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GB" sz="2000" b="0" i="0" u="none" strike="noStrike" cap="none">
                <a:solidFill>
                  <a:srgbClr val="000000"/>
                </a:solidFill>
                <a:latin typeface="Arial"/>
                <a:ea typeface="Arial"/>
                <a:cs typeface="Arial"/>
                <a:sym typeface="Arial"/>
              </a:rPr>
              <a:t>For example:</a:t>
            </a:r>
            <a:endParaRPr/>
          </a:p>
          <a:p>
            <a:pPr marL="0" marR="0" lvl="0" indent="0" algn="l" rtl="0">
              <a:lnSpc>
                <a:spcPct val="150000"/>
              </a:lnSpc>
              <a:spcBef>
                <a:spcPts val="0"/>
              </a:spcBef>
              <a:spcAft>
                <a:spcPts val="0"/>
              </a:spcAft>
              <a:buNone/>
            </a:pPr>
            <a:endParaRPr sz="2000" b="0" i="0" u="none" strike="noStrike" cap="none">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000000"/>
              </a:buClr>
              <a:buSzPts val="2000"/>
              <a:buFont typeface="Arial"/>
              <a:buChar char="•"/>
            </a:pPr>
            <a:r>
              <a:rPr lang="en-GB" sz="2000" b="0" i="0" u="none" strike="noStrike" cap="none">
                <a:solidFill>
                  <a:srgbClr val="000000"/>
                </a:solidFill>
                <a:latin typeface="Arial"/>
                <a:ea typeface="Arial"/>
                <a:cs typeface="Arial"/>
                <a:sym typeface="Arial"/>
              </a:rPr>
              <a:t>Map out books in each topic</a:t>
            </a:r>
            <a:endParaRPr/>
          </a:p>
          <a:p>
            <a:pPr marL="342900" marR="0" lvl="0" indent="-342900" algn="l" rtl="0">
              <a:lnSpc>
                <a:spcPct val="150000"/>
              </a:lnSpc>
              <a:spcBef>
                <a:spcPts val="0"/>
              </a:spcBef>
              <a:spcAft>
                <a:spcPts val="0"/>
              </a:spcAft>
              <a:buClr>
                <a:srgbClr val="000000"/>
              </a:buClr>
              <a:buSzPts val="2000"/>
              <a:buFont typeface="Arial"/>
              <a:buChar char="•"/>
            </a:pPr>
            <a:r>
              <a:rPr lang="en-GB" sz="2000" b="0" i="0" u="none" strike="noStrike" cap="none">
                <a:solidFill>
                  <a:srgbClr val="000000"/>
                </a:solidFill>
                <a:latin typeface="Arial"/>
                <a:ea typeface="Arial"/>
                <a:cs typeface="Arial"/>
                <a:sym typeface="Arial"/>
              </a:rPr>
              <a:t>Purchase additional books</a:t>
            </a:r>
            <a:endParaRPr/>
          </a:p>
          <a:p>
            <a:pPr marL="342900" marR="0" lvl="0" indent="-342900" algn="l" rtl="0">
              <a:lnSpc>
                <a:spcPct val="150000"/>
              </a:lnSpc>
              <a:spcBef>
                <a:spcPts val="0"/>
              </a:spcBef>
              <a:spcAft>
                <a:spcPts val="0"/>
              </a:spcAft>
              <a:buClr>
                <a:srgbClr val="000000"/>
              </a:buClr>
              <a:buSzPts val="2000"/>
              <a:buFont typeface="Arial"/>
              <a:buChar char="•"/>
            </a:pPr>
            <a:r>
              <a:rPr lang="en-GB" sz="2000" b="0" i="0" u="none" strike="noStrike" cap="none">
                <a:solidFill>
                  <a:srgbClr val="000000"/>
                </a:solidFill>
                <a:latin typeface="Arial"/>
                <a:ea typeface="Arial"/>
                <a:cs typeface="Arial"/>
                <a:sym typeface="Arial"/>
              </a:rPr>
              <a:t>Identify role models for each topic</a:t>
            </a:r>
            <a:endParaRPr/>
          </a:p>
          <a:p>
            <a:pPr marL="342900" marR="0" lvl="0" indent="-342900" algn="l" rtl="0">
              <a:lnSpc>
                <a:spcPct val="150000"/>
              </a:lnSpc>
              <a:spcBef>
                <a:spcPts val="0"/>
              </a:spcBef>
              <a:spcAft>
                <a:spcPts val="0"/>
              </a:spcAft>
              <a:buClr>
                <a:srgbClr val="000000"/>
              </a:buClr>
              <a:buSzPts val="2000"/>
              <a:buFont typeface="Arial"/>
              <a:buChar char="•"/>
            </a:pPr>
            <a:r>
              <a:rPr lang="en-GB" sz="2000" b="0" i="0" u="none" strike="noStrike" cap="none">
                <a:solidFill>
                  <a:srgbClr val="000000"/>
                </a:solidFill>
                <a:latin typeface="Arial"/>
                <a:ea typeface="Arial"/>
                <a:cs typeface="Arial"/>
                <a:sym typeface="Arial"/>
              </a:rPr>
              <a:t>Create non-negotiables for LGBTQ+ vocabulary</a:t>
            </a:r>
            <a:endParaRPr/>
          </a:p>
          <a:p>
            <a:pPr marL="342900" marR="0" lvl="0" indent="-342900" algn="l" rtl="0">
              <a:lnSpc>
                <a:spcPct val="150000"/>
              </a:lnSpc>
              <a:spcBef>
                <a:spcPts val="0"/>
              </a:spcBef>
              <a:spcAft>
                <a:spcPts val="0"/>
              </a:spcAft>
              <a:buClr>
                <a:srgbClr val="000000"/>
              </a:buClr>
              <a:buSzPts val="2000"/>
              <a:buFont typeface="Arial"/>
              <a:buChar char="•"/>
            </a:pPr>
            <a:r>
              <a:rPr lang="en-GB" sz="2000" b="0" i="0" u="none" strike="noStrike" cap="none">
                <a:solidFill>
                  <a:srgbClr val="000000"/>
                </a:solidFill>
                <a:latin typeface="Arial"/>
                <a:ea typeface="Arial"/>
                <a:cs typeface="Arial"/>
                <a:sym typeface="Arial"/>
              </a:rPr>
              <a:t>Hold a pride event</a:t>
            </a:r>
            <a:endParaRPr/>
          </a:p>
          <a:p>
            <a:pPr marL="342900" marR="0" lvl="0" indent="-342900" algn="l" rtl="0">
              <a:lnSpc>
                <a:spcPct val="150000"/>
              </a:lnSpc>
              <a:spcBef>
                <a:spcPts val="0"/>
              </a:spcBef>
              <a:spcAft>
                <a:spcPts val="0"/>
              </a:spcAft>
              <a:buClr>
                <a:srgbClr val="000000"/>
              </a:buClr>
              <a:buSzPts val="2000"/>
              <a:buFont typeface="Arial"/>
              <a:buChar char="•"/>
            </a:pPr>
            <a:r>
              <a:rPr lang="en-GB" sz="2000" b="0" i="0" u="none" strike="noStrike" cap="none">
                <a:solidFill>
                  <a:srgbClr val="000000"/>
                </a:solidFill>
                <a:latin typeface="Arial"/>
                <a:ea typeface="Arial"/>
                <a:cs typeface="Arial"/>
                <a:sym typeface="Arial"/>
              </a:rPr>
              <a:t>Read more inclusive stories in assembly</a:t>
            </a:r>
            <a:endParaRPr/>
          </a:p>
          <a:p>
            <a:pPr marL="342900" marR="0" lvl="0" indent="-342900" algn="l" rtl="0">
              <a:lnSpc>
                <a:spcPct val="150000"/>
              </a:lnSpc>
              <a:spcBef>
                <a:spcPts val="0"/>
              </a:spcBef>
              <a:spcAft>
                <a:spcPts val="0"/>
              </a:spcAft>
              <a:buClr>
                <a:srgbClr val="000000"/>
              </a:buClr>
              <a:buSzPts val="2000"/>
              <a:buFont typeface="Arial"/>
              <a:buChar char="•"/>
            </a:pPr>
            <a:r>
              <a:rPr lang="en-GB" sz="2000" b="0" i="0" u="none" strike="noStrike" cap="none">
                <a:solidFill>
                  <a:srgbClr val="000000"/>
                </a:solidFill>
                <a:latin typeface="Arial"/>
                <a:ea typeface="Arial"/>
                <a:cs typeface="Arial"/>
                <a:sym typeface="Arial"/>
              </a:rPr>
              <a:t>Write a policy for what happens when a pupil comes out</a:t>
            </a:r>
            <a:endParaRPr/>
          </a:p>
          <a:p>
            <a:pPr marL="0" marR="0" lvl="0" indent="0" algn="l" rtl="0">
              <a:lnSpc>
                <a:spcPct val="150000"/>
              </a:lnSpc>
              <a:spcBef>
                <a:spcPts val="0"/>
              </a:spcBef>
              <a:spcAft>
                <a:spcPts val="0"/>
              </a:spcAft>
              <a:buNone/>
            </a:pPr>
            <a:endParaRPr sz="2000" b="0" i="0" u="none" strike="noStrike" cap="none">
              <a:solidFill>
                <a:srgbClr val="000000"/>
              </a:solidFill>
              <a:latin typeface="Arial"/>
              <a:ea typeface="Arial"/>
              <a:cs typeface="Arial"/>
              <a:sym typeface="Arial"/>
            </a:endParaRPr>
          </a:p>
        </p:txBody>
      </p:sp>
      <p:sp>
        <p:nvSpPr>
          <p:cNvPr id="2" name="Title 1">
            <a:extLst>
              <a:ext uri="{FF2B5EF4-FFF2-40B4-BE49-F238E27FC236}">
                <a16:creationId xmlns:a16="http://schemas.microsoft.com/office/drawing/2014/main" id="{EB74FEA5-CC16-E3B5-4B1D-CAEA06807A22}"/>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397C3426-387D-4ECF-A440-06909D1B58EE}"/>
              </a:ext>
            </a:extLst>
          </p:cNvPr>
          <p:cNvSpPr>
            <a:spLocks noGrp="1"/>
          </p:cNvSpPr>
          <p:nvPr>
            <p:ph type="body" idx="1"/>
          </p:nvPr>
        </p:nvSpPr>
        <p:spPr/>
        <p:txBody>
          <a:bodyPr/>
          <a:lstStyle/>
          <a:p>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a:extLst>
            <a:ext uri="{FF2B5EF4-FFF2-40B4-BE49-F238E27FC236}">
              <a16:creationId xmlns:a16="http://schemas.microsoft.com/office/drawing/2014/main" id="{700533D2-A4DB-C62A-034A-09FD676F31E6}"/>
            </a:ext>
          </a:extLst>
        </p:cNvPr>
        <p:cNvGrpSpPr/>
        <p:nvPr/>
      </p:nvGrpSpPr>
      <p:grpSpPr>
        <a:xfrm>
          <a:off x="0" y="0"/>
          <a:ext cx="0" cy="0"/>
          <a:chOff x="0" y="0"/>
          <a:chExt cx="0" cy="0"/>
        </a:xfrm>
      </p:grpSpPr>
      <p:sp>
        <p:nvSpPr>
          <p:cNvPr id="189" name="Google Shape;189;p29">
            <a:extLst>
              <a:ext uri="{FF2B5EF4-FFF2-40B4-BE49-F238E27FC236}">
                <a16:creationId xmlns:a16="http://schemas.microsoft.com/office/drawing/2014/main" id="{4FAB93F3-A43F-76C6-4B6A-37CE8003898D}"/>
              </a:ext>
            </a:extLst>
          </p:cNvPr>
          <p:cNvSpPr txBox="1">
            <a:spLocks noGrp="1"/>
          </p:cNvSpPr>
          <p:nvPr>
            <p:ph type="title"/>
          </p:nvPr>
        </p:nvSpPr>
        <p:spPr>
          <a:xfrm>
            <a:off x="838200" y="2766218"/>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4400"/>
              <a:buFont typeface="Calibri"/>
              <a:buNone/>
            </a:pPr>
            <a:r>
              <a:rPr lang="en-GB" dirty="0"/>
              <a:t>Safe</a:t>
            </a:r>
            <a:br>
              <a:rPr lang="en-GB" dirty="0"/>
            </a:br>
            <a:br>
              <a:rPr lang="en-GB" dirty="0"/>
            </a:br>
            <a:r>
              <a:rPr lang="en-GB" dirty="0"/>
              <a:t>Your knowledge</a:t>
            </a:r>
            <a:endParaRPr dirty="0"/>
          </a:p>
        </p:txBody>
      </p:sp>
    </p:spTree>
    <p:extLst>
      <p:ext uri="{BB962C8B-B14F-4D97-AF65-F5344CB8AC3E}">
        <p14:creationId xmlns:p14="http://schemas.microsoft.com/office/powerpoint/2010/main" val="966183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7"/>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43" name="Google Shape;343;p17"/>
          <p:cNvSpPr/>
          <p:nvPr/>
        </p:nvSpPr>
        <p:spPr>
          <a:xfrm>
            <a:off x="301513" y="792409"/>
            <a:ext cx="2336921" cy="2336920"/>
          </a:xfrm>
          <a:prstGeom prst="ellipse">
            <a:avLst/>
          </a:prstGeom>
          <a:solidFill>
            <a:srgbClr val="51ADE5"/>
          </a:solidFill>
          <a:ln>
            <a:noFill/>
          </a:ln>
        </p:spPr>
        <p:txBody>
          <a:bodyPr spcFirstLastPara="1" wrap="square" lIns="91425" tIns="90000" rIns="91425" bIns="900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44" name="Google Shape;344;p17"/>
          <p:cNvSpPr/>
          <p:nvPr/>
        </p:nvSpPr>
        <p:spPr>
          <a:xfrm>
            <a:off x="617989" y="1526542"/>
            <a:ext cx="1622560"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7200"/>
              <a:buFont typeface="Ovo"/>
              <a:buNone/>
            </a:pPr>
            <a:r>
              <a:rPr lang="en-GB" sz="4400" b="0" i="0" u="none" strike="noStrike" cap="none">
                <a:solidFill>
                  <a:schemeClr val="lt1"/>
                </a:solidFill>
                <a:latin typeface="Ovo"/>
                <a:ea typeface="Ovo"/>
                <a:cs typeface="Ovo"/>
                <a:sym typeface="Ovo"/>
              </a:rPr>
              <a:t>Sex</a:t>
            </a:r>
            <a:endParaRPr sz="1600" b="0" i="0" u="none" strike="noStrike" cap="none">
              <a:solidFill>
                <a:schemeClr val="lt1"/>
              </a:solidFill>
              <a:latin typeface="Ovo"/>
              <a:ea typeface="Ovo"/>
              <a:cs typeface="Ovo"/>
              <a:sym typeface="Ovo"/>
            </a:endParaRPr>
          </a:p>
          <a:p>
            <a:pPr marL="0" marR="0" lvl="0" indent="0" algn="ctr" rtl="0">
              <a:lnSpc>
                <a:spcPct val="100000"/>
              </a:lnSpc>
              <a:spcBef>
                <a:spcPts val="0"/>
              </a:spcBef>
              <a:spcAft>
                <a:spcPts val="0"/>
              </a:spcAft>
              <a:buClr>
                <a:schemeClr val="dk1"/>
              </a:buClr>
              <a:buSzPts val="2000"/>
              <a:buFont typeface="Calibri"/>
              <a:buNone/>
            </a:pPr>
            <a:endParaRPr sz="2000" b="0" i="0" u="none" strike="noStrike" cap="none">
              <a:solidFill>
                <a:srgbClr val="7F7F7F"/>
              </a:solidFill>
              <a:latin typeface="Ovo"/>
              <a:ea typeface="Ovo"/>
              <a:cs typeface="Ovo"/>
              <a:sym typeface="Ovo"/>
            </a:endParaRPr>
          </a:p>
        </p:txBody>
      </p:sp>
      <p:sp>
        <p:nvSpPr>
          <p:cNvPr id="345" name="Google Shape;345;p17"/>
          <p:cNvSpPr/>
          <p:nvPr/>
        </p:nvSpPr>
        <p:spPr>
          <a:xfrm>
            <a:off x="2186877" y="311005"/>
            <a:ext cx="2336921" cy="2336920"/>
          </a:xfrm>
          <a:prstGeom prst="ellipse">
            <a:avLst/>
          </a:prstGeom>
          <a:solidFill>
            <a:srgbClr val="51ADE5"/>
          </a:solidFill>
          <a:ln>
            <a:noFill/>
          </a:ln>
        </p:spPr>
        <p:txBody>
          <a:bodyPr spcFirstLastPara="1" wrap="square" lIns="91425" tIns="90000" rIns="91425" bIns="900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46" name="Google Shape;346;p17"/>
          <p:cNvSpPr/>
          <p:nvPr/>
        </p:nvSpPr>
        <p:spPr>
          <a:xfrm>
            <a:off x="2336198" y="1051425"/>
            <a:ext cx="2108269"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800"/>
              <a:buFont typeface="Ovo"/>
              <a:buNone/>
            </a:pPr>
            <a:r>
              <a:rPr lang="en-GB" sz="4400" b="0" i="0" u="none" strike="noStrike" cap="none">
                <a:solidFill>
                  <a:schemeClr val="lt1"/>
                </a:solidFill>
                <a:latin typeface="Ovo"/>
                <a:ea typeface="Ovo"/>
                <a:cs typeface="Ovo"/>
                <a:sym typeface="Ovo"/>
              </a:rPr>
              <a:t>Gender</a:t>
            </a:r>
            <a:endParaRPr sz="1800" b="0" i="0" u="none" strike="noStrike" cap="none">
              <a:solidFill>
                <a:schemeClr val="lt1"/>
              </a:solidFill>
              <a:latin typeface="Ovo"/>
              <a:ea typeface="Ovo"/>
              <a:cs typeface="Ovo"/>
              <a:sym typeface="Ovo"/>
            </a:endParaRPr>
          </a:p>
          <a:p>
            <a:pPr marL="0" marR="0" lvl="0" indent="0" algn="ctr" rtl="0">
              <a:lnSpc>
                <a:spcPct val="100000"/>
              </a:lnSpc>
              <a:spcBef>
                <a:spcPts val="0"/>
              </a:spcBef>
              <a:spcAft>
                <a:spcPts val="0"/>
              </a:spcAft>
              <a:buClr>
                <a:schemeClr val="dk1"/>
              </a:buClr>
              <a:buSzPts val="2000"/>
              <a:buFont typeface="Calibri"/>
              <a:buNone/>
            </a:pPr>
            <a:endParaRPr sz="2000" b="0" i="0" u="none" strike="noStrike" cap="none">
              <a:solidFill>
                <a:srgbClr val="7F7F7F"/>
              </a:solidFill>
              <a:latin typeface="Ovo"/>
              <a:ea typeface="Ovo"/>
              <a:cs typeface="Ovo"/>
              <a:sym typeface="Ovo"/>
            </a:endParaRPr>
          </a:p>
        </p:txBody>
      </p:sp>
      <p:sp>
        <p:nvSpPr>
          <p:cNvPr id="347" name="Google Shape;347;p17"/>
          <p:cNvSpPr txBox="1"/>
          <p:nvPr/>
        </p:nvSpPr>
        <p:spPr>
          <a:xfrm>
            <a:off x="4823787" y="2249290"/>
            <a:ext cx="6750224" cy="14874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133"/>
              <a:buFont typeface="Arial"/>
              <a:buNone/>
            </a:pPr>
            <a:r>
              <a:rPr lang="en-GB" sz="2133" b="0" i="0" u="none" strike="noStrike" cap="none">
                <a:solidFill>
                  <a:schemeClr val="dk1"/>
                </a:solidFill>
                <a:latin typeface="Arial"/>
                <a:ea typeface="Arial"/>
                <a:cs typeface="Arial"/>
                <a:sym typeface="Arial"/>
              </a:rPr>
              <a:t>Sex refers to the different biological and physiological characteristics of females, males and intersex persons, such as chromosomes, hormones and reproductive organs</a:t>
            </a:r>
            <a:r>
              <a:rPr lang="en-GB" sz="2667" b="0" i="0" u="none" strike="noStrike" cap="none">
                <a:solidFill>
                  <a:schemeClr val="dk1"/>
                </a:solidFill>
                <a:latin typeface="Arial"/>
                <a:ea typeface="Arial"/>
                <a:cs typeface="Arial"/>
                <a:sym typeface="Arial"/>
              </a:rPr>
              <a:t>. </a:t>
            </a:r>
            <a:endParaRPr sz="1800" b="0" i="0" u="none" strike="noStrike" cap="none">
              <a:solidFill>
                <a:schemeClr val="dk1"/>
              </a:solidFill>
              <a:latin typeface="Calibri"/>
              <a:ea typeface="Calibri"/>
              <a:cs typeface="Calibri"/>
              <a:sym typeface="Calibri"/>
            </a:endParaRPr>
          </a:p>
        </p:txBody>
      </p:sp>
      <p:sp>
        <p:nvSpPr>
          <p:cNvPr id="348" name="Google Shape;348;p17"/>
          <p:cNvSpPr txBox="1"/>
          <p:nvPr/>
        </p:nvSpPr>
        <p:spPr>
          <a:xfrm>
            <a:off x="4823787" y="3736708"/>
            <a:ext cx="6750224" cy="23899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133"/>
              <a:buFont typeface="Arial"/>
              <a:buNone/>
            </a:pPr>
            <a:r>
              <a:rPr lang="en-GB" sz="2133" b="0" i="0" u="none" strike="noStrike" cap="none">
                <a:solidFill>
                  <a:schemeClr val="dk1"/>
                </a:solidFill>
                <a:latin typeface="Arial"/>
                <a:ea typeface="Arial"/>
                <a:cs typeface="Arial"/>
                <a:sym typeface="Arial"/>
              </a:rPr>
              <a:t>Gender refers to the characteristics of women, men, girls and boys that are socially constructed.  This includes norms, behaviours and roles associated with being a woman, man, girl or boy, as well as relationships with each other. As a social construct, gender varies from society to society and can change over time.</a:t>
            </a: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5305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267"/>
              <a:buFont typeface="Calibri"/>
              <a:buNone/>
            </a:pPr>
            <a:r>
              <a:rPr lang="en-GB" sz="4267"/>
              <a:t>What does non-binary mean?</a:t>
            </a:r>
            <a:endParaRPr/>
          </a:p>
        </p:txBody>
      </p:sp>
      <p:sp>
        <p:nvSpPr>
          <p:cNvPr id="354" name="Google Shape;354;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GB" sz="2400"/>
              <a:t>Some people who are non-binary experience their gender as both male and female, and others experience their gender as neither male nor female.</a:t>
            </a:r>
            <a:endParaRPr sz="2400"/>
          </a:p>
          <a:p>
            <a:pPr marL="0" lvl="0" indent="0" algn="l" rtl="0">
              <a:lnSpc>
                <a:spcPct val="90000"/>
              </a:lnSpc>
              <a:spcBef>
                <a:spcPts val="1000"/>
              </a:spcBef>
              <a:spcAft>
                <a:spcPts val="0"/>
              </a:spcAft>
              <a:buClr>
                <a:schemeClr val="dk1"/>
              </a:buClr>
              <a:buSzPts val="2800"/>
              <a:buNone/>
            </a:pPr>
            <a:endParaRPr sz="2400"/>
          </a:p>
          <a:p>
            <a:pPr marL="0" lvl="0" indent="0" algn="l" rtl="0">
              <a:lnSpc>
                <a:spcPct val="90000"/>
              </a:lnSpc>
              <a:spcBef>
                <a:spcPts val="1000"/>
              </a:spcBef>
              <a:spcAft>
                <a:spcPts val="0"/>
              </a:spcAft>
              <a:buClr>
                <a:schemeClr val="dk1"/>
              </a:buClr>
              <a:buSzPts val="2800"/>
              <a:buNone/>
            </a:pPr>
            <a:endParaRPr sz="2400"/>
          </a:p>
          <a:p>
            <a:pPr marL="0" lvl="0" indent="0" algn="l" rtl="0">
              <a:lnSpc>
                <a:spcPct val="90000"/>
              </a:lnSpc>
              <a:spcBef>
                <a:spcPts val="1000"/>
              </a:spcBef>
              <a:spcAft>
                <a:spcPts val="0"/>
              </a:spcAft>
              <a:buClr>
                <a:schemeClr val="dk1"/>
              </a:buClr>
              <a:buSzPts val="2800"/>
              <a:buNone/>
            </a:pPr>
            <a:r>
              <a:rPr lang="en-GB" sz="2400"/>
              <a:t>Non-binary identities have been </a:t>
            </a:r>
            <a:endParaRPr sz="2400"/>
          </a:p>
          <a:p>
            <a:pPr marL="0" lvl="0" indent="0" algn="l" rtl="0">
              <a:lnSpc>
                <a:spcPct val="90000"/>
              </a:lnSpc>
              <a:spcBef>
                <a:spcPts val="1000"/>
              </a:spcBef>
              <a:spcAft>
                <a:spcPts val="0"/>
              </a:spcAft>
              <a:buClr>
                <a:schemeClr val="dk1"/>
              </a:buClr>
              <a:buSzPts val="2800"/>
              <a:buNone/>
            </a:pPr>
            <a:r>
              <a:rPr lang="en-GB" sz="2400"/>
              <a:t>recognized for millennia by </a:t>
            </a:r>
            <a:endParaRPr sz="2400"/>
          </a:p>
          <a:p>
            <a:pPr marL="0" lvl="0" indent="0" algn="l" rtl="0">
              <a:lnSpc>
                <a:spcPct val="90000"/>
              </a:lnSpc>
              <a:spcBef>
                <a:spcPts val="1000"/>
              </a:spcBef>
              <a:spcAft>
                <a:spcPts val="0"/>
              </a:spcAft>
              <a:buClr>
                <a:schemeClr val="dk1"/>
              </a:buClr>
              <a:buSzPts val="2800"/>
              <a:buNone/>
            </a:pPr>
            <a:r>
              <a:rPr lang="en-GB" sz="2400"/>
              <a:t>cultures and societies around the </a:t>
            </a:r>
            <a:endParaRPr sz="2400"/>
          </a:p>
          <a:p>
            <a:pPr marL="0" lvl="0" indent="0" algn="l" rtl="0">
              <a:lnSpc>
                <a:spcPct val="90000"/>
              </a:lnSpc>
              <a:spcBef>
                <a:spcPts val="1000"/>
              </a:spcBef>
              <a:spcAft>
                <a:spcPts val="0"/>
              </a:spcAft>
              <a:buClr>
                <a:schemeClr val="dk1"/>
              </a:buClr>
              <a:buSzPts val="2800"/>
              <a:buNone/>
            </a:pPr>
            <a:r>
              <a:rPr lang="en-GB" sz="2400"/>
              <a:t>world.</a:t>
            </a:r>
            <a:endParaRPr sz="2400"/>
          </a:p>
        </p:txBody>
      </p:sp>
      <p:sp>
        <p:nvSpPr>
          <p:cNvPr id="355" name="Google Shape;355;p18"/>
          <p:cNvSpPr txBox="1"/>
          <p:nvPr/>
        </p:nvSpPr>
        <p:spPr>
          <a:xfrm>
            <a:off x="5342021" y="6176964"/>
            <a:ext cx="63045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400" b="0" i="0" u="none" strike="noStrike" cap="none">
                <a:solidFill>
                  <a:schemeClr val="lt1"/>
                </a:solidFill>
                <a:latin typeface="Calibri"/>
                <a:ea typeface="Calibri"/>
                <a:cs typeface="Calibri"/>
                <a:sym typeface="Calibri"/>
              </a:rPr>
              <a:t>World Health Organisation – 2022</a:t>
            </a:r>
            <a:endParaRPr sz="1400" b="0" i="0" u="none" strike="noStrike" cap="none">
              <a:solidFill>
                <a:srgbClr val="000000"/>
              </a:solidFill>
              <a:latin typeface="Arial"/>
              <a:ea typeface="Arial"/>
              <a:cs typeface="Arial"/>
              <a:sym typeface="Arial"/>
            </a:endParaRPr>
          </a:p>
        </p:txBody>
      </p:sp>
      <p:pic>
        <p:nvPicPr>
          <p:cNvPr id="356" name="Google Shape;356;p18" descr="'You can't tell someone's identity by looking at them' – Mon’s Story"/>
          <p:cNvPicPr preferRelativeResize="0"/>
          <p:nvPr/>
        </p:nvPicPr>
        <p:blipFill rotWithShape="1">
          <a:blip r:embed="rId3">
            <a:alphaModFix/>
          </a:blip>
          <a:srcRect/>
          <a:stretch/>
        </p:blipFill>
        <p:spPr>
          <a:xfrm>
            <a:off x="5789194" y="2849380"/>
            <a:ext cx="5410200" cy="3048000"/>
          </a:xfrm>
          <a:prstGeom prst="rect">
            <a:avLst/>
          </a:prstGeom>
          <a:noFill/>
          <a:ln>
            <a:noFill/>
          </a:ln>
        </p:spPr>
      </p:pic>
    </p:spTree>
    <p:extLst>
      <p:ext uri="{BB962C8B-B14F-4D97-AF65-F5344CB8AC3E}">
        <p14:creationId xmlns:p14="http://schemas.microsoft.com/office/powerpoint/2010/main" val="44843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1"/>
                                        <p:tgtEl>
                                          <p:spTgt spid="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1086</TotalTime>
  <Words>1674</Words>
  <Application>Microsoft Macintosh PowerPoint</Application>
  <PresentationFormat>Widescreen</PresentationFormat>
  <Paragraphs>247</Paragraphs>
  <Slides>68</Slides>
  <Notes>59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Raleway</vt:lpstr>
      <vt:lpstr>Calibri</vt:lpstr>
      <vt:lpstr>Ovo</vt:lpstr>
      <vt:lpstr>Arial</vt:lpstr>
      <vt:lpstr>Arial</vt:lpstr>
      <vt:lpstr>Roboto</vt:lpstr>
      <vt:lpstr>Office Theme</vt:lpstr>
      <vt:lpstr>PowerPoint Presentation</vt:lpstr>
      <vt:lpstr>PowerPoint Presentation</vt:lpstr>
      <vt:lpstr>PowerPoint Presentation</vt:lpstr>
      <vt:lpstr>What you need for today</vt:lpstr>
      <vt:lpstr>Is this a safe space?</vt:lpstr>
      <vt:lpstr>PowerPoint Presentation</vt:lpstr>
      <vt:lpstr>Safe  Your knowledge</vt:lpstr>
      <vt:lpstr>PowerPoint Presentation</vt:lpstr>
      <vt:lpstr>What does non-binary mean?</vt:lpstr>
      <vt:lpstr>PowerPoint Presentation</vt:lpstr>
      <vt:lpstr>PowerPoint Presentation</vt:lpstr>
      <vt:lpstr>PowerPoint Presentation</vt:lpstr>
      <vt:lpstr>PowerPoint Presentation</vt:lpstr>
      <vt:lpstr>Transgender &amp; gender non-conforming</vt:lpstr>
      <vt:lpstr>PowerPoint Presentation</vt:lpstr>
      <vt:lpstr>Pronouns</vt:lpstr>
      <vt:lpstr>Empathy &amp; Understanding </vt:lpstr>
      <vt:lpstr>Furries</vt:lpstr>
      <vt:lpstr>Why does all this matter? </vt:lpstr>
      <vt:lpstr>TV shows</vt:lpstr>
      <vt:lpstr>PowerPoint Presentation</vt:lpstr>
      <vt:lpstr>My Story</vt:lpstr>
      <vt:lpstr>My Story</vt:lpstr>
      <vt:lpstr>PowerPoint Presentation</vt:lpstr>
      <vt:lpstr>Responsibility</vt:lpstr>
      <vt:lpstr>PowerPoint Presentation</vt:lpstr>
      <vt:lpstr>PowerPoint Presentation</vt:lpstr>
      <vt:lpstr>PowerPoint Presentation</vt:lpstr>
      <vt:lpstr>PowerPoint Presentation</vt:lpstr>
      <vt:lpstr>What causes these problems?</vt:lpstr>
      <vt:lpstr>Safe  Challenging bullying</vt:lpstr>
      <vt:lpstr>That’s so gay!</vt:lpstr>
      <vt:lpstr>Steps to creating an inclusive environment</vt:lpstr>
      <vt:lpstr>PowerPoint Presentation</vt:lpstr>
      <vt:lpstr>PowerPoint Presentation</vt:lpstr>
      <vt:lpstr>Seen  Representation in books</vt:lpstr>
      <vt:lpstr>What to teach and when?</vt:lpstr>
      <vt:lpstr>PowerPoint Presentation</vt:lpstr>
      <vt:lpstr>PowerPoint Presentation</vt:lpstr>
      <vt:lpstr>Books</vt:lpstr>
      <vt:lpstr>What representation do we have in the books we use?</vt:lpstr>
      <vt:lpstr>PowerPoint Presentation</vt:lpstr>
      <vt:lpstr>Good intentions or good inclusion?</vt:lpstr>
      <vt:lpstr>PowerPoint Presentation</vt:lpstr>
      <vt:lpstr>Role Models</vt:lpstr>
      <vt:lpstr>PowerPoint Presentation</vt:lpstr>
      <vt:lpstr>What is the relevance to the child?</vt:lpstr>
      <vt:lpstr>Introducing Vocabulary</vt:lpstr>
      <vt:lpstr>PowerPoint Presentation</vt:lpstr>
      <vt:lpstr>PowerPoint Presentation</vt:lpstr>
      <vt:lpstr>Supported  Coming out</vt:lpstr>
      <vt:lpstr>Supporting pupils who come out</vt:lpstr>
      <vt:lpstr>What if you don’t know what to do?</vt:lpstr>
      <vt:lpstr>Gender questioning guidance</vt:lpstr>
      <vt:lpstr>Confidentiality or secrecy?</vt:lpstr>
      <vt:lpstr>Supported  Working with parents</vt:lpstr>
      <vt:lpstr>To Pride  or Not to Pride?</vt:lpstr>
      <vt:lpstr>Creating a script</vt:lpstr>
      <vt:lpstr>Our script</vt:lpstr>
      <vt:lpstr>Scenarios</vt:lpstr>
      <vt:lpstr>Scenario</vt:lpstr>
      <vt:lpstr>Scenario</vt:lpstr>
      <vt:lpstr>Scenario</vt:lpstr>
      <vt:lpstr>Scenario</vt:lpstr>
      <vt:lpstr>Scenario</vt:lpstr>
      <vt:lpstr>Scenario</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Corey Timbrell-Brown</dc:creator>
  <cp:lastModifiedBy>Ian Timbrell</cp:lastModifiedBy>
  <cp:revision>7</cp:revision>
  <dcterms:created xsi:type="dcterms:W3CDTF">2023-09-11T14:42:45Z</dcterms:created>
  <dcterms:modified xsi:type="dcterms:W3CDTF">2024-11-11T10:34:16Z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Office Theme:3</vt:lpwstr>
  </property>
  <property fmtid="{D5CDD505-2E9C-101B-9397-08002B2CF9AE}" pid="3" name="ClassificationContentMarkingHeaderText">
    <vt:lpwstr>PUBLIC / CYHOEDDUS</vt:lpwstr>
  </property>
</Properties>
</file>