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>
              <a:alpha val="270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>
              <a:alpha val="2705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"/>
            <a:ext cx="6095999" cy="68578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393434" y="2900883"/>
            <a:ext cx="5117465" cy="363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>
              <a:alpha val="270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>
              <a:alpha val="270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>
              <a:alpha val="270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061" y="638301"/>
            <a:ext cx="10691876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4340" y="1852675"/>
            <a:ext cx="5384800" cy="370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ocialprescribingacademy.org.uk/resources/children-and-young-people-s-social-prescribing-new-evidence-review/" TargetMode="External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hyperlink" Target="https://www.boingboing.org.uk/wp-content/uploads/2021/03/AnnualReport_201920_final.pdf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ueahome3/stffmh1/vvz17vku/data/Downloads/Unlicensed-medicines.pdf" TargetMode="External"/><Relationship Id="rId3" Type="http://schemas.openxmlformats.org/officeDocument/2006/relationships/image" Target="../media/image4.jpg"/><Relationship Id="rId4" Type="http://schemas.openxmlformats.org/officeDocument/2006/relationships/image" Target="../media/image2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hyperlink" Target="http://www.cqc.org.uk/sites/default/files/CQC_Transition%20Report.pdf" TargetMode="External"/><Relationship Id="rId8" Type="http://schemas.openxmlformats.org/officeDocument/2006/relationships/image" Target="../media/image33.jpg"/><Relationship Id="rId9" Type="http://schemas.openxmlformats.org/officeDocument/2006/relationships/image" Target="../media/image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qualitysafety.bmj.com/lookup/doi/10.1136/bmjqs-2019-010206" TargetMode="External"/><Relationship Id="rId3" Type="http://schemas.openxmlformats.org/officeDocument/2006/relationships/hyperlink" Target="https://www.cqc.org.uk/sites/default/files/CQC_Transition%20Report.pdf" TargetMode="External"/><Relationship Id="rId4" Type="http://schemas.openxmlformats.org/officeDocument/2006/relationships/hyperlink" Target="https://www.cqc.org.uk/publications/surveys/children-young-peoples-survey-2020" TargetMode="External"/><Relationship Id="rId5" Type="http://schemas.openxmlformats.org/officeDocument/2006/relationships/hyperlink" Target="https://doi.org/10.1136/adc.2009.158485" TargetMode="External"/><Relationship Id="rId6" Type="http://schemas.openxmlformats.org/officeDocument/2006/relationships/image" Target="../media/image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treetgames.org/wp-content/uploads/2023/12/Children-Young-Peoples-Social-Prescribing-Toolkit41.pdf" TargetMode="External"/><Relationship Id="rId3" Type="http://schemas.openxmlformats.org/officeDocument/2006/relationships/hyperlink" Target="https://www.medicinesforchildren.org.uk/" TargetMode="External"/><Relationship Id="rId4" Type="http://schemas.openxmlformats.org/officeDocument/2006/relationships/hyperlink" Target="https://socialprescribingacademy.org.uk/resources/children-and-young-people-s-social-prescribing-new-evidence-review/" TargetMode="External"/><Relationship Id="rId5" Type="http://schemas.openxmlformats.org/officeDocument/2006/relationships/hyperlink" Target="https://www.who.int/publications/i/item/WHO-UHC-SDS-2019.9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efirst.org.uk/" TargetMode="Externa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30879"/>
              <a:ext cx="12192000" cy="36271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0421" y="874522"/>
            <a:ext cx="9711055" cy="398145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55"/>
              </a:lnSpc>
              <a:tabLst>
                <a:tab pos="2334260" algn="l"/>
                <a:tab pos="2999105" algn="l"/>
                <a:tab pos="4766945" algn="l"/>
                <a:tab pos="5605145" algn="l"/>
                <a:tab pos="6927215" algn="l"/>
                <a:tab pos="8401050" algn="l"/>
              </a:tabLst>
            </a:pPr>
            <a:r>
              <a:rPr dirty="0" sz="2800" spc="245">
                <a:latin typeface="Arial"/>
                <a:cs typeface="Arial"/>
              </a:rPr>
              <a:t>Prescribing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160">
                <a:latin typeface="Arial"/>
                <a:cs typeface="Arial"/>
              </a:rPr>
              <a:t>for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235">
                <a:latin typeface="Arial"/>
                <a:cs typeface="Arial"/>
              </a:rPr>
              <a:t>Children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155">
                <a:latin typeface="Arial"/>
                <a:cs typeface="Arial"/>
              </a:rPr>
              <a:t>and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160">
                <a:latin typeface="Arial"/>
                <a:cs typeface="Arial"/>
              </a:rPr>
              <a:t>Young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220">
                <a:latin typeface="Arial"/>
                <a:cs typeface="Arial"/>
              </a:rPr>
              <a:t>People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(</a:t>
            </a:r>
            <a:r>
              <a:rPr dirty="0" sz="2800" spc="-480">
                <a:latin typeface="Arial"/>
                <a:cs typeface="Arial"/>
              </a:rPr>
              <a:t> </a:t>
            </a:r>
            <a:r>
              <a:rPr dirty="0" sz="2800" spc="215">
                <a:latin typeface="Arial"/>
                <a:cs typeface="Arial"/>
              </a:rPr>
              <a:t>CYP):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182241" y="1307338"/>
            <a:ext cx="7827009" cy="43434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345"/>
              </a:lnSpc>
              <a:tabLst>
                <a:tab pos="2668905" algn="l"/>
                <a:tab pos="4944745" algn="l"/>
                <a:tab pos="5789930" algn="l"/>
              </a:tabLst>
            </a:pPr>
            <a:r>
              <a:rPr dirty="0" sz="2800" spc="245">
                <a:solidFill>
                  <a:srgbClr val="FFFFFF"/>
                </a:solidFill>
                <a:latin typeface="Arial"/>
                <a:cs typeface="Arial"/>
              </a:rPr>
              <a:t>Competence,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240">
                <a:solidFill>
                  <a:srgbClr val="FFFFFF"/>
                </a:solidFill>
                <a:latin typeface="Arial"/>
                <a:cs typeface="Arial"/>
              </a:rPr>
              <a:t>Complexity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15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245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60854" y="4376115"/>
            <a:ext cx="767016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417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Teresa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Johnson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MSc,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PGCHE,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FHEA,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BSc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(Hons),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(child),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RGN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Associate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Professor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East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Anglia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(UEA)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Paediatric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advanced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nurse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practitioner/independent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prescriber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06733" y="89915"/>
            <a:ext cx="836676" cy="6979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813" y="691895"/>
            <a:ext cx="3991610" cy="457200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79"/>
              </a:lnSpc>
            </a:pPr>
            <a:r>
              <a:rPr dirty="0" sz="3000"/>
              <a:t>Theme</a:t>
            </a:r>
            <a:r>
              <a:rPr dirty="0" sz="3000" spc="509"/>
              <a:t> </a:t>
            </a:r>
            <a:r>
              <a:rPr dirty="0" sz="3000" spc="-285"/>
              <a:t>2</a:t>
            </a:r>
            <a:r>
              <a:rPr dirty="0" sz="3000" spc="495"/>
              <a:t> </a:t>
            </a:r>
            <a:r>
              <a:rPr dirty="0" sz="3000" spc="65"/>
              <a:t>(</a:t>
            </a:r>
            <a:r>
              <a:rPr dirty="0" sz="3000" spc="-640"/>
              <a:t> </a:t>
            </a:r>
            <a:r>
              <a:rPr dirty="0" sz="3000" spc="60"/>
              <a:t>l</a:t>
            </a:r>
            <a:r>
              <a:rPr dirty="0" sz="3000" spc="-635"/>
              <a:t> </a:t>
            </a:r>
            <a:r>
              <a:rPr dirty="0" sz="3000" spc="70"/>
              <a:t>inked</a:t>
            </a:r>
            <a:r>
              <a:rPr dirty="0" sz="3000" spc="495"/>
              <a:t> </a:t>
            </a:r>
            <a:r>
              <a:rPr dirty="0" sz="3000" spc="-25"/>
              <a:t>to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743813" y="1194816"/>
            <a:ext cx="3020060" cy="4572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85"/>
              </a:lnSpc>
            </a:pPr>
            <a:r>
              <a:rPr dirty="0" sz="3000" spc="145">
                <a:solidFill>
                  <a:srgbClr val="FFFFFF"/>
                </a:solidFill>
                <a:latin typeface="Lucida Sans"/>
                <a:cs typeface="Lucida Sans"/>
              </a:rPr>
              <a:t>competency</a:t>
            </a:r>
            <a:r>
              <a:rPr dirty="0" sz="3000" spc="48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000" spc="-285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r>
              <a:rPr dirty="0" sz="3000" spc="-6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000" spc="15">
                <a:solidFill>
                  <a:srgbClr val="FFFFFF"/>
                </a:solidFill>
                <a:latin typeface="Lucida Sans"/>
                <a:cs typeface="Lucida Sans"/>
              </a:rPr>
              <a:t>)</a:t>
            </a:r>
            <a:endParaRPr sz="3000">
              <a:latin typeface="Lucida Sans"/>
              <a:cs typeface="Lucida San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3813" y="2200655"/>
            <a:ext cx="4076700" cy="4572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ts val="3585"/>
              </a:lnSpc>
            </a:pPr>
            <a:r>
              <a:rPr dirty="0" sz="3000" spc="235">
                <a:solidFill>
                  <a:srgbClr val="FFFFFF"/>
                </a:solidFill>
                <a:latin typeface="Lucida Sans"/>
                <a:cs typeface="Lucida Sans"/>
              </a:rPr>
              <a:t>Social</a:t>
            </a:r>
            <a:r>
              <a:rPr dirty="0" sz="3000" spc="4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000" spc="150">
                <a:solidFill>
                  <a:srgbClr val="FFFFFF"/>
                </a:solidFill>
                <a:latin typeface="Lucida Sans"/>
                <a:cs typeface="Lucida Sans"/>
              </a:rPr>
              <a:t>prescribing</a:t>
            </a:r>
            <a:endParaRPr sz="3000">
              <a:latin typeface="Lucida Sans"/>
              <a:cs typeface="Lucida San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3813" y="2703576"/>
            <a:ext cx="2893695" cy="4572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85"/>
              </a:lnSpc>
            </a:pPr>
            <a:r>
              <a:rPr dirty="0" sz="300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dirty="0" sz="3000" spc="53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000" spc="160">
                <a:solidFill>
                  <a:srgbClr val="FFFFFF"/>
                </a:solidFill>
                <a:latin typeface="Lucida Sans"/>
                <a:cs typeface="Lucida Sans"/>
              </a:rPr>
              <a:t>wellbeing</a:t>
            </a:r>
            <a:endParaRPr sz="3000">
              <a:latin typeface="Lucida Sans"/>
              <a:cs typeface="Lucida San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93434" y="300461"/>
            <a:ext cx="5081905" cy="2037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665" marR="5080" indent="-228600">
              <a:lnSpc>
                <a:spcPct val="110000"/>
              </a:lnSpc>
              <a:spcBef>
                <a:spcPts val="95"/>
              </a:spcBef>
              <a:buSzPct val="75000"/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Social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prescribing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children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young </a:t>
            </a:r>
            <a:r>
              <a:rPr dirty="0" sz="2000">
                <a:latin typeface="Arial"/>
                <a:cs typeface="Arial"/>
              </a:rPr>
              <a:t>people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evolving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practice.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It </a:t>
            </a:r>
            <a:r>
              <a:rPr dirty="0" sz="2000">
                <a:latin typeface="Arial"/>
                <a:cs typeface="Arial"/>
              </a:rPr>
              <a:t>can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life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changing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allowing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voice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about </a:t>
            </a:r>
            <a:r>
              <a:rPr dirty="0" sz="2000">
                <a:latin typeface="Arial"/>
                <a:cs typeface="Arial"/>
              </a:rPr>
              <a:t>what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matters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them,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access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things </a:t>
            </a:r>
            <a:r>
              <a:rPr dirty="0" sz="2000">
                <a:latin typeface="Arial"/>
                <a:cs typeface="Arial"/>
              </a:rPr>
              <a:t>they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enjoy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give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them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route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achieve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their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ambitions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0665" marR="5080" indent="-228600">
              <a:lnSpc>
                <a:spcPct val="110000"/>
              </a:lnSpc>
              <a:spcBef>
                <a:spcPts val="100"/>
              </a:spcBef>
              <a:buSzPct val="75000"/>
              <a:buChar char="•"/>
              <a:tabLst>
                <a:tab pos="240665" algn="l"/>
              </a:tabLst>
            </a:pPr>
            <a:r>
              <a:rPr dirty="0"/>
              <a:t>It</a:t>
            </a:r>
            <a:r>
              <a:rPr dirty="0" spc="-70"/>
              <a:t> </a:t>
            </a:r>
            <a:r>
              <a:rPr dirty="0"/>
              <a:t>is</a:t>
            </a:r>
            <a:r>
              <a:rPr dirty="0" spc="-50"/>
              <a:t> </a:t>
            </a:r>
            <a:r>
              <a:rPr dirty="0"/>
              <a:t>an</a:t>
            </a:r>
            <a:r>
              <a:rPr dirty="0" spc="-50"/>
              <a:t> </a:t>
            </a:r>
            <a:r>
              <a:rPr dirty="0"/>
              <a:t>approach</a:t>
            </a:r>
            <a:r>
              <a:rPr dirty="0" spc="-55"/>
              <a:t> </a:t>
            </a:r>
            <a:r>
              <a:rPr dirty="0"/>
              <a:t>that</a:t>
            </a:r>
            <a:r>
              <a:rPr dirty="0" spc="-55"/>
              <a:t> </a:t>
            </a:r>
            <a:r>
              <a:rPr dirty="0"/>
              <a:t>connects</a:t>
            </a:r>
            <a:r>
              <a:rPr dirty="0" spc="-50"/>
              <a:t> </a:t>
            </a:r>
            <a:r>
              <a:rPr dirty="0"/>
              <a:t>people</a:t>
            </a:r>
            <a:r>
              <a:rPr dirty="0" spc="-45"/>
              <a:t> </a:t>
            </a:r>
            <a:r>
              <a:rPr dirty="0" spc="-25"/>
              <a:t>to </a:t>
            </a:r>
            <a:r>
              <a:rPr dirty="0"/>
              <a:t>activities,</a:t>
            </a:r>
            <a:r>
              <a:rPr dirty="0" spc="-55"/>
              <a:t> </a:t>
            </a:r>
            <a:r>
              <a:rPr dirty="0"/>
              <a:t>groups,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services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 spc="-10"/>
              <a:t>their </a:t>
            </a:r>
            <a:r>
              <a:rPr dirty="0"/>
              <a:t>community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meet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practical,</a:t>
            </a:r>
            <a:r>
              <a:rPr dirty="0" spc="-55"/>
              <a:t> </a:t>
            </a:r>
            <a:r>
              <a:rPr dirty="0"/>
              <a:t>social</a:t>
            </a:r>
            <a:r>
              <a:rPr dirty="0" spc="-35"/>
              <a:t> </a:t>
            </a:r>
            <a:r>
              <a:rPr dirty="0" spc="-25"/>
              <a:t>and </a:t>
            </a:r>
            <a:r>
              <a:rPr dirty="0"/>
              <a:t>emotional</a:t>
            </a:r>
            <a:r>
              <a:rPr dirty="0" spc="-55"/>
              <a:t> </a:t>
            </a:r>
            <a:r>
              <a:rPr dirty="0"/>
              <a:t>needs</a:t>
            </a:r>
            <a:r>
              <a:rPr dirty="0" spc="-60"/>
              <a:t> </a:t>
            </a:r>
            <a:r>
              <a:rPr dirty="0"/>
              <a:t>that</a:t>
            </a:r>
            <a:r>
              <a:rPr dirty="0" spc="-75"/>
              <a:t> </a:t>
            </a:r>
            <a:r>
              <a:rPr dirty="0"/>
              <a:t>affect</a:t>
            </a:r>
            <a:r>
              <a:rPr dirty="0" spc="-75"/>
              <a:t> </a:t>
            </a:r>
            <a:r>
              <a:rPr dirty="0"/>
              <a:t>their</a:t>
            </a:r>
            <a:r>
              <a:rPr dirty="0" spc="-65"/>
              <a:t> </a:t>
            </a:r>
            <a:r>
              <a:rPr dirty="0"/>
              <a:t>health</a:t>
            </a:r>
            <a:r>
              <a:rPr dirty="0" spc="-60"/>
              <a:t> </a:t>
            </a:r>
            <a:r>
              <a:rPr dirty="0" spc="-25"/>
              <a:t>and </a:t>
            </a:r>
            <a:r>
              <a:rPr dirty="0"/>
              <a:t>wellbeing</a:t>
            </a:r>
            <a:r>
              <a:rPr dirty="0" spc="-60"/>
              <a:t> </a:t>
            </a:r>
            <a:r>
              <a:rPr dirty="0"/>
              <a:t>(Jarvis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/>
              <a:t>Mitchell</a:t>
            </a:r>
            <a:r>
              <a:rPr dirty="0" spc="-60"/>
              <a:t> </a:t>
            </a:r>
            <a:r>
              <a:rPr dirty="0" spc="-10"/>
              <a:t>2024)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45"/>
              </a:spcBef>
            </a:pPr>
          </a:p>
          <a:p>
            <a:pPr algn="ctr" marL="117475" marR="33020">
              <a:lnSpc>
                <a:spcPct val="110000"/>
              </a:lnSpc>
              <a:tabLst>
                <a:tab pos="709295" algn="l"/>
              </a:tabLst>
            </a:pPr>
            <a:r>
              <a:rPr dirty="0" spc="-25" b="1">
                <a:latin typeface="Arial"/>
                <a:cs typeface="Arial"/>
              </a:rPr>
              <a:t>NB:</a:t>
            </a:r>
            <a:r>
              <a:rPr dirty="0" b="1">
                <a:latin typeface="Arial"/>
                <a:cs typeface="Arial"/>
              </a:rPr>
              <a:t>	you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do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not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need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to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be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a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NMP</a:t>
            </a:r>
            <a:r>
              <a:rPr dirty="0" spc="-5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to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be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50" b="1">
                <a:latin typeface="Arial"/>
                <a:cs typeface="Arial"/>
              </a:rPr>
              <a:t>a </a:t>
            </a:r>
            <a:r>
              <a:rPr dirty="0" b="1">
                <a:latin typeface="Arial"/>
                <a:cs typeface="Arial"/>
              </a:rPr>
              <a:t>social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20" b="1">
                <a:latin typeface="Arial"/>
                <a:cs typeface="Arial"/>
              </a:rPr>
              <a:t>prescriber,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but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it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may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be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part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of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50" b="1">
                <a:latin typeface="Arial"/>
                <a:cs typeface="Arial"/>
              </a:rPr>
              <a:t>a </a:t>
            </a:r>
            <a:r>
              <a:rPr dirty="0" spc="-20" b="1">
                <a:latin typeface="Arial"/>
                <a:cs typeface="Arial"/>
              </a:rPr>
              <a:t>non-</a:t>
            </a:r>
            <a:r>
              <a:rPr dirty="0" spc="-10" b="1">
                <a:latin typeface="Arial"/>
                <a:cs typeface="Arial"/>
              </a:rPr>
              <a:t>pharmacological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intervention</a:t>
            </a:r>
            <a:r>
              <a:rPr dirty="0" spc="-70" b="1">
                <a:latin typeface="Arial"/>
                <a:cs typeface="Arial"/>
              </a:rPr>
              <a:t> </a:t>
            </a:r>
            <a:r>
              <a:rPr dirty="0" spc="-25" b="1">
                <a:latin typeface="Arial"/>
                <a:cs typeface="Arial"/>
              </a:rPr>
              <a:t>for </a:t>
            </a:r>
            <a:r>
              <a:rPr dirty="0" b="1">
                <a:latin typeface="Arial"/>
                <a:cs typeface="Arial"/>
              </a:rPr>
              <a:t>independent</a:t>
            </a:r>
            <a:r>
              <a:rPr dirty="0" spc="-11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prescribers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82578" y="230124"/>
            <a:ext cx="647700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519" y="653161"/>
            <a:ext cx="10704195" cy="487680"/>
          </a:xfrm>
          <a:custGeom>
            <a:avLst/>
            <a:gdLst/>
            <a:ahLst/>
            <a:cxnLst/>
            <a:rect l="l" t="t" r="r" b="b"/>
            <a:pathLst>
              <a:path w="10704195" h="487680">
                <a:moveTo>
                  <a:pt x="10703814" y="0"/>
                </a:moveTo>
                <a:lnTo>
                  <a:pt x="0" y="0"/>
                </a:lnTo>
                <a:lnTo>
                  <a:pt x="0" y="487679"/>
                </a:lnTo>
                <a:lnTo>
                  <a:pt x="10703814" y="487679"/>
                </a:lnTo>
                <a:lnTo>
                  <a:pt x="1070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95"/>
              </a:spcBef>
            </a:pPr>
            <a:r>
              <a:rPr dirty="0" spc="225"/>
              <a:t>Social</a:t>
            </a:r>
            <a:r>
              <a:rPr dirty="0" spc="484"/>
              <a:t> </a:t>
            </a:r>
            <a:r>
              <a:rPr dirty="0" spc="145"/>
              <a:t>prescribing</a:t>
            </a:r>
            <a:r>
              <a:rPr dirty="0" spc="490"/>
              <a:t> </a:t>
            </a:r>
            <a:r>
              <a:rPr dirty="0" spc="135"/>
              <a:t>evidence</a:t>
            </a:r>
            <a:r>
              <a:rPr dirty="0" spc="475"/>
              <a:t> </a:t>
            </a:r>
            <a:r>
              <a:rPr dirty="0"/>
              <a:t>and</a:t>
            </a:r>
            <a:r>
              <a:rPr dirty="0" spc="475"/>
              <a:t> </a:t>
            </a:r>
            <a:r>
              <a:rPr dirty="0" spc="170"/>
              <a:t>strategic</a:t>
            </a:r>
            <a:r>
              <a:rPr dirty="0" spc="495"/>
              <a:t> </a:t>
            </a:r>
            <a:r>
              <a:rPr dirty="0" spc="114"/>
              <a:t>toolkit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31266" y="1807159"/>
            <a:ext cx="7644765" cy="4271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“With</a:t>
            </a:r>
            <a:r>
              <a:rPr dirty="0" sz="2000" spc="-6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many</a:t>
            </a:r>
            <a:r>
              <a:rPr dirty="0" sz="2000" spc="-6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children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and</a:t>
            </a:r>
            <a:r>
              <a:rPr dirty="0" sz="2000" spc="-6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young</a:t>
            </a:r>
            <a:r>
              <a:rPr dirty="0" sz="2000" spc="-6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people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today</a:t>
            </a:r>
            <a:r>
              <a:rPr dirty="0" sz="2000" spc="-6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living</a:t>
            </a:r>
            <a:r>
              <a:rPr dirty="0" sz="2000" spc="-4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in</a:t>
            </a:r>
            <a:r>
              <a:rPr dirty="0" sz="2000" spc="-6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72727"/>
                </a:solidFill>
                <a:latin typeface="Arial"/>
                <a:cs typeface="Arial"/>
              </a:rPr>
              <a:t>families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impacted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by</a:t>
            </a:r>
            <a:r>
              <a:rPr dirty="0" sz="2000" spc="-4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wider</a:t>
            </a:r>
            <a:r>
              <a:rPr dirty="0" sz="2000" spc="-4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determinants</a:t>
            </a:r>
            <a:r>
              <a:rPr dirty="0" sz="2000" spc="-4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of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health</a:t>
            </a:r>
            <a:r>
              <a:rPr dirty="0" sz="2000" spc="-4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such</a:t>
            </a:r>
            <a:r>
              <a:rPr dirty="0" sz="2000" spc="-5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as</a:t>
            </a:r>
            <a:r>
              <a:rPr dirty="0" sz="2000" spc="-4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72727"/>
                </a:solidFill>
                <a:latin typeface="Arial"/>
                <a:cs typeface="Arial"/>
              </a:rPr>
              <a:t>inadequate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housing,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poverty</a:t>
            </a:r>
            <a:r>
              <a:rPr dirty="0" sz="2000" spc="-5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or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unemployment,</a:t>
            </a:r>
            <a:r>
              <a:rPr dirty="0" sz="2000" spc="-4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72727"/>
                </a:solidFill>
                <a:latin typeface="Arial"/>
                <a:cs typeface="Arial"/>
              </a:rPr>
              <a:t>well-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delivered</a:t>
            </a:r>
            <a:r>
              <a:rPr dirty="0" sz="2000" spc="-2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social</a:t>
            </a:r>
            <a:r>
              <a:rPr dirty="0" sz="2000" spc="-3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72727"/>
                </a:solidFill>
                <a:latin typeface="Arial"/>
                <a:cs typeface="Arial"/>
              </a:rPr>
              <a:t>prescribing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offers</a:t>
            </a:r>
            <a:r>
              <a:rPr dirty="0" sz="2000" spc="-6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support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not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just</a:t>
            </a:r>
            <a:r>
              <a:rPr dirty="0" sz="2000" spc="-4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to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children</a:t>
            </a:r>
            <a:r>
              <a:rPr dirty="0" sz="2000" spc="-3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and</a:t>
            </a:r>
            <a:r>
              <a:rPr dirty="0" sz="2000" spc="-4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young</a:t>
            </a:r>
            <a:r>
              <a:rPr dirty="0" sz="2000" spc="-4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people</a:t>
            </a:r>
            <a:r>
              <a:rPr dirty="0" sz="2000" spc="-4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but</a:t>
            </a:r>
            <a:r>
              <a:rPr dirty="0" sz="2000" spc="-4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also</a:t>
            </a:r>
            <a:r>
              <a:rPr dirty="0" sz="2000" spc="-4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72727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adults</a:t>
            </a:r>
            <a:r>
              <a:rPr dirty="0" sz="2000" spc="-8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around</a:t>
            </a:r>
            <a:r>
              <a:rPr dirty="0" sz="2000" spc="-8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them”</a:t>
            </a:r>
            <a:r>
              <a:rPr dirty="0" sz="2000" spc="-9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(Children</a:t>
            </a:r>
            <a:r>
              <a:rPr dirty="0" sz="2000" spc="-6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and</a:t>
            </a:r>
            <a:r>
              <a:rPr dirty="0" sz="2000" spc="-11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72727"/>
                </a:solidFill>
                <a:latin typeface="Arial"/>
                <a:cs typeface="Arial"/>
              </a:rPr>
              <a:t>Young</a:t>
            </a:r>
            <a:r>
              <a:rPr dirty="0" sz="2000" spc="-7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People’s</a:t>
            </a:r>
            <a:r>
              <a:rPr dirty="0" sz="2000" spc="-6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72727"/>
                </a:solidFill>
                <a:latin typeface="Arial"/>
                <a:cs typeface="Arial"/>
              </a:rPr>
              <a:t>Social Prescribing</a:t>
            </a:r>
            <a:r>
              <a:rPr dirty="0" sz="2000" spc="-11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72727"/>
                </a:solidFill>
                <a:latin typeface="Arial"/>
                <a:cs typeface="Arial"/>
              </a:rPr>
              <a:t>Toolkit</a:t>
            </a:r>
            <a:r>
              <a:rPr dirty="0" sz="2000" spc="-5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72727"/>
                </a:solidFill>
                <a:latin typeface="Arial"/>
                <a:cs typeface="Arial"/>
              </a:rPr>
              <a:t>2024)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Arial"/>
              <a:cs typeface="Arial"/>
            </a:endParaRPr>
          </a:p>
          <a:p>
            <a:pPr marL="12700" marR="40005">
              <a:lnSpc>
                <a:spcPct val="110100"/>
              </a:lnSpc>
            </a:pPr>
            <a:r>
              <a:rPr dirty="0" sz="2000" spc="-20">
                <a:solidFill>
                  <a:srgbClr val="272727"/>
                </a:solidFill>
                <a:latin typeface="Arial"/>
                <a:cs typeface="Arial"/>
              </a:rPr>
              <a:t>National</a:t>
            </a:r>
            <a:r>
              <a:rPr dirty="0" sz="2000" spc="-12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Academy</a:t>
            </a:r>
            <a:r>
              <a:rPr dirty="0" sz="2000" spc="-4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for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Social</a:t>
            </a:r>
            <a:r>
              <a:rPr dirty="0" sz="2000" spc="-2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72727"/>
                </a:solidFill>
                <a:latin typeface="Arial"/>
                <a:cs typeface="Arial"/>
              </a:rPr>
              <a:t>Prescribing</a:t>
            </a:r>
            <a:r>
              <a:rPr dirty="0" sz="2000" spc="-3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(2023)</a:t>
            </a:r>
            <a:r>
              <a:rPr dirty="0" sz="2000" spc="-4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72727"/>
                </a:solidFill>
                <a:latin typeface="Arial"/>
                <a:cs typeface="Arial"/>
              </a:rPr>
              <a:t>demonstrates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emerging</a:t>
            </a:r>
            <a:r>
              <a:rPr dirty="0" sz="2000" spc="-7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evidence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on</a:t>
            </a:r>
            <a:r>
              <a:rPr dirty="0" sz="2000" spc="-6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the</a:t>
            </a:r>
            <a:r>
              <a:rPr dirty="0" sz="2000" spc="-7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benefits</a:t>
            </a:r>
            <a:r>
              <a:rPr dirty="0" sz="2000" spc="-6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for</a:t>
            </a:r>
            <a:r>
              <a:rPr dirty="0" sz="2000" spc="-7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young</a:t>
            </a:r>
            <a:r>
              <a:rPr dirty="0" sz="2000" spc="-6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people</a:t>
            </a:r>
            <a:r>
              <a:rPr dirty="0" sz="2000" spc="-6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aged</a:t>
            </a:r>
            <a:r>
              <a:rPr dirty="0" sz="2000" spc="-6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72727"/>
                </a:solidFill>
                <a:latin typeface="Arial"/>
                <a:cs typeface="Arial"/>
              </a:rPr>
              <a:t>12-</a:t>
            </a:r>
            <a:r>
              <a:rPr dirty="0" sz="2000" spc="-25">
                <a:solidFill>
                  <a:srgbClr val="272727"/>
                </a:solidFill>
                <a:latin typeface="Arial"/>
                <a:cs typeface="Arial"/>
              </a:rPr>
              <a:t>18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years</a:t>
            </a:r>
            <a:r>
              <a:rPr dirty="0" sz="2000" spc="-4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and</a:t>
            </a:r>
            <a:r>
              <a:rPr dirty="0" sz="2000" spc="-45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especially</a:t>
            </a:r>
            <a:r>
              <a:rPr dirty="0" sz="2000" spc="-2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for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those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over</a:t>
            </a:r>
            <a:r>
              <a:rPr dirty="0" sz="2000" spc="-4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72727"/>
                </a:solidFill>
                <a:latin typeface="Arial"/>
                <a:cs typeface="Arial"/>
              </a:rPr>
              <a:t>17</a:t>
            </a:r>
            <a:r>
              <a:rPr dirty="0" sz="2000" spc="-5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72727"/>
                </a:solidFill>
                <a:latin typeface="Arial"/>
                <a:cs typeface="Arial"/>
              </a:rPr>
              <a:t>years </a:t>
            </a:r>
            <a:r>
              <a:rPr dirty="0" u="sng" sz="19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https://socialprescribingacademy.org.uk/resources/children-</a:t>
            </a:r>
            <a:r>
              <a:rPr dirty="0" u="sng" sz="1900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and-young-</a:t>
            </a:r>
            <a:r>
              <a:rPr dirty="0" u="none" sz="19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u="sng" sz="19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people-</a:t>
            </a:r>
            <a:r>
              <a:rPr dirty="0" u="sng" sz="1900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s-social-prescribing-new-evidence-review/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7854" y="1716785"/>
            <a:ext cx="3008376" cy="199567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24950" y="4147565"/>
            <a:ext cx="2234183" cy="223418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81231" y="78485"/>
            <a:ext cx="729996" cy="6088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>
              <a:alpha val="270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2935" y="982725"/>
            <a:ext cx="6002655" cy="419100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90"/>
              </a:lnSpc>
              <a:tabLst>
                <a:tab pos="1931670" algn="l"/>
                <a:tab pos="3969385" algn="l"/>
                <a:tab pos="4554855" algn="l"/>
              </a:tabLst>
            </a:pPr>
            <a:r>
              <a:rPr dirty="0" sz="2500" spc="135"/>
              <a:t>NATIONAL</a:t>
            </a:r>
            <a:r>
              <a:rPr dirty="0" sz="2500"/>
              <a:t>	</a:t>
            </a:r>
            <a:r>
              <a:rPr dirty="0" sz="2500" spc="300"/>
              <a:t>EXAMPLES</a:t>
            </a:r>
            <a:r>
              <a:rPr dirty="0" sz="2500"/>
              <a:t>	</a:t>
            </a:r>
            <a:r>
              <a:rPr dirty="0" sz="2500" spc="-25"/>
              <a:t>OF</a:t>
            </a:r>
            <a:r>
              <a:rPr dirty="0" sz="2500"/>
              <a:t>	</a:t>
            </a:r>
            <a:r>
              <a:rPr dirty="0" sz="2500" spc="190"/>
              <a:t>SOCIAL</a:t>
            </a:r>
            <a:endParaRPr sz="2500"/>
          </a:p>
        </p:txBody>
      </p:sp>
      <p:sp>
        <p:nvSpPr>
          <p:cNvPr id="4" name="object 4" descr=""/>
          <p:cNvSpPr txBox="1"/>
          <p:nvPr/>
        </p:nvSpPr>
        <p:spPr>
          <a:xfrm>
            <a:off x="5202935" y="1401825"/>
            <a:ext cx="4238625" cy="38227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90"/>
              </a:lnSpc>
              <a:tabLst>
                <a:tab pos="2567940" algn="l"/>
              </a:tabLst>
            </a:pPr>
            <a:r>
              <a:rPr dirty="0" sz="2500" spc="295">
                <a:solidFill>
                  <a:srgbClr val="FFFFFF"/>
                </a:solidFill>
                <a:latin typeface="Lucida Sans"/>
                <a:cs typeface="Lucida Sans"/>
              </a:rPr>
              <a:t>PRESCRIBING</a:t>
            </a:r>
            <a:r>
              <a:rPr dirty="0" sz="250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dirty="0" sz="2500" spc="295">
                <a:solidFill>
                  <a:srgbClr val="FFFFFF"/>
                </a:solidFill>
                <a:latin typeface="Lucida Sans"/>
                <a:cs typeface="Lucida Sans"/>
              </a:rPr>
              <a:t>SUCCESS</a:t>
            </a:r>
            <a:endParaRPr sz="2500">
              <a:latin typeface="Lucida Sans"/>
              <a:cs typeface="Lucida San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854202"/>
            <a:ext cx="3424428" cy="514959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190744" y="2113483"/>
            <a:ext cx="6445250" cy="3505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985">
              <a:lnSpc>
                <a:spcPct val="110000"/>
              </a:lnSpc>
              <a:spcBef>
                <a:spcPts val="100"/>
              </a:spcBef>
              <a:tabLst>
                <a:tab pos="1031240" algn="l"/>
              </a:tabLst>
            </a:pPr>
            <a:r>
              <a:rPr dirty="0" sz="2000">
                <a:latin typeface="Arial"/>
                <a:cs typeface="Arial"/>
              </a:rPr>
              <a:t>Blackpool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most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deprived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areas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 </a:t>
            </a:r>
            <a:r>
              <a:rPr dirty="0" sz="2000" spc="-10">
                <a:latin typeface="Arial"/>
                <a:cs typeface="Arial"/>
              </a:rPr>
              <a:t>country.</a:t>
            </a:r>
            <a:r>
              <a:rPr dirty="0" sz="2000">
                <a:latin typeface="Arial"/>
                <a:cs typeface="Arial"/>
              </a:rPr>
              <a:t>	The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Resilience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Revolutions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(RR)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Annual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Report </a:t>
            </a:r>
            <a:r>
              <a:rPr dirty="0" sz="2000">
                <a:latin typeface="Arial"/>
                <a:cs typeface="Arial"/>
              </a:rPr>
              <a:t>demonstrates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how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‘social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prescribing’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impacting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on </a:t>
            </a:r>
            <a:r>
              <a:rPr dirty="0" sz="2000">
                <a:latin typeface="Arial"/>
                <a:cs typeface="Arial"/>
              </a:rPr>
              <a:t>improving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lives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children,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young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people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 spc="-10">
                <a:latin typeface="Arial"/>
                <a:cs typeface="Arial"/>
              </a:rPr>
              <a:t>families.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example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walk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talk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where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Youtherapy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Blackpool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Teaching </a:t>
            </a:r>
            <a:r>
              <a:rPr dirty="0" sz="2000">
                <a:latin typeface="Arial"/>
                <a:cs typeface="Arial"/>
              </a:rPr>
              <a:t>Hospital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teamed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up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deliver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alternative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form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counselling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young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people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risk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self-harming.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1000"/>
              </a:spcBef>
            </a:pPr>
            <a:r>
              <a:rPr dirty="0" u="sng" sz="20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3"/>
              </a:rPr>
              <a:t>https://www.boingboing.org.uk/wp-</a:t>
            </a:r>
            <a:r>
              <a:rPr dirty="0" u="none" sz="2000" spc="-10">
                <a:solidFill>
                  <a:srgbClr val="C25049"/>
                </a:solidFill>
                <a:latin typeface="Arial"/>
                <a:cs typeface="Arial"/>
              </a:rPr>
              <a:t> </a:t>
            </a:r>
            <a:r>
              <a:rPr dirty="0" u="sng" sz="20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3"/>
              </a:rPr>
              <a:t>content/uploads/2021/03/AnnualReport_201920_final.pdf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4257" y="773430"/>
            <a:ext cx="7800975" cy="454659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90"/>
              </a:lnSpc>
              <a:tabLst>
                <a:tab pos="1482725" algn="l"/>
                <a:tab pos="4040504" algn="l"/>
                <a:tab pos="4454525" algn="l"/>
                <a:tab pos="6877684" algn="l"/>
              </a:tabLst>
            </a:pPr>
            <a:r>
              <a:rPr dirty="0" spc="225">
                <a:latin typeface="Arial"/>
                <a:cs typeface="Arial"/>
              </a:rPr>
              <a:t>Social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50">
                <a:latin typeface="Arial"/>
                <a:cs typeface="Arial"/>
              </a:rPr>
              <a:t>prescribing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-50">
                <a:latin typeface="Arial"/>
                <a:cs typeface="Arial"/>
              </a:rPr>
              <a:t>–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45">
                <a:latin typeface="Arial"/>
                <a:cs typeface="Arial"/>
              </a:rPr>
              <a:t>discussion</a:t>
            </a:r>
            <a:r>
              <a:rPr dirty="0">
                <a:latin typeface="Arial"/>
                <a:cs typeface="Arial"/>
              </a:rPr>
              <a:t>	t</a:t>
            </a:r>
            <a:r>
              <a:rPr dirty="0" spc="-595">
                <a:latin typeface="Arial"/>
                <a:cs typeface="Arial"/>
              </a:rPr>
              <a:t> </a:t>
            </a:r>
            <a:r>
              <a:rPr dirty="0" spc="165">
                <a:latin typeface="Arial"/>
                <a:cs typeface="Arial"/>
              </a:rPr>
              <a:t>ime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134361"/>
            <a:ext cx="5536692" cy="34290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31266" y="2176831"/>
            <a:ext cx="4867275" cy="3311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SzPct val="75000"/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experts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your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field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specialisms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there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any </a:t>
            </a:r>
            <a:r>
              <a:rPr dirty="0" sz="2800">
                <a:latin typeface="Arial"/>
                <a:cs typeface="Arial"/>
              </a:rPr>
              <a:t>other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experiences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or </a:t>
            </a:r>
            <a:r>
              <a:rPr dirty="0" sz="2800">
                <a:latin typeface="Arial"/>
                <a:cs typeface="Arial"/>
              </a:rPr>
              <a:t>suggestions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that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can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you </a:t>
            </a:r>
            <a:r>
              <a:rPr dirty="0" sz="2800">
                <a:latin typeface="Arial"/>
                <a:cs typeface="Arial"/>
              </a:rPr>
              <a:t>offer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share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regarding </a:t>
            </a:r>
            <a:r>
              <a:rPr dirty="0" sz="2800">
                <a:latin typeface="Arial"/>
                <a:cs typeface="Arial"/>
              </a:rPr>
              <a:t>social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prescribing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children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young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people?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02518" y="199644"/>
            <a:ext cx="1074420" cy="8961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7" y="542544"/>
            <a:ext cx="11337925" cy="440690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379"/>
              </a:lnSpc>
              <a:tabLst>
                <a:tab pos="1560195" algn="l"/>
                <a:tab pos="1964055" algn="l"/>
                <a:tab pos="3535045" algn="l"/>
                <a:tab pos="4086225" algn="l"/>
                <a:tab pos="6733540" algn="l"/>
                <a:tab pos="7306309" algn="l"/>
                <a:tab pos="9485630" algn="l"/>
                <a:tab pos="10396220" algn="l"/>
              </a:tabLst>
            </a:pPr>
            <a:r>
              <a:rPr dirty="0" sz="3100" spc="215">
                <a:latin typeface="Arial"/>
                <a:cs typeface="Arial"/>
              </a:rPr>
              <a:t>Theme</a:t>
            </a:r>
            <a:r>
              <a:rPr dirty="0" sz="3100">
                <a:latin typeface="Arial"/>
                <a:cs typeface="Arial"/>
              </a:rPr>
              <a:t>	</a:t>
            </a:r>
            <a:r>
              <a:rPr dirty="0" sz="3100" spc="-50">
                <a:latin typeface="Arial"/>
                <a:cs typeface="Arial"/>
              </a:rPr>
              <a:t>3</a:t>
            </a:r>
            <a:r>
              <a:rPr dirty="0" sz="3100">
                <a:latin typeface="Arial"/>
                <a:cs typeface="Arial"/>
              </a:rPr>
              <a:t>	</a:t>
            </a:r>
            <a:r>
              <a:rPr dirty="0" sz="3100" spc="-20">
                <a:latin typeface="Arial"/>
                <a:cs typeface="Arial"/>
              </a:rPr>
              <a:t>(</a:t>
            </a:r>
            <a:r>
              <a:rPr dirty="0" sz="3100" spc="-570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l</a:t>
            </a:r>
            <a:r>
              <a:rPr dirty="0" sz="3100" spc="-560">
                <a:latin typeface="Arial"/>
                <a:cs typeface="Arial"/>
              </a:rPr>
              <a:t> </a:t>
            </a:r>
            <a:r>
              <a:rPr dirty="0" sz="3100" spc="225">
                <a:latin typeface="Arial"/>
                <a:cs typeface="Arial"/>
              </a:rPr>
              <a:t>inked</a:t>
            </a:r>
            <a:r>
              <a:rPr dirty="0" sz="3100">
                <a:latin typeface="Arial"/>
                <a:cs typeface="Arial"/>
              </a:rPr>
              <a:t>	</a:t>
            </a:r>
            <a:r>
              <a:rPr dirty="0" sz="3100" spc="114">
                <a:latin typeface="Arial"/>
                <a:cs typeface="Arial"/>
              </a:rPr>
              <a:t>to</a:t>
            </a:r>
            <a:r>
              <a:rPr dirty="0" sz="3100">
                <a:latin typeface="Arial"/>
                <a:cs typeface="Arial"/>
              </a:rPr>
              <a:t>	</a:t>
            </a:r>
            <a:r>
              <a:rPr dirty="0" sz="3100" spc="250">
                <a:latin typeface="Arial"/>
                <a:cs typeface="Arial"/>
              </a:rPr>
              <a:t>competency</a:t>
            </a:r>
            <a:r>
              <a:rPr dirty="0" sz="3100">
                <a:latin typeface="Arial"/>
                <a:cs typeface="Arial"/>
              </a:rPr>
              <a:t>	4</a:t>
            </a:r>
            <a:r>
              <a:rPr dirty="0" sz="3100" spc="-565">
                <a:latin typeface="Arial"/>
                <a:cs typeface="Arial"/>
              </a:rPr>
              <a:t> </a:t>
            </a:r>
            <a:r>
              <a:rPr dirty="0" sz="3100" spc="-50">
                <a:latin typeface="Arial"/>
                <a:cs typeface="Arial"/>
              </a:rPr>
              <a:t>)</a:t>
            </a:r>
            <a:r>
              <a:rPr dirty="0" sz="3100">
                <a:latin typeface="Arial"/>
                <a:cs typeface="Arial"/>
              </a:rPr>
              <a:t>	</a:t>
            </a:r>
            <a:r>
              <a:rPr dirty="0" sz="3100" spc="240">
                <a:latin typeface="Arial"/>
                <a:cs typeface="Arial"/>
              </a:rPr>
              <a:t>managing</a:t>
            </a:r>
            <a:r>
              <a:rPr dirty="0" sz="3100">
                <a:latin typeface="Arial"/>
                <a:cs typeface="Arial"/>
              </a:rPr>
              <a:t>	</a:t>
            </a:r>
            <a:r>
              <a:rPr dirty="0" sz="3100" spc="-20">
                <a:latin typeface="Arial"/>
                <a:cs typeface="Arial"/>
              </a:rPr>
              <a:t>r</a:t>
            </a:r>
            <a:r>
              <a:rPr dirty="0" sz="3100" spc="-565">
                <a:latin typeface="Arial"/>
                <a:cs typeface="Arial"/>
              </a:rPr>
              <a:t> </a:t>
            </a:r>
            <a:r>
              <a:rPr dirty="0" sz="3100" spc="170">
                <a:latin typeface="Arial"/>
                <a:cs typeface="Arial"/>
              </a:rPr>
              <a:t>isk</a:t>
            </a:r>
            <a:r>
              <a:rPr dirty="0" sz="3100">
                <a:latin typeface="Arial"/>
                <a:cs typeface="Arial"/>
              </a:rPr>
              <a:t>	</a:t>
            </a:r>
            <a:r>
              <a:rPr dirty="0" sz="3100" spc="170">
                <a:latin typeface="Arial"/>
                <a:cs typeface="Arial"/>
              </a:rPr>
              <a:t>and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72534" y="1068324"/>
            <a:ext cx="3716020" cy="48196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4"/>
              </a:lnSpc>
              <a:tabLst>
                <a:tab pos="2433955" algn="l"/>
              </a:tabLst>
            </a:pPr>
            <a:r>
              <a:rPr dirty="0" sz="3100" spc="25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r>
              <a:rPr dirty="0" sz="31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100" spc="235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16223" y="1655064"/>
            <a:ext cx="5628640" cy="31242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  <a:tabLst>
                <a:tab pos="918844" algn="l"/>
                <a:tab pos="2474595" algn="l"/>
                <a:tab pos="3292475" algn="l"/>
                <a:tab pos="4716780" algn="l"/>
              </a:tabLst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2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Q</a:t>
            </a:r>
            <a:r>
              <a:rPr dirty="0" sz="2200" spc="-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2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2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A</a:t>
            </a:r>
            <a:r>
              <a:rPr dirty="0" sz="2200" spc="-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S</a:t>
            </a:r>
            <a:r>
              <a:rPr dirty="0" sz="2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2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200" spc="-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2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200" spc="-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32765" y="3460369"/>
            <a:ext cx="2614930" cy="1747520"/>
            <a:chOff x="532765" y="3460369"/>
            <a:chExt cx="2614930" cy="1747520"/>
          </a:xfrm>
        </p:grpSpPr>
        <p:sp>
          <p:nvSpPr>
            <p:cNvPr id="6" name="object 6" descr=""/>
            <p:cNvSpPr/>
            <p:nvPr/>
          </p:nvSpPr>
          <p:spPr>
            <a:xfrm>
              <a:off x="539115" y="3466719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4">
                  <a:moveTo>
                    <a:pt x="2193671" y="0"/>
                  </a:moveTo>
                  <a:lnTo>
                    <a:pt x="148742" y="0"/>
                  </a:lnTo>
                  <a:lnTo>
                    <a:pt x="101730" y="7578"/>
                  </a:lnTo>
                  <a:lnTo>
                    <a:pt x="60899" y="28683"/>
                  </a:lnTo>
                  <a:lnTo>
                    <a:pt x="28699" y="60871"/>
                  </a:lnTo>
                  <a:lnTo>
                    <a:pt x="7583" y="101697"/>
                  </a:lnTo>
                  <a:lnTo>
                    <a:pt x="0" y="148716"/>
                  </a:lnTo>
                  <a:lnTo>
                    <a:pt x="0" y="1338706"/>
                  </a:lnTo>
                  <a:lnTo>
                    <a:pt x="7583" y="1385726"/>
                  </a:lnTo>
                  <a:lnTo>
                    <a:pt x="28699" y="1426552"/>
                  </a:lnTo>
                  <a:lnTo>
                    <a:pt x="60899" y="1458740"/>
                  </a:lnTo>
                  <a:lnTo>
                    <a:pt x="101730" y="1479845"/>
                  </a:lnTo>
                  <a:lnTo>
                    <a:pt x="148742" y="1487423"/>
                  </a:lnTo>
                  <a:lnTo>
                    <a:pt x="2193671" y="1487423"/>
                  </a:lnTo>
                  <a:lnTo>
                    <a:pt x="2240690" y="1479845"/>
                  </a:lnTo>
                  <a:lnTo>
                    <a:pt x="2281516" y="1458740"/>
                  </a:lnTo>
                  <a:lnTo>
                    <a:pt x="2313704" y="1426552"/>
                  </a:lnTo>
                  <a:lnTo>
                    <a:pt x="2334809" y="1385726"/>
                  </a:lnTo>
                  <a:lnTo>
                    <a:pt x="2342388" y="1338706"/>
                  </a:lnTo>
                  <a:lnTo>
                    <a:pt x="2342388" y="148716"/>
                  </a:lnTo>
                  <a:lnTo>
                    <a:pt x="2334809" y="101697"/>
                  </a:lnTo>
                  <a:lnTo>
                    <a:pt x="2313704" y="60871"/>
                  </a:lnTo>
                  <a:lnTo>
                    <a:pt x="2281516" y="28683"/>
                  </a:lnTo>
                  <a:lnTo>
                    <a:pt x="2240690" y="7578"/>
                  </a:lnTo>
                  <a:lnTo>
                    <a:pt x="2193671" y="0"/>
                  </a:lnTo>
                  <a:close/>
                </a:path>
              </a:pathLst>
            </a:custGeom>
            <a:solidFill>
              <a:srgbClr val="3AAB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39115" y="3466719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4">
                  <a:moveTo>
                    <a:pt x="0" y="148716"/>
                  </a:moveTo>
                  <a:lnTo>
                    <a:pt x="7583" y="101697"/>
                  </a:lnTo>
                  <a:lnTo>
                    <a:pt x="28699" y="60871"/>
                  </a:lnTo>
                  <a:lnTo>
                    <a:pt x="60899" y="28683"/>
                  </a:lnTo>
                  <a:lnTo>
                    <a:pt x="101730" y="7578"/>
                  </a:lnTo>
                  <a:lnTo>
                    <a:pt x="148742" y="0"/>
                  </a:lnTo>
                  <a:lnTo>
                    <a:pt x="2193671" y="0"/>
                  </a:lnTo>
                  <a:lnTo>
                    <a:pt x="2240690" y="7578"/>
                  </a:lnTo>
                  <a:lnTo>
                    <a:pt x="2281516" y="28683"/>
                  </a:lnTo>
                  <a:lnTo>
                    <a:pt x="2313704" y="60871"/>
                  </a:lnTo>
                  <a:lnTo>
                    <a:pt x="2334809" y="101697"/>
                  </a:lnTo>
                  <a:lnTo>
                    <a:pt x="2342388" y="148716"/>
                  </a:lnTo>
                  <a:lnTo>
                    <a:pt x="2342388" y="1338706"/>
                  </a:lnTo>
                  <a:lnTo>
                    <a:pt x="2334809" y="1385726"/>
                  </a:lnTo>
                  <a:lnTo>
                    <a:pt x="2313704" y="1426552"/>
                  </a:lnTo>
                  <a:lnTo>
                    <a:pt x="2281516" y="1458740"/>
                  </a:lnTo>
                  <a:lnTo>
                    <a:pt x="2240690" y="1479845"/>
                  </a:lnTo>
                  <a:lnTo>
                    <a:pt x="2193671" y="1487423"/>
                  </a:lnTo>
                  <a:lnTo>
                    <a:pt x="148742" y="1487423"/>
                  </a:lnTo>
                  <a:lnTo>
                    <a:pt x="101730" y="1479845"/>
                  </a:lnTo>
                  <a:lnTo>
                    <a:pt x="60899" y="1458740"/>
                  </a:lnTo>
                  <a:lnTo>
                    <a:pt x="28699" y="1426552"/>
                  </a:lnTo>
                  <a:lnTo>
                    <a:pt x="7583" y="1385726"/>
                  </a:lnTo>
                  <a:lnTo>
                    <a:pt x="0" y="1338706"/>
                  </a:lnTo>
                  <a:lnTo>
                    <a:pt x="0" y="1487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99719" y="3714369"/>
              <a:ext cx="2341880" cy="1487170"/>
            </a:xfrm>
            <a:custGeom>
              <a:avLst/>
              <a:gdLst/>
              <a:ahLst/>
              <a:cxnLst/>
              <a:rect l="l" t="t" r="r" b="b"/>
              <a:pathLst>
                <a:path w="2341880" h="1487170">
                  <a:moveTo>
                    <a:pt x="2192909" y="0"/>
                  </a:moveTo>
                  <a:lnTo>
                    <a:pt x="148666" y="0"/>
                  </a:lnTo>
                  <a:lnTo>
                    <a:pt x="101676" y="7578"/>
                  </a:lnTo>
                  <a:lnTo>
                    <a:pt x="60866" y="28683"/>
                  </a:lnTo>
                  <a:lnTo>
                    <a:pt x="28684" y="60871"/>
                  </a:lnTo>
                  <a:lnTo>
                    <a:pt x="7579" y="101697"/>
                  </a:lnTo>
                  <a:lnTo>
                    <a:pt x="0" y="148716"/>
                  </a:lnTo>
                  <a:lnTo>
                    <a:pt x="0" y="1337944"/>
                  </a:lnTo>
                  <a:lnTo>
                    <a:pt x="7579" y="1384964"/>
                  </a:lnTo>
                  <a:lnTo>
                    <a:pt x="28684" y="1425790"/>
                  </a:lnTo>
                  <a:lnTo>
                    <a:pt x="60866" y="1457978"/>
                  </a:lnTo>
                  <a:lnTo>
                    <a:pt x="101676" y="1479083"/>
                  </a:lnTo>
                  <a:lnTo>
                    <a:pt x="148666" y="1486661"/>
                  </a:lnTo>
                  <a:lnTo>
                    <a:pt x="2192909" y="1486661"/>
                  </a:lnTo>
                  <a:lnTo>
                    <a:pt x="2239928" y="1479083"/>
                  </a:lnTo>
                  <a:lnTo>
                    <a:pt x="2280754" y="1457978"/>
                  </a:lnTo>
                  <a:lnTo>
                    <a:pt x="2312942" y="1425790"/>
                  </a:lnTo>
                  <a:lnTo>
                    <a:pt x="2334047" y="1384964"/>
                  </a:lnTo>
                  <a:lnTo>
                    <a:pt x="2341626" y="1337944"/>
                  </a:lnTo>
                  <a:lnTo>
                    <a:pt x="2341626" y="148716"/>
                  </a:lnTo>
                  <a:lnTo>
                    <a:pt x="2334047" y="101697"/>
                  </a:lnTo>
                  <a:lnTo>
                    <a:pt x="2312942" y="60871"/>
                  </a:lnTo>
                  <a:lnTo>
                    <a:pt x="2280754" y="28683"/>
                  </a:lnTo>
                  <a:lnTo>
                    <a:pt x="2239928" y="7578"/>
                  </a:lnTo>
                  <a:lnTo>
                    <a:pt x="219290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99719" y="3714369"/>
              <a:ext cx="2341880" cy="1487170"/>
            </a:xfrm>
            <a:custGeom>
              <a:avLst/>
              <a:gdLst/>
              <a:ahLst/>
              <a:cxnLst/>
              <a:rect l="l" t="t" r="r" b="b"/>
              <a:pathLst>
                <a:path w="2341880" h="1487170">
                  <a:moveTo>
                    <a:pt x="0" y="148716"/>
                  </a:moveTo>
                  <a:lnTo>
                    <a:pt x="7579" y="101697"/>
                  </a:lnTo>
                  <a:lnTo>
                    <a:pt x="28684" y="60871"/>
                  </a:lnTo>
                  <a:lnTo>
                    <a:pt x="60866" y="28683"/>
                  </a:lnTo>
                  <a:lnTo>
                    <a:pt x="101676" y="7578"/>
                  </a:lnTo>
                  <a:lnTo>
                    <a:pt x="148666" y="0"/>
                  </a:lnTo>
                  <a:lnTo>
                    <a:pt x="2192909" y="0"/>
                  </a:lnTo>
                  <a:lnTo>
                    <a:pt x="2239928" y="7578"/>
                  </a:lnTo>
                  <a:lnTo>
                    <a:pt x="2280754" y="28683"/>
                  </a:lnTo>
                  <a:lnTo>
                    <a:pt x="2312942" y="60871"/>
                  </a:lnTo>
                  <a:lnTo>
                    <a:pt x="2334047" y="101697"/>
                  </a:lnTo>
                  <a:lnTo>
                    <a:pt x="2341626" y="148716"/>
                  </a:lnTo>
                  <a:lnTo>
                    <a:pt x="2341626" y="1337944"/>
                  </a:lnTo>
                  <a:lnTo>
                    <a:pt x="2334047" y="1384964"/>
                  </a:lnTo>
                  <a:lnTo>
                    <a:pt x="2312942" y="1425790"/>
                  </a:lnTo>
                  <a:lnTo>
                    <a:pt x="2280754" y="1457978"/>
                  </a:lnTo>
                  <a:lnTo>
                    <a:pt x="2239928" y="1479083"/>
                  </a:lnTo>
                  <a:lnTo>
                    <a:pt x="2192909" y="1486661"/>
                  </a:lnTo>
                  <a:lnTo>
                    <a:pt x="148666" y="1486661"/>
                  </a:lnTo>
                  <a:lnTo>
                    <a:pt x="101676" y="1479083"/>
                  </a:lnTo>
                  <a:lnTo>
                    <a:pt x="60866" y="1457978"/>
                  </a:lnTo>
                  <a:lnTo>
                    <a:pt x="28684" y="1425790"/>
                  </a:lnTo>
                  <a:lnTo>
                    <a:pt x="7579" y="1384964"/>
                  </a:lnTo>
                  <a:lnTo>
                    <a:pt x="0" y="1337944"/>
                  </a:lnTo>
                  <a:lnTo>
                    <a:pt x="0" y="148716"/>
                  </a:lnTo>
                  <a:close/>
                </a:path>
              </a:pathLst>
            </a:custGeom>
            <a:ln w="12700">
              <a:solidFill>
                <a:srgbClr val="3AAB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043432" y="3798823"/>
            <a:ext cx="1851660" cy="12884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12700" marR="5080" indent="1270">
              <a:lnSpc>
                <a:spcPct val="90100"/>
              </a:lnSpc>
              <a:spcBef>
                <a:spcPts val="310"/>
              </a:spcBef>
            </a:pPr>
            <a:r>
              <a:rPr dirty="0" sz="1800" spc="-10">
                <a:latin typeface="Arial"/>
                <a:cs typeface="Arial"/>
              </a:rPr>
              <a:t>More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than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237 </a:t>
            </a:r>
            <a:r>
              <a:rPr dirty="0" sz="1800">
                <a:latin typeface="Arial"/>
                <a:cs typeface="Arial"/>
              </a:rPr>
              <a:t>million</a:t>
            </a:r>
            <a:r>
              <a:rPr dirty="0" sz="1800" spc="1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medication </a:t>
            </a:r>
            <a:r>
              <a:rPr dirty="0" sz="1800">
                <a:latin typeface="Arial"/>
                <a:cs typeface="Arial"/>
              </a:rPr>
              <a:t>errors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made every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year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 spc="-10">
                <a:latin typeface="Arial"/>
                <a:cs typeface="Arial"/>
              </a:rPr>
              <a:t>England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395598" y="3460369"/>
            <a:ext cx="2614930" cy="1747520"/>
            <a:chOff x="3395598" y="3460369"/>
            <a:chExt cx="2614930" cy="1747520"/>
          </a:xfrm>
        </p:grpSpPr>
        <p:sp>
          <p:nvSpPr>
            <p:cNvPr id="12" name="object 12" descr=""/>
            <p:cNvSpPr/>
            <p:nvPr/>
          </p:nvSpPr>
          <p:spPr>
            <a:xfrm>
              <a:off x="3401948" y="3466719"/>
              <a:ext cx="2341880" cy="1487805"/>
            </a:xfrm>
            <a:custGeom>
              <a:avLst/>
              <a:gdLst/>
              <a:ahLst/>
              <a:cxnLst/>
              <a:rect l="l" t="t" r="r" b="b"/>
              <a:pathLst>
                <a:path w="2341879" h="1487804">
                  <a:moveTo>
                    <a:pt x="2192909" y="0"/>
                  </a:moveTo>
                  <a:lnTo>
                    <a:pt x="148716" y="0"/>
                  </a:lnTo>
                  <a:lnTo>
                    <a:pt x="101697" y="7578"/>
                  </a:lnTo>
                  <a:lnTo>
                    <a:pt x="60871" y="28683"/>
                  </a:lnTo>
                  <a:lnTo>
                    <a:pt x="28683" y="60871"/>
                  </a:lnTo>
                  <a:lnTo>
                    <a:pt x="7578" y="101697"/>
                  </a:lnTo>
                  <a:lnTo>
                    <a:pt x="0" y="148716"/>
                  </a:lnTo>
                  <a:lnTo>
                    <a:pt x="0" y="1338706"/>
                  </a:lnTo>
                  <a:lnTo>
                    <a:pt x="7578" y="1385726"/>
                  </a:lnTo>
                  <a:lnTo>
                    <a:pt x="28683" y="1426552"/>
                  </a:lnTo>
                  <a:lnTo>
                    <a:pt x="60871" y="1458740"/>
                  </a:lnTo>
                  <a:lnTo>
                    <a:pt x="101697" y="1479845"/>
                  </a:lnTo>
                  <a:lnTo>
                    <a:pt x="148716" y="1487423"/>
                  </a:lnTo>
                  <a:lnTo>
                    <a:pt x="2192909" y="1487423"/>
                  </a:lnTo>
                  <a:lnTo>
                    <a:pt x="2239928" y="1479845"/>
                  </a:lnTo>
                  <a:lnTo>
                    <a:pt x="2280754" y="1458740"/>
                  </a:lnTo>
                  <a:lnTo>
                    <a:pt x="2312942" y="1426552"/>
                  </a:lnTo>
                  <a:lnTo>
                    <a:pt x="2334047" y="1385726"/>
                  </a:lnTo>
                  <a:lnTo>
                    <a:pt x="2341626" y="1338706"/>
                  </a:lnTo>
                  <a:lnTo>
                    <a:pt x="2341626" y="148716"/>
                  </a:lnTo>
                  <a:lnTo>
                    <a:pt x="2334047" y="101697"/>
                  </a:lnTo>
                  <a:lnTo>
                    <a:pt x="2312942" y="60871"/>
                  </a:lnTo>
                  <a:lnTo>
                    <a:pt x="2280754" y="28683"/>
                  </a:lnTo>
                  <a:lnTo>
                    <a:pt x="2239928" y="7578"/>
                  </a:lnTo>
                  <a:lnTo>
                    <a:pt x="2192909" y="0"/>
                  </a:lnTo>
                  <a:close/>
                </a:path>
              </a:pathLst>
            </a:custGeom>
            <a:solidFill>
              <a:srgbClr val="3AAB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401948" y="3466719"/>
              <a:ext cx="2341880" cy="1487805"/>
            </a:xfrm>
            <a:custGeom>
              <a:avLst/>
              <a:gdLst/>
              <a:ahLst/>
              <a:cxnLst/>
              <a:rect l="l" t="t" r="r" b="b"/>
              <a:pathLst>
                <a:path w="2341879" h="1487804">
                  <a:moveTo>
                    <a:pt x="0" y="148716"/>
                  </a:moveTo>
                  <a:lnTo>
                    <a:pt x="7578" y="101697"/>
                  </a:lnTo>
                  <a:lnTo>
                    <a:pt x="28683" y="60871"/>
                  </a:lnTo>
                  <a:lnTo>
                    <a:pt x="60871" y="28683"/>
                  </a:lnTo>
                  <a:lnTo>
                    <a:pt x="101697" y="7578"/>
                  </a:lnTo>
                  <a:lnTo>
                    <a:pt x="148716" y="0"/>
                  </a:lnTo>
                  <a:lnTo>
                    <a:pt x="2192909" y="0"/>
                  </a:lnTo>
                  <a:lnTo>
                    <a:pt x="2239928" y="7578"/>
                  </a:lnTo>
                  <a:lnTo>
                    <a:pt x="2280754" y="28683"/>
                  </a:lnTo>
                  <a:lnTo>
                    <a:pt x="2312942" y="60871"/>
                  </a:lnTo>
                  <a:lnTo>
                    <a:pt x="2334047" y="101697"/>
                  </a:lnTo>
                  <a:lnTo>
                    <a:pt x="2341626" y="148716"/>
                  </a:lnTo>
                  <a:lnTo>
                    <a:pt x="2341626" y="1338706"/>
                  </a:lnTo>
                  <a:lnTo>
                    <a:pt x="2334047" y="1385726"/>
                  </a:lnTo>
                  <a:lnTo>
                    <a:pt x="2312942" y="1426552"/>
                  </a:lnTo>
                  <a:lnTo>
                    <a:pt x="2280754" y="1458740"/>
                  </a:lnTo>
                  <a:lnTo>
                    <a:pt x="2239928" y="1479845"/>
                  </a:lnTo>
                  <a:lnTo>
                    <a:pt x="2192909" y="1487423"/>
                  </a:lnTo>
                  <a:lnTo>
                    <a:pt x="148716" y="1487423"/>
                  </a:lnTo>
                  <a:lnTo>
                    <a:pt x="101697" y="1479845"/>
                  </a:lnTo>
                  <a:lnTo>
                    <a:pt x="60871" y="1458740"/>
                  </a:lnTo>
                  <a:lnTo>
                    <a:pt x="28683" y="1426552"/>
                  </a:lnTo>
                  <a:lnTo>
                    <a:pt x="7578" y="1385726"/>
                  </a:lnTo>
                  <a:lnTo>
                    <a:pt x="0" y="1338706"/>
                  </a:lnTo>
                  <a:lnTo>
                    <a:pt x="0" y="1487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661790" y="3714369"/>
              <a:ext cx="2342515" cy="1487170"/>
            </a:xfrm>
            <a:custGeom>
              <a:avLst/>
              <a:gdLst/>
              <a:ahLst/>
              <a:cxnLst/>
              <a:rect l="l" t="t" r="r" b="b"/>
              <a:pathLst>
                <a:path w="2342515" h="1487170">
                  <a:moveTo>
                    <a:pt x="2193671" y="0"/>
                  </a:moveTo>
                  <a:lnTo>
                    <a:pt x="148717" y="0"/>
                  </a:lnTo>
                  <a:lnTo>
                    <a:pt x="101697" y="7578"/>
                  </a:lnTo>
                  <a:lnTo>
                    <a:pt x="60871" y="28683"/>
                  </a:lnTo>
                  <a:lnTo>
                    <a:pt x="28683" y="60871"/>
                  </a:lnTo>
                  <a:lnTo>
                    <a:pt x="7578" y="101697"/>
                  </a:lnTo>
                  <a:lnTo>
                    <a:pt x="0" y="148716"/>
                  </a:lnTo>
                  <a:lnTo>
                    <a:pt x="0" y="1337944"/>
                  </a:lnTo>
                  <a:lnTo>
                    <a:pt x="7578" y="1384964"/>
                  </a:lnTo>
                  <a:lnTo>
                    <a:pt x="28683" y="1425790"/>
                  </a:lnTo>
                  <a:lnTo>
                    <a:pt x="60871" y="1457978"/>
                  </a:lnTo>
                  <a:lnTo>
                    <a:pt x="101697" y="1479083"/>
                  </a:lnTo>
                  <a:lnTo>
                    <a:pt x="148717" y="1486661"/>
                  </a:lnTo>
                  <a:lnTo>
                    <a:pt x="2193671" y="1486661"/>
                  </a:lnTo>
                  <a:lnTo>
                    <a:pt x="2240690" y="1479083"/>
                  </a:lnTo>
                  <a:lnTo>
                    <a:pt x="2281516" y="1457978"/>
                  </a:lnTo>
                  <a:lnTo>
                    <a:pt x="2313704" y="1425790"/>
                  </a:lnTo>
                  <a:lnTo>
                    <a:pt x="2334809" y="1384964"/>
                  </a:lnTo>
                  <a:lnTo>
                    <a:pt x="2342388" y="1337944"/>
                  </a:lnTo>
                  <a:lnTo>
                    <a:pt x="2342388" y="148716"/>
                  </a:lnTo>
                  <a:lnTo>
                    <a:pt x="2334809" y="101697"/>
                  </a:lnTo>
                  <a:lnTo>
                    <a:pt x="2313704" y="60871"/>
                  </a:lnTo>
                  <a:lnTo>
                    <a:pt x="2281516" y="28683"/>
                  </a:lnTo>
                  <a:lnTo>
                    <a:pt x="2240690" y="7578"/>
                  </a:lnTo>
                  <a:lnTo>
                    <a:pt x="21936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661790" y="3714369"/>
              <a:ext cx="2342515" cy="1487170"/>
            </a:xfrm>
            <a:custGeom>
              <a:avLst/>
              <a:gdLst/>
              <a:ahLst/>
              <a:cxnLst/>
              <a:rect l="l" t="t" r="r" b="b"/>
              <a:pathLst>
                <a:path w="2342515" h="1487170">
                  <a:moveTo>
                    <a:pt x="0" y="148716"/>
                  </a:moveTo>
                  <a:lnTo>
                    <a:pt x="7578" y="101697"/>
                  </a:lnTo>
                  <a:lnTo>
                    <a:pt x="28683" y="60871"/>
                  </a:lnTo>
                  <a:lnTo>
                    <a:pt x="60871" y="28683"/>
                  </a:lnTo>
                  <a:lnTo>
                    <a:pt x="101697" y="7578"/>
                  </a:lnTo>
                  <a:lnTo>
                    <a:pt x="148717" y="0"/>
                  </a:lnTo>
                  <a:lnTo>
                    <a:pt x="2193671" y="0"/>
                  </a:lnTo>
                  <a:lnTo>
                    <a:pt x="2240690" y="7578"/>
                  </a:lnTo>
                  <a:lnTo>
                    <a:pt x="2281516" y="28683"/>
                  </a:lnTo>
                  <a:lnTo>
                    <a:pt x="2313704" y="60871"/>
                  </a:lnTo>
                  <a:lnTo>
                    <a:pt x="2334809" y="101697"/>
                  </a:lnTo>
                  <a:lnTo>
                    <a:pt x="2342388" y="148716"/>
                  </a:lnTo>
                  <a:lnTo>
                    <a:pt x="2342388" y="1337944"/>
                  </a:lnTo>
                  <a:lnTo>
                    <a:pt x="2334809" y="1384964"/>
                  </a:lnTo>
                  <a:lnTo>
                    <a:pt x="2313704" y="1425790"/>
                  </a:lnTo>
                  <a:lnTo>
                    <a:pt x="2281516" y="1457978"/>
                  </a:lnTo>
                  <a:lnTo>
                    <a:pt x="2240690" y="1479083"/>
                  </a:lnTo>
                  <a:lnTo>
                    <a:pt x="2193671" y="1486661"/>
                  </a:lnTo>
                  <a:lnTo>
                    <a:pt x="148717" y="1486661"/>
                  </a:lnTo>
                  <a:lnTo>
                    <a:pt x="101697" y="1479083"/>
                  </a:lnTo>
                  <a:lnTo>
                    <a:pt x="60871" y="1457978"/>
                  </a:lnTo>
                  <a:lnTo>
                    <a:pt x="28683" y="1425790"/>
                  </a:lnTo>
                  <a:lnTo>
                    <a:pt x="7578" y="1384964"/>
                  </a:lnTo>
                  <a:lnTo>
                    <a:pt x="0" y="1337944"/>
                  </a:lnTo>
                  <a:lnTo>
                    <a:pt x="0" y="148716"/>
                  </a:lnTo>
                  <a:close/>
                </a:path>
              </a:pathLst>
            </a:custGeom>
            <a:ln w="12700">
              <a:solidFill>
                <a:srgbClr val="3AAB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3765041" y="3798823"/>
            <a:ext cx="2134235" cy="12884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12700" marR="5080" indent="635">
              <a:lnSpc>
                <a:spcPct val="90100"/>
              </a:lnSpc>
              <a:spcBef>
                <a:spcPts val="310"/>
              </a:spcBef>
            </a:pPr>
            <a:r>
              <a:rPr dirty="0" sz="1800">
                <a:latin typeface="Arial"/>
                <a:cs typeface="Arial"/>
              </a:rPr>
              <a:t>66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million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are </a:t>
            </a:r>
            <a:r>
              <a:rPr dirty="0" sz="1800">
                <a:latin typeface="Arial"/>
                <a:cs typeface="Arial"/>
              </a:rPr>
              <a:t>clinically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significant. </a:t>
            </a:r>
            <a:r>
              <a:rPr dirty="0" sz="1800" spc="-12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additional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cost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NHS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upwards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£98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million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257671" y="3460369"/>
            <a:ext cx="2614930" cy="1747520"/>
            <a:chOff x="6257671" y="3460369"/>
            <a:chExt cx="2614930" cy="1747520"/>
          </a:xfrm>
        </p:grpSpPr>
        <p:sp>
          <p:nvSpPr>
            <p:cNvPr id="18" name="object 18" descr=""/>
            <p:cNvSpPr/>
            <p:nvPr/>
          </p:nvSpPr>
          <p:spPr>
            <a:xfrm>
              <a:off x="6264021" y="3466719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4">
                  <a:moveTo>
                    <a:pt x="2193671" y="0"/>
                  </a:moveTo>
                  <a:lnTo>
                    <a:pt x="148716" y="0"/>
                  </a:lnTo>
                  <a:lnTo>
                    <a:pt x="101697" y="7578"/>
                  </a:lnTo>
                  <a:lnTo>
                    <a:pt x="60871" y="28683"/>
                  </a:lnTo>
                  <a:lnTo>
                    <a:pt x="28683" y="60871"/>
                  </a:lnTo>
                  <a:lnTo>
                    <a:pt x="7578" y="101697"/>
                  </a:lnTo>
                  <a:lnTo>
                    <a:pt x="0" y="148716"/>
                  </a:lnTo>
                  <a:lnTo>
                    <a:pt x="0" y="1338706"/>
                  </a:lnTo>
                  <a:lnTo>
                    <a:pt x="7578" y="1385726"/>
                  </a:lnTo>
                  <a:lnTo>
                    <a:pt x="28683" y="1426552"/>
                  </a:lnTo>
                  <a:lnTo>
                    <a:pt x="60871" y="1458740"/>
                  </a:lnTo>
                  <a:lnTo>
                    <a:pt x="101697" y="1479845"/>
                  </a:lnTo>
                  <a:lnTo>
                    <a:pt x="148716" y="1487423"/>
                  </a:lnTo>
                  <a:lnTo>
                    <a:pt x="2193671" y="1487423"/>
                  </a:lnTo>
                  <a:lnTo>
                    <a:pt x="2240690" y="1479845"/>
                  </a:lnTo>
                  <a:lnTo>
                    <a:pt x="2281516" y="1458740"/>
                  </a:lnTo>
                  <a:lnTo>
                    <a:pt x="2313704" y="1426552"/>
                  </a:lnTo>
                  <a:lnTo>
                    <a:pt x="2334809" y="1385726"/>
                  </a:lnTo>
                  <a:lnTo>
                    <a:pt x="2342387" y="1338706"/>
                  </a:lnTo>
                  <a:lnTo>
                    <a:pt x="2342387" y="148716"/>
                  </a:lnTo>
                  <a:lnTo>
                    <a:pt x="2334809" y="101697"/>
                  </a:lnTo>
                  <a:lnTo>
                    <a:pt x="2313704" y="60871"/>
                  </a:lnTo>
                  <a:lnTo>
                    <a:pt x="2281516" y="28683"/>
                  </a:lnTo>
                  <a:lnTo>
                    <a:pt x="2240690" y="7578"/>
                  </a:lnTo>
                  <a:lnTo>
                    <a:pt x="2193671" y="0"/>
                  </a:lnTo>
                  <a:close/>
                </a:path>
              </a:pathLst>
            </a:custGeom>
            <a:solidFill>
              <a:srgbClr val="3AAB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264021" y="3466719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4">
                  <a:moveTo>
                    <a:pt x="0" y="148716"/>
                  </a:moveTo>
                  <a:lnTo>
                    <a:pt x="7578" y="101697"/>
                  </a:lnTo>
                  <a:lnTo>
                    <a:pt x="28683" y="60871"/>
                  </a:lnTo>
                  <a:lnTo>
                    <a:pt x="60871" y="28683"/>
                  </a:lnTo>
                  <a:lnTo>
                    <a:pt x="101697" y="7578"/>
                  </a:lnTo>
                  <a:lnTo>
                    <a:pt x="148716" y="0"/>
                  </a:lnTo>
                  <a:lnTo>
                    <a:pt x="2193671" y="0"/>
                  </a:lnTo>
                  <a:lnTo>
                    <a:pt x="2240690" y="7578"/>
                  </a:lnTo>
                  <a:lnTo>
                    <a:pt x="2281516" y="28683"/>
                  </a:lnTo>
                  <a:lnTo>
                    <a:pt x="2313704" y="60871"/>
                  </a:lnTo>
                  <a:lnTo>
                    <a:pt x="2334809" y="101697"/>
                  </a:lnTo>
                  <a:lnTo>
                    <a:pt x="2342387" y="148716"/>
                  </a:lnTo>
                  <a:lnTo>
                    <a:pt x="2342387" y="1338706"/>
                  </a:lnTo>
                  <a:lnTo>
                    <a:pt x="2334809" y="1385726"/>
                  </a:lnTo>
                  <a:lnTo>
                    <a:pt x="2313704" y="1426552"/>
                  </a:lnTo>
                  <a:lnTo>
                    <a:pt x="2281516" y="1458740"/>
                  </a:lnTo>
                  <a:lnTo>
                    <a:pt x="2240690" y="1479845"/>
                  </a:lnTo>
                  <a:lnTo>
                    <a:pt x="2193671" y="1487423"/>
                  </a:lnTo>
                  <a:lnTo>
                    <a:pt x="148716" y="1487423"/>
                  </a:lnTo>
                  <a:lnTo>
                    <a:pt x="101697" y="1479845"/>
                  </a:lnTo>
                  <a:lnTo>
                    <a:pt x="60871" y="1458740"/>
                  </a:lnTo>
                  <a:lnTo>
                    <a:pt x="28683" y="1426552"/>
                  </a:lnTo>
                  <a:lnTo>
                    <a:pt x="7578" y="1385726"/>
                  </a:lnTo>
                  <a:lnTo>
                    <a:pt x="0" y="1338706"/>
                  </a:lnTo>
                  <a:lnTo>
                    <a:pt x="0" y="1487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524625" y="3714369"/>
              <a:ext cx="2341880" cy="1487170"/>
            </a:xfrm>
            <a:custGeom>
              <a:avLst/>
              <a:gdLst/>
              <a:ahLst/>
              <a:cxnLst/>
              <a:rect l="l" t="t" r="r" b="b"/>
              <a:pathLst>
                <a:path w="2341879" h="1487170">
                  <a:moveTo>
                    <a:pt x="2192908" y="0"/>
                  </a:moveTo>
                  <a:lnTo>
                    <a:pt x="148717" y="0"/>
                  </a:lnTo>
                  <a:lnTo>
                    <a:pt x="101697" y="7578"/>
                  </a:lnTo>
                  <a:lnTo>
                    <a:pt x="60871" y="28683"/>
                  </a:lnTo>
                  <a:lnTo>
                    <a:pt x="28683" y="60871"/>
                  </a:lnTo>
                  <a:lnTo>
                    <a:pt x="7578" y="101697"/>
                  </a:lnTo>
                  <a:lnTo>
                    <a:pt x="0" y="148716"/>
                  </a:lnTo>
                  <a:lnTo>
                    <a:pt x="0" y="1337944"/>
                  </a:lnTo>
                  <a:lnTo>
                    <a:pt x="7578" y="1384964"/>
                  </a:lnTo>
                  <a:lnTo>
                    <a:pt x="28683" y="1425790"/>
                  </a:lnTo>
                  <a:lnTo>
                    <a:pt x="60871" y="1457978"/>
                  </a:lnTo>
                  <a:lnTo>
                    <a:pt x="101697" y="1479083"/>
                  </a:lnTo>
                  <a:lnTo>
                    <a:pt x="148717" y="1486661"/>
                  </a:lnTo>
                  <a:lnTo>
                    <a:pt x="2192908" y="1486661"/>
                  </a:lnTo>
                  <a:lnTo>
                    <a:pt x="2239928" y="1479083"/>
                  </a:lnTo>
                  <a:lnTo>
                    <a:pt x="2280754" y="1457978"/>
                  </a:lnTo>
                  <a:lnTo>
                    <a:pt x="2312942" y="1425790"/>
                  </a:lnTo>
                  <a:lnTo>
                    <a:pt x="2334047" y="1384964"/>
                  </a:lnTo>
                  <a:lnTo>
                    <a:pt x="2341626" y="1337944"/>
                  </a:lnTo>
                  <a:lnTo>
                    <a:pt x="2341626" y="148716"/>
                  </a:lnTo>
                  <a:lnTo>
                    <a:pt x="2334047" y="101697"/>
                  </a:lnTo>
                  <a:lnTo>
                    <a:pt x="2312942" y="60871"/>
                  </a:lnTo>
                  <a:lnTo>
                    <a:pt x="2280754" y="28683"/>
                  </a:lnTo>
                  <a:lnTo>
                    <a:pt x="2239928" y="7578"/>
                  </a:lnTo>
                  <a:lnTo>
                    <a:pt x="21929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524625" y="3714369"/>
              <a:ext cx="2341880" cy="1487170"/>
            </a:xfrm>
            <a:custGeom>
              <a:avLst/>
              <a:gdLst/>
              <a:ahLst/>
              <a:cxnLst/>
              <a:rect l="l" t="t" r="r" b="b"/>
              <a:pathLst>
                <a:path w="2341879" h="1487170">
                  <a:moveTo>
                    <a:pt x="0" y="148716"/>
                  </a:moveTo>
                  <a:lnTo>
                    <a:pt x="7578" y="101697"/>
                  </a:lnTo>
                  <a:lnTo>
                    <a:pt x="28683" y="60871"/>
                  </a:lnTo>
                  <a:lnTo>
                    <a:pt x="60871" y="28683"/>
                  </a:lnTo>
                  <a:lnTo>
                    <a:pt x="101697" y="7578"/>
                  </a:lnTo>
                  <a:lnTo>
                    <a:pt x="148717" y="0"/>
                  </a:lnTo>
                  <a:lnTo>
                    <a:pt x="2192908" y="0"/>
                  </a:lnTo>
                  <a:lnTo>
                    <a:pt x="2239928" y="7578"/>
                  </a:lnTo>
                  <a:lnTo>
                    <a:pt x="2280754" y="28683"/>
                  </a:lnTo>
                  <a:lnTo>
                    <a:pt x="2312942" y="60871"/>
                  </a:lnTo>
                  <a:lnTo>
                    <a:pt x="2334047" y="101697"/>
                  </a:lnTo>
                  <a:lnTo>
                    <a:pt x="2341626" y="148716"/>
                  </a:lnTo>
                  <a:lnTo>
                    <a:pt x="2341626" y="1337944"/>
                  </a:lnTo>
                  <a:lnTo>
                    <a:pt x="2334047" y="1384964"/>
                  </a:lnTo>
                  <a:lnTo>
                    <a:pt x="2312942" y="1425790"/>
                  </a:lnTo>
                  <a:lnTo>
                    <a:pt x="2280754" y="1457978"/>
                  </a:lnTo>
                  <a:lnTo>
                    <a:pt x="2239928" y="1479083"/>
                  </a:lnTo>
                  <a:lnTo>
                    <a:pt x="2192908" y="1486661"/>
                  </a:lnTo>
                  <a:lnTo>
                    <a:pt x="148717" y="1486661"/>
                  </a:lnTo>
                  <a:lnTo>
                    <a:pt x="101697" y="1479083"/>
                  </a:lnTo>
                  <a:lnTo>
                    <a:pt x="60871" y="1457978"/>
                  </a:lnTo>
                  <a:lnTo>
                    <a:pt x="28683" y="1425790"/>
                  </a:lnTo>
                  <a:lnTo>
                    <a:pt x="7578" y="1384964"/>
                  </a:lnTo>
                  <a:lnTo>
                    <a:pt x="0" y="1337944"/>
                  </a:lnTo>
                  <a:lnTo>
                    <a:pt x="0" y="148716"/>
                  </a:lnTo>
                  <a:close/>
                </a:path>
              </a:pathLst>
            </a:custGeom>
            <a:ln w="12700">
              <a:solidFill>
                <a:srgbClr val="3AAB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697726" y="4045711"/>
            <a:ext cx="1996439" cy="7937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2700" marR="5080" indent="-1905">
              <a:lnSpc>
                <a:spcPct val="90000"/>
              </a:lnSpc>
              <a:spcBef>
                <a:spcPts val="315"/>
              </a:spcBef>
            </a:pPr>
            <a:r>
              <a:rPr dirty="0" sz="1800" spc="-165">
                <a:latin typeface="Arial"/>
                <a:cs typeface="Arial"/>
              </a:rPr>
              <a:t>54%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errors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are </a:t>
            </a:r>
            <a:r>
              <a:rPr dirty="0" sz="1800" spc="-50">
                <a:latin typeface="Arial"/>
                <a:cs typeface="Arial"/>
              </a:rPr>
              <a:t>made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point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 </a:t>
            </a:r>
            <a:r>
              <a:rPr dirty="0" sz="1800" spc="-10">
                <a:latin typeface="Arial"/>
                <a:cs typeface="Arial"/>
              </a:rPr>
              <a:t>administration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9120505" y="3460369"/>
            <a:ext cx="2614295" cy="1747520"/>
            <a:chOff x="9120505" y="3460369"/>
            <a:chExt cx="2614295" cy="1747520"/>
          </a:xfrm>
        </p:grpSpPr>
        <p:sp>
          <p:nvSpPr>
            <p:cNvPr id="24" name="object 24" descr=""/>
            <p:cNvSpPr/>
            <p:nvPr/>
          </p:nvSpPr>
          <p:spPr>
            <a:xfrm>
              <a:off x="9126855" y="3466719"/>
              <a:ext cx="2341880" cy="1487805"/>
            </a:xfrm>
            <a:custGeom>
              <a:avLst/>
              <a:gdLst/>
              <a:ahLst/>
              <a:cxnLst/>
              <a:rect l="l" t="t" r="r" b="b"/>
              <a:pathLst>
                <a:path w="2341879" h="1487804">
                  <a:moveTo>
                    <a:pt x="2192909" y="0"/>
                  </a:moveTo>
                  <a:lnTo>
                    <a:pt x="148717" y="0"/>
                  </a:lnTo>
                  <a:lnTo>
                    <a:pt x="101697" y="7578"/>
                  </a:lnTo>
                  <a:lnTo>
                    <a:pt x="60871" y="28683"/>
                  </a:lnTo>
                  <a:lnTo>
                    <a:pt x="28683" y="60871"/>
                  </a:lnTo>
                  <a:lnTo>
                    <a:pt x="7578" y="101697"/>
                  </a:lnTo>
                  <a:lnTo>
                    <a:pt x="0" y="148716"/>
                  </a:lnTo>
                  <a:lnTo>
                    <a:pt x="0" y="1338706"/>
                  </a:lnTo>
                  <a:lnTo>
                    <a:pt x="7578" y="1385726"/>
                  </a:lnTo>
                  <a:lnTo>
                    <a:pt x="28683" y="1426552"/>
                  </a:lnTo>
                  <a:lnTo>
                    <a:pt x="60871" y="1458740"/>
                  </a:lnTo>
                  <a:lnTo>
                    <a:pt x="101697" y="1479845"/>
                  </a:lnTo>
                  <a:lnTo>
                    <a:pt x="148717" y="1487423"/>
                  </a:lnTo>
                  <a:lnTo>
                    <a:pt x="2192909" y="1487423"/>
                  </a:lnTo>
                  <a:lnTo>
                    <a:pt x="2239928" y="1479845"/>
                  </a:lnTo>
                  <a:lnTo>
                    <a:pt x="2280754" y="1458740"/>
                  </a:lnTo>
                  <a:lnTo>
                    <a:pt x="2312942" y="1426552"/>
                  </a:lnTo>
                  <a:lnTo>
                    <a:pt x="2334047" y="1385726"/>
                  </a:lnTo>
                  <a:lnTo>
                    <a:pt x="2341626" y="1338706"/>
                  </a:lnTo>
                  <a:lnTo>
                    <a:pt x="2341626" y="148716"/>
                  </a:lnTo>
                  <a:lnTo>
                    <a:pt x="2334047" y="101697"/>
                  </a:lnTo>
                  <a:lnTo>
                    <a:pt x="2312942" y="60871"/>
                  </a:lnTo>
                  <a:lnTo>
                    <a:pt x="2280754" y="28683"/>
                  </a:lnTo>
                  <a:lnTo>
                    <a:pt x="2239928" y="7578"/>
                  </a:lnTo>
                  <a:lnTo>
                    <a:pt x="2192909" y="0"/>
                  </a:lnTo>
                  <a:close/>
                </a:path>
              </a:pathLst>
            </a:custGeom>
            <a:solidFill>
              <a:srgbClr val="3AAB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126855" y="3466719"/>
              <a:ext cx="2341880" cy="1487805"/>
            </a:xfrm>
            <a:custGeom>
              <a:avLst/>
              <a:gdLst/>
              <a:ahLst/>
              <a:cxnLst/>
              <a:rect l="l" t="t" r="r" b="b"/>
              <a:pathLst>
                <a:path w="2341879" h="1487804">
                  <a:moveTo>
                    <a:pt x="0" y="148716"/>
                  </a:moveTo>
                  <a:lnTo>
                    <a:pt x="7578" y="101697"/>
                  </a:lnTo>
                  <a:lnTo>
                    <a:pt x="28683" y="60871"/>
                  </a:lnTo>
                  <a:lnTo>
                    <a:pt x="60871" y="28683"/>
                  </a:lnTo>
                  <a:lnTo>
                    <a:pt x="101697" y="7578"/>
                  </a:lnTo>
                  <a:lnTo>
                    <a:pt x="148717" y="0"/>
                  </a:lnTo>
                  <a:lnTo>
                    <a:pt x="2192909" y="0"/>
                  </a:lnTo>
                  <a:lnTo>
                    <a:pt x="2239928" y="7578"/>
                  </a:lnTo>
                  <a:lnTo>
                    <a:pt x="2280754" y="28683"/>
                  </a:lnTo>
                  <a:lnTo>
                    <a:pt x="2312942" y="60871"/>
                  </a:lnTo>
                  <a:lnTo>
                    <a:pt x="2334047" y="101697"/>
                  </a:lnTo>
                  <a:lnTo>
                    <a:pt x="2341626" y="148716"/>
                  </a:lnTo>
                  <a:lnTo>
                    <a:pt x="2341626" y="1338706"/>
                  </a:lnTo>
                  <a:lnTo>
                    <a:pt x="2334047" y="1385726"/>
                  </a:lnTo>
                  <a:lnTo>
                    <a:pt x="2312942" y="1426552"/>
                  </a:lnTo>
                  <a:lnTo>
                    <a:pt x="2280754" y="1458740"/>
                  </a:lnTo>
                  <a:lnTo>
                    <a:pt x="2239928" y="1479845"/>
                  </a:lnTo>
                  <a:lnTo>
                    <a:pt x="2192909" y="1487423"/>
                  </a:lnTo>
                  <a:lnTo>
                    <a:pt x="148717" y="1487423"/>
                  </a:lnTo>
                  <a:lnTo>
                    <a:pt x="101697" y="1479845"/>
                  </a:lnTo>
                  <a:lnTo>
                    <a:pt x="60871" y="1458740"/>
                  </a:lnTo>
                  <a:lnTo>
                    <a:pt x="28683" y="1426552"/>
                  </a:lnTo>
                  <a:lnTo>
                    <a:pt x="7578" y="1385726"/>
                  </a:lnTo>
                  <a:lnTo>
                    <a:pt x="0" y="1338706"/>
                  </a:lnTo>
                  <a:lnTo>
                    <a:pt x="0" y="1487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386697" y="3714369"/>
              <a:ext cx="2341880" cy="1487170"/>
            </a:xfrm>
            <a:custGeom>
              <a:avLst/>
              <a:gdLst/>
              <a:ahLst/>
              <a:cxnLst/>
              <a:rect l="l" t="t" r="r" b="b"/>
              <a:pathLst>
                <a:path w="2341879" h="1487170">
                  <a:moveTo>
                    <a:pt x="2192908" y="0"/>
                  </a:moveTo>
                  <a:lnTo>
                    <a:pt x="148717" y="0"/>
                  </a:lnTo>
                  <a:lnTo>
                    <a:pt x="101697" y="7578"/>
                  </a:lnTo>
                  <a:lnTo>
                    <a:pt x="60871" y="28683"/>
                  </a:lnTo>
                  <a:lnTo>
                    <a:pt x="28683" y="60871"/>
                  </a:lnTo>
                  <a:lnTo>
                    <a:pt x="7578" y="101697"/>
                  </a:lnTo>
                  <a:lnTo>
                    <a:pt x="0" y="148716"/>
                  </a:lnTo>
                  <a:lnTo>
                    <a:pt x="0" y="1337944"/>
                  </a:lnTo>
                  <a:lnTo>
                    <a:pt x="7578" y="1384964"/>
                  </a:lnTo>
                  <a:lnTo>
                    <a:pt x="28683" y="1425790"/>
                  </a:lnTo>
                  <a:lnTo>
                    <a:pt x="60871" y="1457978"/>
                  </a:lnTo>
                  <a:lnTo>
                    <a:pt x="101697" y="1479083"/>
                  </a:lnTo>
                  <a:lnTo>
                    <a:pt x="148717" y="1486661"/>
                  </a:lnTo>
                  <a:lnTo>
                    <a:pt x="2192908" y="1486661"/>
                  </a:lnTo>
                  <a:lnTo>
                    <a:pt x="2239928" y="1479083"/>
                  </a:lnTo>
                  <a:lnTo>
                    <a:pt x="2280754" y="1457978"/>
                  </a:lnTo>
                  <a:lnTo>
                    <a:pt x="2312942" y="1425790"/>
                  </a:lnTo>
                  <a:lnTo>
                    <a:pt x="2334047" y="1384964"/>
                  </a:lnTo>
                  <a:lnTo>
                    <a:pt x="2341626" y="1337944"/>
                  </a:lnTo>
                  <a:lnTo>
                    <a:pt x="2341626" y="148716"/>
                  </a:lnTo>
                  <a:lnTo>
                    <a:pt x="2334047" y="101697"/>
                  </a:lnTo>
                  <a:lnTo>
                    <a:pt x="2312942" y="60871"/>
                  </a:lnTo>
                  <a:lnTo>
                    <a:pt x="2280754" y="28683"/>
                  </a:lnTo>
                  <a:lnTo>
                    <a:pt x="2239928" y="7578"/>
                  </a:lnTo>
                  <a:lnTo>
                    <a:pt x="21929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386697" y="3714369"/>
              <a:ext cx="2341880" cy="1487170"/>
            </a:xfrm>
            <a:custGeom>
              <a:avLst/>
              <a:gdLst/>
              <a:ahLst/>
              <a:cxnLst/>
              <a:rect l="l" t="t" r="r" b="b"/>
              <a:pathLst>
                <a:path w="2341879" h="1487170">
                  <a:moveTo>
                    <a:pt x="0" y="148716"/>
                  </a:moveTo>
                  <a:lnTo>
                    <a:pt x="7578" y="101697"/>
                  </a:lnTo>
                  <a:lnTo>
                    <a:pt x="28683" y="60871"/>
                  </a:lnTo>
                  <a:lnTo>
                    <a:pt x="60871" y="28683"/>
                  </a:lnTo>
                  <a:lnTo>
                    <a:pt x="101697" y="7578"/>
                  </a:lnTo>
                  <a:lnTo>
                    <a:pt x="148717" y="0"/>
                  </a:lnTo>
                  <a:lnTo>
                    <a:pt x="2192908" y="0"/>
                  </a:lnTo>
                  <a:lnTo>
                    <a:pt x="2239928" y="7578"/>
                  </a:lnTo>
                  <a:lnTo>
                    <a:pt x="2280754" y="28683"/>
                  </a:lnTo>
                  <a:lnTo>
                    <a:pt x="2312942" y="60871"/>
                  </a:lnTo>
                  <a:lnTo>
                    <a:pt x="2334047" y="101697"/>
                  </a:lnTo>
                  <a:lnTo>
                    <a:pt x="2341626" y="148716"/>
                  </a:lnTo>
                  <a:lnTo>
                    <a:pt x="2341626" y="1337944"/>
                  </a:lnTo>
                  <a:lnTo>
                    <a:pt x="2334047" y="1384964"/>
                  </a:lnTo>
                  <a:lnTo>
                    <a:pt x="2312942" y="1425790"/>
                  </a:lnTo>
                  <a:lnTo>
                    <a:pt x="2280754" y="1457978"/>
                  </a:lnTo>
                  <a:lnTo>
                    <a:pt x="2239928" y="1479083"/>
                  </a:lnTo>
                  <a:lnTo>
                    <a:pt x="2192908" y="1486661"/>
                  </a:lnTo>
                  <a:lnTo>
                    <a:pt x="148717" y="1486661"/>
                  </a:lnTo>
                  <a:lnTo>
                    <a:pt x="101697" y="1479083"/>
                  </a:lnTo>
                  <a:lnTo>
                    <a:pt x="60871" y="1457978"/>
                  </a:lnTo>
                  <a:lnTo>
                    <a:pt x="28683" y="1425790"/>
                  </a:lnTo>
                  <a:lnTo>
                    <a:pt x="7578" y="1384964"/>
                  </a:lnTo>
                  <a:lnTo>
                    <a:pt x="0" y="1337944"/>
                  </a:lnTo>
                  <a:lnTo>
                    <a:pt x="0" y="148716"/>
                  </a:lnTo>
                  <a:close/>
                </a:path>
              </a:pathLst>
            </a:custGeom>
            <a:ln w="12700">
              <a:solidFill>
                <a:srgbClr val="3AAB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9625076" y="4045711"/>
            <a:ext cx="1864995" cy="7937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2700" marR="5080">
              <a:lnSpc>
                <a:spcPct val="90000"/>
              </a:lnSpc>
              <a:spcBef>
                <a:spcPts val="315"/>
              </a:spcBef>
            </a:pPr>
            <a:r>
              <a:rPr dirty="0" sz="1800" spc="-35">
                <a:latin typeface="Arial"/>
                <a:cs typeface="Arial"/>
              </a:rPr>
              <a:t>1708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lives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lost </a:t>
            </a:r>
            <a:r>
              <a:rPr dirty="0" sz="1800" spc="-45">
                <a:latin typeface="Arial"/>
                <a:cs typeface="Arial"/>
              </a:rPr>
              <a:t>due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errors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each </a:t>
            </a:r>
            <a:r>
              <a:rPr dirty="0" sz="1800" spc="-20"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471" y="929132"/>
            <a:ext cx="9857740" cy="511809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25"/>
              </a:lnSpc>
              <a:tabLst>
                <a:tab pos="2966085" algn="l"/>
                <a:tab pos="5219700" algn="l"/>
                <a:tab pos="7086600" algn="l"/>
                <a:tab pos="7708265" algn="l"/>
                <a:tab pos="8303259" algn="l"/>
              </a:tabLst>
            </a:pPr>
            <a:r>
              <a:rPr dirty="0" sz="3600" spc="254">
                <a:latin typeface="Arial"/>
                <a:cs typeface="Arial"/>
              </a:rPr>
              <a:t>Prospective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245">
                <a:latin typeface="Arial"/>
                <a:cs typeface="Arial"/>
              </a:rPr>
              <a:t>research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229">
                <a:latin typeface="Arial"/>
                <a:cs typeface="Arial"/>
              </a:rPr>
              <a:t>Ghaleb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120">
                <a:latin typeface="Arial"/>
                <a:cs typeface="Arial"/>
              </a:rPr>
              <a:t>et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114">
                <a:latin typeface="Arial"/>
                <a:cs typeface="Arial"/>
              </a:rPr>
              <a:t>al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229">
                <a:latin typeface="Arial"/>
                <a:cs typeface="Arial"/>
              </a:rPr>
              <a:t>(2010)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3016" y="1757883"/>
            <a:ext cx="6554470" cy="3698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prospective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study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paediatric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medication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charts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across </a:t>
            </a:r>
            <a:r>
              <a:rPr dirty="0" sz="2000">
                <a:latin typeface="Arial"/>
                <a:cs typeface="Arial"/>
              </a:rPr>
              <a:t>five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London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hospitals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found: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2000">
              <a:latin typeface="Arial"/>
              <a:cs typeface="Arial"/>
            </a:endParaRPr>
          </a:p>
          <a:p>
            <a:pPr marL="241300" marR="27940" indent="-228600">
              <a:lnSpc>
                <a:spcPct val="120000"/>
              </a:lnSpc>
              <a:buSzPct val="75000"/>
              <a:buChar char="•"/>
              <a:tabLst>
                <a:tab pos="241300" algn="l"/>
                <a:tab pos="3876675" algn="l"/>
              </a:tabLst>
            </a:pPr>
            <a:r>
              <a:rPr dirty="0" sz="2000">
                <a:latin typeface="Arial"/>
                <a:cs typeface="Arial"/>
              </a:rPr>
              <a:t>391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prescribing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errors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(13.2%).</a:t>
            </a:r>
            <a:r>
              <a:rPr dirty="0" sz="2000">
                <a:latin typeface="Arial"/>
                <a:cs typeface="Arial"/>
              </a:rPr>
              <a:t>	Errors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included </a:t>
            </a:r>
            <a:r>
              <a:rPr dirty="0" sz="2000">
                <a:latin typeface="Arial"/>
                <a:cs typeface="Arial"/>
              </a:rPr>
              <a:t>incomplete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prescriptions;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incorrect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dosing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were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third </a:t>
            </a:r>
            <a:r>
              <a:rPr dirty="0" sz="2000">
                <a:latin typeface="Arial"/>
                <a:cs typeface="Arial"/>
              </a:rPr>
              <a:t>most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common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errors</a:t>
            </a:r>
            <a:endParaRPr sz="2000">
              <a:latin typeface="Arial"/>
              <a:cs typeface="Arial"/>
            </a:endParaRPr>
          </a:p>
          <a:p>
            <a:pPr marL="241300" marR="481965" indent="-228600">
              <a:lnSpc>
                <a:spcPct val="120000"/>
              </a:lnSpc>
              <a:spcBef>
                <a:spcPts val="1005"/>
              </a:spcBef>
              <a:buSzPct val="75000"/>
              <a:buChar char="•"/>
              <a:tabLst>
                <a:tab pos="241300" algn="l"/>
                <a:tab pos="5514340" algn="l"/>
              </a:tabLst>
            </a:pPr>
            <a:r>
              <a:rPr dirty="0" sz="2000">
                <a:latin typeface="Arial"/>
                <a:cs typeface="Arial"/>
              </a:rPr>
              <a:t>429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medication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administration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errors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(19.1%).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Drug </a:t>
            </a:r>
            <a:r>
              <a:rPr dirty="0" sz="2000" spc="-10">
                <a:latin typeface="Arial"/>
                <a:cs typeface="Arial"/>
              </a:rPr>
              <a:t>preparation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incorrect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IV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rates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were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most </a:t>
            </a:r>
            <a:r>
              <a:rPr dirty="0" sz="2000">
                <a:latin typeface="Arial"/>
                <a:cs typeface="Arial"/>
              </a:rPr>
              <a:t>common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errors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0876" y="2434589"/>
            <a:ext cx="3736848" cy="25412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5093335" cy="6858000"/>
          </a:xfrm>
          <a:custGeom>
            <a:avLst/>
            <a:gdLst/>
            <a:ahLst/>
            <a:cxnLst/>
            <a:rect l="l" t="t" r="r" b="b"/>
            <a:pathLst>
              <a:path w="5093335" h="6858000">
                <a:moveTo>
                  <a:pt x="5093208" y="0"/>
                </a:moveTo>
                <a:lnTo>
                  <a:pt x="0" y="0"/>
                </a:lnTo>
                <a:lnTo>
                  <a:pt x="0" y="6858000"/>
                </a:lnTo>
                <a:lnTo>
                  <a:pt x="5093208" y="6858000"/>
                </a:lnTo>
                <a:lnTo>
                  <a:pt x="5093208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03504" y="2462022"/>
            <a:ext cx="3969385" cy="1647189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 marR="5080">
              <a:lnSpc>
                <a:spcPts val="6050"/>
              </a:lnSpc>
              <a:spcBef>
                <a:spcPts val="855"/>
              </a:spcBef>
            </a:pPr>
            <a:r>
              <a:rPr dirty="0" sz="5600" b="0">
                <a:solidFill>
                  <a:srgbClr val="FFFFFF"/>
                </a:solidFill>
                <a:latin typeface="Calibri Light"/>
                <a:cs typeface="Calibri Light"/>
              </a:rPr>
              <a:t>Children</a:t>
            </a:r>
            <a:r>
              <a:rPr dirty="0" sz="5600" spc="-29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5600" spc="-25" b="0">
                <a:solidFill>
                  <a:srgbClr val="FFFFFF"/>
                </a:solidFill>
                <a:latin typeface="Calibri Light"/>
                <a:cs typeface="Calibri Light"/>
              </a:rPr>
              <a:t>are </a:t>
            </a:r>
            <a:r>
              <a:rPr dirty="0" sz="5600" b="0">
                <a:solidFill>
                  <a:srgbClr val="FFFFFF"/>
                </a:solidFill>
                <a:latin typeface="Calibri Light"/>
                <a:cs typeface="Calibri Light"/>
              </a:rPr>
              <a:t>at</a:t>
            </a:r>
            <a:r>
              <a:rPr dirty="0" sz="5600" spc="-1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5600" b="0">
                <a:solidFill>
                  <a:srgbClr val="FFFFFF"/>
                </a:solidFill>
                <a:latin typeface="Calibri Light"/>
                <a:cs typeface="Calibri Light"/>
              </a:rPr>
              <a:t>greater</a:t>
            </a:r>
            <a:r>
              <a:rPr dirty="0" sz="5600" spc="-14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5600" spc="-20" b="0">
                <a:solidFill>
                  <a:srgbClr val="FFFFFF"/>
                </a:solidFill>
                <a:latin typeface="Calibri Light"/>
                <a:cs typeface="Calibri Light"/>
              </a:rPr>
              <a:t>risk</a:t>
            </a:r>
            <a:endParaRPr sz="5600">
              <a:latin typeface="Calibri Light"/>
              <a:cs typeface="Calibri Ligh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462142" y="954913"/>
            <a:ext cx="6276340" cy="967740"/>
            <a:chOff x="5462142" y="954913"/>
            <a:chExt cx="6276340" cy="967740"/>
          </a:xfrm>
        </p:grpSpPr>
        <p:sp>
          <p:nvSpPr>
            <p:cNvPr id="5" name="object 5" descr=""/>
            <p:cNvSpPr/>
            <p:nvPr/>
          </p:nvSpPr>
          <p:spPr>
            <a:xfrm>
              <a:off x="5468492" y="961263"/>
              <a:ext cx="6263640" cy="955040"/>
            </a:xfrm>
            <a:custGeom>
              <a:avLst/>
              <a:gdLst/>
              <a:ahLst/>
              <a:cxnLst/>
              <a:rect l="l" t="t" r="r" b="b"/>
              <a:pathLst>
                <a:path w="6263640" h="955039">
                  <a:moveTo>
                    <a:pt x="6104509" y="0"/>
                  </a:moveTo>
                  <a:lnTo>
                    <a:pt x="159131" y="0"/>
                  </a:lnTo>
                  <a:lnTo>
                    <a:pt x="108833" y="8112"/>
                  </a:lnTo>
                  <a:lnTo>
                    <a:pt x="65150" y="30703"/>
                  </a:lnTo>
                  <a:lnTo>
                    <a:pt x="30703" y="65151"/>
                  </a:lnTo>
                  <a:lnTo>
                    <a:pt x="8112" y="108833"/>
                  </a:lnTo>
                  <a:lnTo>
                    <a:pt x="0" y="159131"/>
                  </a:lnTo>
                  <a:lnTo>
                    <a:pt x="0" y="795654"/>
                  </a:lnTo>
                  <a:lnTo>
                    <a:pt x="8112" y="845952"/>
                  </a:lnTo>
                  <a:lnTo>
                    <a:pt x="30703" y="889635"/>
                  </a:lnTo>
                  <a:lnTo>
                    <a:pt x="65151" y="924082"/>
                  </a:lnTo>
                  <a:lnTo>
                    <a:pt x="108833" y="946673"/>
                  </a:lnTo>
                  <a:lnTo>
                    <a:pt x="159131" y="954786"/>
                  </a:lnTo>
                  <a:lnTo>
                    <a:pt x="6104509" y="954786"/>
                  </a:lnTo>
                  <a:lnTo>
                    <a:pt x="6154806" y="946673"/>
                  </a:lnTo>
                  <a:lnTo>
                    <a:pt x="6198489" y="924082"/>
                  </a:lnTo>
                  <a:lnTo>
                    <a:pt x="6232936" y="889634"/>
                  </a:lnTo>
                  <a:lnTo>
                    <a:pt x="6255527" y="845952"/>
                  </a:lnTo>
                  <a:lnTo>
                    <a:pt x="6263640" y="795654"/>
                  </a:lnTo>
                  <a:lnTo>
                    <a:pt x="6263640" y="159131"/>
                  </a:lnTo>
                  <a:lnTo>
                    <a:pt x="6255527" y="108833"/>
                  </a:lnTo>
                  <a:lnTo>
                    <a:pt x="6232936" y="65150"/>
                  </a:lnTo>
                  <a:lnTo>
                    <a:pt x="6198489" y="30703"/>
                  </a:lnTo>
                  <a:lnTo>
                    <a:pt x="6154806" y="8112"/>
                  </a:lnTo>
                  <a:lnTo>
                    <a:pt x="6104509" y="0"/>
                  </a:lnTo>
                  <a:close/>
                </a:path>
              </a:pathLst>
            </a:custGeom>
            <a:solidFill>
              <a:srgbClr val="B74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68492" y="961263"/>
              <a:ext cx="6263640" cy="955040"/>
            </a:xfrm>
            <a:custGeom>
              <a:avLst/>
              <a:gdLst/>
              <a:ahLst/>
              <a:cxnLst/>
              <a:rect l="l" t="t" r="r" b="b"/>
              <a:pathLst>
                <a:path w="6263640" h="955039">
                  <a:moveTo>
                    <a:pt x="0" y="159131"/>
                  </a:moveTo>
                  <a:lnTo>
                    <a:pt x="8112" y="108833"/>
                  </a:lnTo>
                  <a:lnTo>
                    <a:pt x="30703" y="65151"/>
                  </a:lnTo>
                  <a:lnTo>
                    <a:pt x="65150" y="30703"/>
                  </a:lnTo>
                  <a:lnTo>
                    <a:pt x="108833" y="8112"/>
                  </a:lnTo>
                  <a:lnTo>
                    <a:pt x="159131" y="0"/>
                  </a:lnTo>
                  <a:lnTo>
                    <a:pt x="6104509" y="0"/>
                  </a:lnTo>
                  <a:lnTo>
                    <a:pt x="6154806" y="8112"/>
                  </a:lnTo>
                  <a:lnTo>
                    <a:pt x="6198489" y="30703"/>
                  </a:lnTo>
                  <a:lnTo>
                    <a:pt x="6232936" y="65150"/>
                  </a:lnTo>
                  <a:lnTo>
                    <a:pt x="6255527" y="108833"/>
                  </a:lnTo>
                  <a:lnTo>
                    <a:pt x="6263640" y="159131"/>
                  </a:lnTo>
                  <a:lnTo>
                    <a:pt x="6263640" y="795654"/>
                  </a:lnTo>
                  <a:lnTo>
                    <a:pt x="6255527" y="845952"/>
                  </a:lnTo>
                  <a:lnTo>
                    <a:pt x="6232936" y="889634"/>
                  </a:lnTo>
                  <a:lnTo>
                    <a:pt x="6198489" y="924082"/>
                  </a:lnTo>
                  <a:lnTo>
                    <a:pt x="6154806" y="946673"/>
                  </a:lnTo>
                  <a:lnTo>
                    <a:pt x="6104509" y="954786"/>
                  </a:lnTo>
                  <a:lnTo>
                    <a:pt x="159131" y="954786"/>
                  </a:lnTo>
                  <a:lnTo>
                    <a:pt x="108833" y="946673"/>
                  </a:lnTo>
                  <a:lnTo>
                    <a:pt x="65151" y="924082"/>
                  </a:lnTo>
                  <a:lnTo>
                    <a:pt x="30703" y="889635"/>
                  </a:lnTo>
                  <a:lnTo>
                    <a:pt x="8112" y="845952"/>
                  </a:lnTo>
                  <a:lnTo>
                    <a:pt x="0" y="795654"/>
                  </a:lnTo>
                  <a:lnTo>
                    <a:pt x="0" y="1591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94096" y="1039367"/>
            <a:ext cx="58991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•Drug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doses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calculated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based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patient’s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94096" y="1373885"/>
            <a:ext cx="4131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age,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weight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area.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462142" y="1979041"/>
            <a:ext cx="6276340" cy="967740"/>
            <a:chOff x="5462142" y="1979041"/>
            <a:chExt cx="6276340" cy="967740"/>
          </a:xfrm>
        </p:grpSpPr>
        <p:sp>
          <p:nvSpPr>
            <p:cNvPr id="10" name="object 10" descr=""/>
            <p:cNvSpPr/>
            <p:nvPr/>
          </p:nvSpPr>
          <p:spPr>
            <a:xfrm>
              <a:off x="5468492" y="1985391"/>
              <a:ext cx="6263640" cy="955040"/>
            </a:xfrm>
            <a:custGeom>
              <a:avLst/>
              <a:gdLst/>
              <a:ahLst/>
              <a:cxnLst/>
              <a:rect l="l" t="t" r="r" b="b"/>
              <a:pathLst>
                <a:path w="6263640" h="955039">
                  <a:moveTo>
                    <a:pt x="6104509" y="0"/>
                  </a:moveTo>
                  <a:lnTo>
                    <a:pt x="159131" y="0"/>
                  </a:lnTo>
                  <a:lnTo>
                    <a:pt x="108833" y="8112"/>
                  </a:lnTo>
                  <a:lnTo>
                    <a:pt x="65150" y="30703"/>
                  </a:lnTo>
                  <a:lnTo>
                    <a:pt x="30703" y="65151"/>
                  </a:lnTo>
                  <a:lnTo>
                    <a:pt x="8112" y="108833"/>
                  </a:lnTo>
                  <a:lnTo>
                    <a:pt x="0" y="159131"/>
                  </a:lnTo>
                  <a:lnTo>
                    <a:pt x="0" y="795655"/>
                  </a:lnTo>
                  <a:lnTo>
                    <a:pt x="8112" y="845952"/>
                  </a:lnTo>
                  <a:lnTo>
                    <a:pt x="30703" y="889635"/>
                  </a:lnTo>
                  <a:lnTo>
                    <a:pt x="65151" y="924082"/>
                  </a:lnTo>
                  <a:lnTo>
                    <a:pt x="108833" y="946673"/>
                  </a:lnTo>
                  <a:lnTo>
                    <a:pt x="159131" y="954786"/>
                  </a:lnTo>
                  <a:lnTo>
                    <a:pt x="6104509" y="954786"/>
                  </a:lnTo>
                  <a:lnTo>
                    <a:pt x="6154806" y="946673"/>
                  </a:lnTo>
                  <a:lnTo>
                    <a:pt x="6198489" y="924082"/>
                  </a:lnTo>
                  <a:lnTo>
                    <a:pt x="6232936" y="889635"/>
                  </a:lnTo>
                  <a:lnTo>
                    <a:pt x="6255527" y="845952"/>
                  </a:lnTo>
                  <a:lnTo>
                    <a:pt x="6263640" y="795655"/>
                  </a:lnTo>
                  <a:lnTo>
                    <a:pt x="6263640" y="159131"/>
                  </a:lnTo>
                  <a:lnTo>
                    <a:pt x="6255527" y="108833"/>
                  </a:lnTo>
                  <a:lnTo>
                    <a:pt x="6232936" y="65150"/>
                  </a:lnTo>
                  <a:lnTo>
                    <a:pt x="6198489" y="30703"/>
                  </a:lnTo>
                  <a:lnTo>
                    <a:pt x="6154806" y="8112"/>
                  </a:lnTo>
                  <a:lnTo>
                    <a:pt x="6104509" y="0"/>
                  </a:lnTo>
                  <a:close/>
                </a:path>
              </a:pathLst>
            </a:custGeom>
            <a:solidFill>
              <a:srgbClr val="C65A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468492" y="1985391"/>
              <a:ext cx="6263640" cy="955040"/>
            </a:xfrm>
            <a:custGeom>
              <a:avLst/>
              <a:gdLst/>
              <a:ahLst/>
              <a:cxnLst/>
              <a:rect l="l" t="t" r="r" b="b"/>
              <a:pathLst>
                <a:path w="6263640" h="955039">
                  <a:moveTo>
                    <a:pt x="0" y="159131"/>
                  </a:moveTo>
                  <a:lnTo>
                    <a:pt x="8112" y="108833"/>
                  </a:lnTo>
                  <a:lnTo>
                    <a:pt x="30703" y="65151"/>
                  </a:lnTo>
                  <a:lnTo>
                    <a:pt x="65150" y="30703"/>
                  </a:lnTo>
                  <a:lnTo>
                    <a:pt x="108833" y="8112"/>
                  </a:lnTo>
                  <a:lnTo>
                    <a:pt x="159131" y="0"/>
                  </a:lnTo>
                  <a:lnTo>
                    <a:pt x="6104509" y="0"/>
                  </a:lnTo>
                  <a:lnTo>
                    <a:pt x="6154806" y="8112"/>
                  </a:lnTo>
                  <a:lnTo>
                    <a:pt x="6198489" y="30703"/>
                  </a:lnTo>
                  <a:lnTo>
                    <a:pt x="6232936" y="65150"/>
                  </a:lnTo>
                  <a:lnTo>
                    <a:pt x="6255527" y="108833"/>
                  </a:lnTo>
                  <a:lnTo>
                    <a:pt x="6263640" y="159131"/>
                  </a:lnTo>
                  <a:lnTo>
                    <a:pt x="6263640" y="795655"/>
                  </a:lnTo>
                  <a:lnTo>
                    <a:pt x="6255527" y="845952"/>
                  </a:lnTo>
                  <a:lnTo>
                    <a:pt x="6232936" y="889635"/>
                  </a:lnTo>
                  <a:lnTo>
                    <a:pt x="6198489" y="924082"/>
                  </a:lnTo>
                  <a:lnTo>
                    <a:pt x="6154806" y="946673"/>
                  </a:lnTo>
                  <a:lnTo>
                    <a:pt x="6104509" y="954786"/>
                  </a:lnTo>
                  <a:lnTo>
                    <a:pt x="159131" y="954786"/>
                  </a:lnTo>
                  <a:lnTo>
                    <a:pt x="108833" y="946673"/>
                  </a:lnTo>
                  <a:lnTo>
                    <a:pt x="65151" y="924082"/>
                  </a:lnTo>
                  <a:lnTo>
                    <a:pt x="30703" y="889635"/>
                  </a:lnTo>
                  <a:lnTo>
                    <a:pt x="8112" y="845952"/>
                  </a:lnTo>
                  <a:lnTo>
                    <a:pt x="0" y="795655"/>
                  </a:lnTo>
                  <a:lnTo>
                    <a:pt x="0" y="1591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594096" y="2063241"/>
            <a:ext cx="5900420" cy="725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55"/>
              </a:lnSpc>
              <a:spcBef>
                <a:spcPts val="100"/>
              </a:spcBef>
            </a:pP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•Weight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recalculation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drug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doses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required,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particularly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neonates.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462142" y="3003169"/>
            <a:ext cx="6276340" cy="967105"/>
            <a:chOff x="5462142" y="3003169"/>
            <a:chExt cx="6276340" cy="967105"/>
          </a:xfrm>
        </p:grpSpPr>
        <p:sp>
          <p:nvSpPr>
            <p:cNvPr id="14" name="object 14" descr=""/>
            <p:cNvSpPr/>
            <p:nvPr/>
          </p:nvSpPr>
          <p:spPr>
            <a:xfrm>
              <a:off x="5468492" y="3009519"/>
              <a:ext cx="6263640" cy="954405"/>
            </a:xfrm>
            <a:custGeom>
              <a:avLst/>
              <a:gdLst/>
              <a:ahLst/>
              <a:cxnLst/>
              <a:rect l="l" t="t" r="r" b="b"/>
              <a:pathLst>
                <a:path w="6263640" h="954404">
                  <a:moveTo>
                    <a:pt x="6104636" y="0"/>
                  </a:moveTo>
                  <a:lnTo>
                    <a:pt x="159004" y="0"/>
                  </a:lnTo>
                  <a:lnTo>
                    <a:pt x="108768" y="8111"/>
                  </a:lnTo>
                  <a:lnTo>
                    <a:pt x="65123" y="30695"/>
                  </a:lnTo>
                  <a:lnTo>
                    <a:pt x="30695" y="65123"/>
                  </a:lnTo>
                  <a:lnTo>
                    <a:pt x="8111" y="108768"/>
                  </a:lnTo>
                  <a:lnTo>
                    <a:pt x="0" y="159003"/>
                  </a:lnTo>
                  <a:lnTo>
                    <a:pt x="0" y="795019"/>
                  </a:lnTo>
                  <a:lnTo>
                    <a:pt x="8111" y="845255"/>
                  </a:lnTo>
                  <a:lnTo>
                    <a:pt x="30695" y="888900"/>
                  </a:lnTo>
                  <a:lnTo>
                    <a:pt x="65123" y="923328"/>
                  </a:lnTo>
                  <a:lnTo>
                    <a:pt x="108768" y="945912"/>
                  </a:lnTo>
                  <a:lnTo>
                    <a:pt x="159004" y="954023"/>
                  </a:lnTo>
                  <a:lnTo>
                    <a:pt x="6104636" y="954023"/>
                  </a:lnTo>
                  <a:lnTo>
                    <a:pt x="6154871" y="945912"/>
                  </a:lnTo>
                  <a:lnTo>
                    <a:pt x="6198516" y="923328"/>
                  </a:lnTo>
                  <a:lnTo>
                    <a:pt x="6232944" y="888900"/>
                  </a:lnTo>
                  <a:lnTo>
                    <a:pt x="6255528" y="845255"/>
                  </a:lnTo>
                  <a:lnTo>
                    <a:pt x="6263640" y="795019"/>
                  </a:lnTo>
                  <a:lnTo>
                    <a:pt x="6263640" y="159003"/>
                  </a:lnTo>
                  <a:lnTo>
                    <a:pt x="6255528" y="108768"/>
                  </a:lnTo>
                  <a:lnTo>
                    <a:pt x="6232944" y="65123"/>
                  </a:lnTo>
                  <a:lnTo>
                    <a:pt x="6198516" y="30695"/>
                  </a:lnTo>
                  <a:lnTo>
                    <a:pt x="6154871" y="8111"/>
                  </a:lnTo>
                  <a:lnTo>
                    <a:pt x="6104636" y="0"/>
                  </a:lnTo>
                  <a:close/>
                </a:path>
              </a:pathLst>
            </a:custGeom>
            <a:solidFill>
              <a:srgbClr val="D76D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468492" y="3009519"/>
              <a:ext cx="6263640" cy="954405"/>
            </a:xfrm>
            <a:custGeom>
              <a:avLst/>
              <a:gdLst/>
              <a:ahLst/>
              <a:cxnLst/>
              <a:rect l="l" t="t" r="r" b="b"/>
              <a:pathLst>
                <a:path w="6263640" h="954404">
                  <a:moveTo>
                    <a:pt x="0" y="159003"/>
                  </a:moveTo>
                  <a:lnTo>
                    <a:pt x="8111" y="108768"/>
                  </a:lnTo>
                  <a:lnTo>
                    <a:pt x="30695" y="65123"/>
                  </a:lnTo>
                  <a:lnTo>
                    <a:pt x="65123" y="30695"/>
                  </a:lnTo>
                  <a:lnTo>
                    <a:pt x="108768" y="8111"/>
                  </a:lnTo>
                  <a:lnTo>
                    <a:pt x="159004" y="0"/>
                  </a:lnTo>
                  <a:lnTo>
                    <a:pt x="6104636" y="0"/>
                  </a:lnTo>
                  <a:lnTo>
                    <a:pt x="6154871" y="8111"/>
                  </a:lnTo>
                  <a:lnTo>
                    <a:pt x="6198516" y="30695"/>
                  </a:lnTo>
                  <a:lnTo>
                    <a:pt x="6232944" y="65123"/>
                  </a:lnTo>
                  <a:lnTo>
                    <a:pt x="6255528" y="108768"/>
                  </a:lnTo>
                  <a:lnTo>
                    <a:pt x="6263640" y="159003"/>
                  </a:lnTo>
                  <a:lnTo>
                    <a:pt x="6263640" y="795019"/>
                  </a:lnTo>
                  <a:lnTo>
                    <a:pt x="6255528" y="845255"/>
                  </a:lnTo>
                  <a:lnTo>
                    <a:pt x="6232944" y="888900"/>
                  </a:lnTo>
                  <a:lnTo>
                    <a:pt x="6198516" y="923328"/>
                  </a:lnTo>
                  <a:lnTo>
                    <a:pt x="6154871" y="945912"/>
                  </a:lnTo>
                  <a:lnTo>
                    <a:pt x="6104636" y="954023"/>
                  </a:lnTo>
                  <a:lnTo>
                    <a:pt x="159004" y="954023"/>
                  </a:lnTo>
                  <a:lnTo>
                    <a:pt x="108768" y="945912"/>
                  </a:lnTo>
                  <a:lnTo>
                    <a:pt x="65123" y="923328"/>
                  </a:lnTo>
                  <a:lnTo>
                    <a:pt x="30695" y="888900"/>
                  </a:lnTo>
                  <a:lnTo>
                    <a:pt x="8111" y="845255"/>
                  </a:lnTo>
                  <a:lnTo>
                    <a:pt x="0" y="795019"/>
                  </a:lnTo>
                  <a:lnTo>
                    <a:pt x="0" y="1590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594096" y="3254502"/>
            <a:ext cx="31934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•Inadequate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information.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462142" y="4026534"/>
            <a:ext cx="6276340" cy="967740"/>
            <a:chOff x="5462142" y="4026534"/>
            <a:chExt cx="6276340" cy="967740"/>
          </a:xfrm>
        </p:grpSpPr>
        <p:sp>
          <p:nvSpPr>
            <p:cNvPr id="18" name="object 18" descr=""/>
            <p:cNvSpPr/>
            <p:nvPr/>
          </p:nvSpPr>
          <p:spPr>
            <a:xfrm>
              <a:off x="5468492" y="4032884"/>
              <a:ext cx="6263640" cy="955040"/>
            </a:xfrm>
            <a:custGeom>
              <a:avLst/>
              <a:gdLst/>
              <a:ahLst/>
              <a:cxnLst/>
              <a:rect l="l" t="t" r="r" b="b"/>
              <a:pathLst>
                <a:path w="6263640" h="955039">
                  <a:moveTo>
                    <a:pt x="6104509" y="0"/>
                  </a:moveTo>
                  <a:lnTo>
                    <a:pt x="159131" y="0"/>
                  </a:lnTo>
                  <a:lnTo>
                    <a:pt x="108833" y="8112"/>
                  </a:lnTo>
                  <a:lnTo>
                    <a:pt x="65150" y="30703"/>
                  </a:lnTo>
                  <a:lnTo>
                    <a:pt x="30703" y="65150"/>
                  </a:lnTo>
                  <a:lnTo>
                    <a:pt x="8112" y="108833"/>
                  </a:lnTo>
                  <a:lnTo>
                    <a:pt x="0" y="159131"/>
                  </a:lnTo>
                  <a:lnTo>
                    <a:pt x="0" y="795654"/>
                  </a:lnTo>
                  <a:lnTo>
                    <a:pt x="8112" y="845952"/>
                  </a:lnTo>
                  <a:lnTo>
                    <a:pt x="30703" y="889634"/>
                  </a:lnTo>
                  <a:lnTo>
                    <a:pt x="65151" y="924082"/>
                  </a:lnTo>
                  <a:lnTo>
                    <a:pt x="108833" y="946673"/>
                  </a:lnTo>
                  <a:lnTo>
                    <a:pt x="159131" y="954785"/>
                  </a:lnTo>
                  <a:lnTo>
                    <a:pt x="6104509" y="954785"/>
                  </a:lnTo>
                  <a:lnTo>
                    <a:pt x="6154806" y="946673"/>
                  </a:lnTo>
                  <a:lnTo>
                    <a:pt x="6198489" y="924082"/>
                  </a:lnTo>
                  <a:lnTo>
                    <a:pt x="6232936" y="889634"/>
                  </a:lnTo>
                  <a:lnTo>
                    <a:pt x="6255527" y="845952"/>
                  </a:lnTo>
                  <a:lnTo>
                    <a:pt x="6263640" y="795654"/>
                  </a:lnTo>
                  <a:lnTo>
                    <a:pt x="6263640" y="159131"/>
                  </a:lnTo>
                  <a:lnTo>
                    <a:pt x="6255527" y="108833"/>
                  </a:lnTo>
                  <a:lnTo>
                    <a:pt x="6232936" y="65150"/>
                  </a:lnTo>
                  <a:lnTo>
                    <a:pt x="6198489" y="30703"/>
                  </a:lnTo>
                  <a:lnTo>
                    <a:pt x="6154806" y="8112"/>
                  </a:lnTo>
                  <a:lnTo>
                    <a:pt x="6104509" y="0"/>
                  </a:lnTo>
                  <a:close/>
                </a:path>
              </a:pathLst>
            </a:custGeom>
            <a:solidFill>
              <a:srgbClr val="E98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468492" y="4032884"/>
              <a:ext cx="6263640" cy="955040"/>
            </a:xfrm>
            <a:custGeom>
              <a:avLst/>
              <a:gdLst/>
              <a:ahLst/>
              <a:cxnLst/>
              <a:rect l="l" t="t" r="r" b="b"/>
              <a:pathLst>
                <a:path w="6263640" h="955039">
                  <a:moveTo>
                    <a:pt x="0" y="159131"/>
                  </a:moveTo>
                  <a:lnTo>
                    <a:pt x="8112" y="108833"/>
                  </a:lnTo>
                  <a:lnTo>
                    <a:pt x="30703" y="65150"/>
                  </a:lnTo>
                  <a:lnTo>
                    <a:pt x="65150" y="30703"/>
                  </a:lnTo>
                  <a:lnTo>
                    <a:pt x="108833" y="8112"/>
                  </a:lnTo>
                  <a:lnTo>
                    <a:pt x="159131" y="0"/>
                  </a:lnTo>
                  <a:lnTo>
                    <a:pt x="6104509" y="0"/>
                  </a:lnTo>
                  <a:lnTo>
                    <a:pt x="6154806" y="8112"/>
                  </a:lnTo>
                  <a:lnTo>
                    <a:pt x="6198489" y="30703"/>
                  </a:lnTo>
                  <a:lnTo>
                    <a:pt x="6232936" y="65150"/>
                  </a:lnTo>
                  <a:lnTo>
                    <a:pt x="6255527" y="108833"/>
                  </a:lnTo>
                  <a:lnTo>
                    <a:pt x="6263640" y="159131"/>
                  </a:lnTo>
                  <a:lnTo>
                    <a:pt x="6263640" y="795654"/>
                  </a:lnTo>
                  <a:lnTo>
                    <a:pt x="6255527" y="845952"/>
                  </a:lnTo>
                  <a:lnTo>
                    <a:pt x="6232936" y="889634"/>
                  </a:lnTo>
                  <a:lnTo>
                    <a:pt x="6198489" y="924082"/>
                  </a:lnTo>
                  <a:lnTo>
                    <a:pt x="6154806" y="946673"/>
                  </a:lnTo>
                  <a:lnTo>
                    <a:pt x="6104509" y="954785"/>
                  </a:lnTo>
                  <a:lnTo>
                    <a:pt x="159131" y="954785"/>
                  </a:lnTo>
                  <a:lnTo>
                    <a:pt x="108833" y="946673"/>
                  </a:lnTo>
                  <a:lnTo>
                    <a:pt x="65151" y="924082"/>
                  </a:lnTo>
                  <a:lnTo>
                    <a:pt x="30703" y="889634"/>
                  </a:lnTo>
                  <a:lnTo>
                    <a:pt x="8112" y="845952"/>
                  </a:lnTo>
                  <a:lnTo>
                    <a:pt x="0" y="795654"/>
                  </a:lnTo>
                  <a:lnTo>
                    <a:pt x="0" y="1591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5462142" y="5050663"/>
            <a:ext cx="6276340" cy="967740"/>
            <a:chOff x="5462142" y="5050663"/>
            <a:chExt cx="6276340" cy="967740"/>
          </a:xfrm>
        </p:grpSpPr>
        <p:sp>
          <p:nvSpPr>
            <p:cNvPr id="21" name="object 21" descr=""/>
            <p:cNvSpPr/>
            <p:nvPr/>
          </p:nvSpPr>
          <p:spPr>
            <a:xfrm>
              <a:off x="5468492" y="5057013"/>
              <a:ext cx="6263640" cy="955040"/>
            </a:xfrm>
            <a:custGeom>
              <a:avLst/>
              <a:gdLst/>
              <a:ahLst/>
              <a:cxnLst/>
              <a:rect l="l" t="t" r="r" b="b"/>
              <a:pathLst>
                <a:path w="6263640" h="955039">
                  <a:moveTo>
                    <a:pt x="6104509" y="0"/>
                  </a:moveTo>
                  <a:lnTo>
                    <a:pt x="159131" y="0"/>
                  </a:lnTo>
                  <a:lnTo>
                    <a:pt x="108833" y="8112"/>
                  </a:lnTo>
                  <a:lnTo>
                    <a:pt x="65150" y="30703"/>
                  </a:lnTo>
                  <a:lnTo>
                    <a:pt x="30703" y="65150"/>
                  </a:lnTo>
                  <a:lnTo>
                    <a:pt x="8112" y="108833"/>
                  </a:lnTo>
                  <a:lnTo>
                    <a:pt x="0" y="159131"/>
                  </a:lnTo>
                  <a:lnTo>
                    <a:pt x="0" y="795655"/>
                  </a:lnTo>
                  <a:lnTo>
                    <a:pt x="8112" y="845952"/>
                  </a:lnTo>
                  <a:lnTo>
                    <a:pt x="30703" y="889635"/>
                  </a:lnTo>
                  <a:lnTo>
                    <a:pt x="65151" y="924082"/>
                  </a:lnTo>
                  <a:lnTo>
                    <a:pt x="108833" y="946673"/>
                  </a:lnTo>
                  <a:lnTo>
                    <a:pt x="159131" y="954786"/>
                  </a:lnTo>
                  <a:lnTo>
                    <a:pt x="6104509" y="954786"/>
                  </a:lnTo>
                  <a:lnTo>
                    <a:pt x="6154806" y="946673"/>
                  </a:lnTo>
                  <a:lnTo>
                    <a:pt x="6198489" y="924082"/>
                  </a:lnTo>
                  <a:lnTo>
                    <a:pt x="6232936" y="889635"/>
                  </a:lnTo>
                  <a:lnTo>
                    <a:pt x="6255527" y="845952"/>
                  </a:lnTo>
                  <a:lnTo>
                    <a:pt x="6263640" y="795655"/>
                  </a:lnTo>
                  <a:lnTo>
                    <a:pt x="6263640" y="159131"/>
                  </a:lnTo>
                  <a:lnTo>
                    <a:pt x="6255527" y="108833"/>
                  </a:lnTo>
                  <a:lnTo>
                    <a:pt x="6232936" y="65150"/>
                  </a:lnTo>
                  <a:lnTo>
                    <a:pt x="6198489" y="30703"/>
                  </a:lnTo>
                  <a:lnTo>
                    <a:pt x="6154806" y="8112"/>
                  </a:lnTo>
                  <a:lnTo>
                    <a:pt x="6104509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68492" y="5057013"/>
              <a:ext cx="6263640" cy="955040"/>
            </a:xfrm>
            <a:custGeom>
              <a:avLst/>
              <a:gdLst/>
              <a:ahLst/>
              <a:cxnLst/>
              <a:rect l="l" t="t" r="r" b="b"/>
              <a:pathLst>
                <a:path w="6263640" h="955039">
                  <a:moveTo>
                    <a:pt x="0" y="159131"/>
                  </a:moveTo>
                  <a:lnTo>
                    <a:pt x="8112" y="108833"/>
                  </a:lnTo>
                  <a:lnTo>
                    <a:pt x="30703" y="65150"/>
                  </a:lnTo>
                  <a:lnTo>
                    <a:pt x="65150" y="30703"/>
                  </a:lnTo>
                  <a:lnTo>
                    <a:pt x="108833" y="8112"/>
                  </a:lnTo>
                  <a:lnTo>
                    <a:pt x="159131" y="0"/>
                  </a:lnTo>
                  <a:lnTo>
                    <a:pt x="6104509" y="0"/>
                  </a:lnTo>
                  <a:lnTo>
                    <a:pt x="6154806" y="8112"/>
                  </a:lnTo>
                  <a:lnTo>
                    <a:pt x="6198489" y="30703"/>
                  </a:lnTo>
                  <a:lnTo>
                    <a:pt x="6232936" y="65150"/>
                  </a:lnTo>
                  <a:lnTo>
                    <a:pt x="6255527" y="108833"/>
                  </a:lnTo>
                  <a:lnTo>
                    <a:pt x="6263640" y="159131"/>
                  </a:lnTo>
                  <a:lnTo>
                    <a:pt x="6263640" y="795655"/>
                  </a:lnTo>
                  <a:lnTo>
                    <a:pt x="6255527" y="845952"/>
                  </a:lnTo>
                  <a:lnTo>
                    <a:pt x="6232936" y="889635"/>
                  </a:lnTo>
                  <a:lnTo>
                    <a:pt x="6198489" y="924082"/>
                  </a:lnTo>
                  <a:lnTo>
                    <a:pt x="6154806" y="946673"/>
                  </a:lnTo>
                  <a:lnTo>
                    <a:pt x="6104509" y="954786"/>
                  </a:lnTo>
                  <a:lnTo>
                    <a:pt x="159131" y="954786"/>
                  </a:lnTo>
                  <a:lnTo>
                    <a:pt x="108833" y="946673"/>
                  </a:lnTo>
                  <a:lnTo>
                    <a:pt x="65151" y="924082"/>
                  </a:lnTo>
                  <a:lnTo>
                    <a:pt x="30703" y="889635"/>
                  </a:lnTo>
                  <a:lnTo>
                    <a:pt x="8112" y="845952"/>
                  </a:lnTo>
                  <a:lnTo>
                    <a:pt x="0" y="795655"/>
                  </a:lnTo>
                  <a:lnTo>
                    <a:pt x="0" y="1591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594096" y="4110990"/>
            <a:ext cx="5770880" cy="1750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•Inadequate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dosage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60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forms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concentrations.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  <a:spcBef>
                <a:spcPts val="2545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•Fewer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reserves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buffer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medication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errors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occur.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1356867"/>
            <a:ext cx="386715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b="0">
                <a:solidFill>
                  <a:srgbClr val="000000"/>
                </a:solidFill>
                <a:latin typeface="Calibri Light"/>
                <a:cs typeface="Calibri Light"/>
              </a:rPr>
              <a:t>Managing</a:t>
            </a:r>
            <a:r>
              <a:rPr dirty="0" sz="5400" spc="-20" b="0">
                <a:solidFill>
                  <a:srgbClr val="000000"/>
                </a:solidFill>
                <a:latin typeface="Calibri Light"/>
                <a:cs typeface="Calibri Light"/>
              </a:rPr>
              <a:t> risk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17855" y="2552939"/>
            <a:ext cx="3519170" cy="90805"/>
            <a:chOff x="617855" y="2552939"/>
            <a:chExt cx="3519170" cy="90805"/>
          </a:xfrm>
        </p:grpSpPr>
        <p:sp>
          <p:nvSpPr>
            <p:cNvPr id="4" name="object 4" descr=""/>
            <p:cNvSpPr/>
            <p:nvPr/>
          </p:nvSpPr>
          <p:spPr>
            <a:xfrm>
              <a:off x="639381" y="2577131"/>
              <a:ext cx="3475990" cy="42545"/>
            </a:xfrm>
            <a:custGeom>
              <a:avLst/>
              <a:gdLst/>
              <a:ahLst/>
              <a:cxnLst/>
              <a:rect l="l" t="t" r="r" b="b"/>
              <a:pathLst>
                <a:path w="3475990" h="42544">
                  <a:moveTo>
                    <a:pt x="279523" y="0"/>
                  </a:moveTo>
                  <a:lnTo>
                    <a:pt x="233089" y="80"/>
                  </a:lnTo>
                  <a:lnTo>
                    <a:pt x="187724" y="742"/>
                  </a:lnTo>
                  <a:lnTo>
                    <a:pt x="142616" y="2018"/>
                  </a:lnTo>
                  <a:lnTo>
                    <a:pt x="96951" y="3940"/>
                  </a:lnTo>
                  <a:lnTo>
                    <a:pt x="49916" y="6542"/>
                  </a:lnTo>
                  <a:lnTo>
                    <a:pt x="698" y="9858"/>
                  </a:lnTo>
                  <a:lnTo>
                    <a:pt x="0" y="13668"/>
                  </a:lnTo>
                  <a:lnTo>
                    <a:pt x="889" y="24209"/>
                  </a:lnTo>
                  <a:lnTo>
                    <a:pt x="698" y="28146"/>
                  </a:lnTo>
                  <a:lnTo>
                    <a:pt x="112775" y="30245"/>
                  </a:lnTo>
                  <a:lnTo>
                    <a:pt x="222563" y="31412"/>
                  </a:lnTo>
                  <a:lnTo>
                    <a:pt x="329870" y="31785"/>
                  </a:lnTo>
                  <a:lnTo>
                    <a:pt x="434504" y="31505"/>
                  </a:lnTo>
                  <a:lnTo>
                    <a:pt x="586021" y="30167"/>
                  </a:lnTo>
                  <a:lnTo>
                    <a:pt x="774220" y="27354"/>
                  </a:lnTo>
                  <a:lnTo>
                    <a:pt x="1000025" y="22166"/>
                  </a:lnTo>
                  <a:lnTo>
                    <a:pt x="1097088" y="20730"/>
                  </a:lnTo>
                  <a:lnTo>
                    <a:pt x="1147818" y="20410"/>
                  </a:lnTo>
                  <a:lnTo>
                    <a:pt x="1200265" y="20441"/>
                  </a:lnTo>
                  <a:lnTo>
                    <a:pt x="1254617" y="20889"/>
                  </a:lnTo>
                  <a:lnTo>
                    <a:pt x="1311064" y="21818"/>
                  </a:lnTo>
                  <a:lnTo>
                    <a:pt x="1369793" y="23294"/>
                  </a:lnTo>
                  <a:lnTo>
                    <a:pt x="1430993" y="25382"/>
                  </a:lnTo>
                  <a:lnTo>
                    <a:pt x="1494853" y="28146"/>
                  </a:lnTo>
                  <a:lnTo>
                    <a:pt x="1567804" y="30745"/>
                  </a:lnTo>
                  <a:lnTo>
                    <a:pt x="1636275" y="31576"/>
                  </a:lnTo>
                  <a:lnTo>
                    <a:pt x="1700481" y="31002"/>
                  </a:lnTo>
                  <a:lnTo>
                    <a:pt x="1760634" y="29388"/>
                  </a:lnTo>
                  <a:lnTo>
                    <a:pt x="1816950" y="27098"/>
                  </a:lnTo>
                  <a:lnTo>
                    <a:pt x="1918925" y="21948"/>
                  </a:lnTo>
                  <a:lnTo>
                    <a:pt x="1965012" y="19815"/>
                  </a:lnTo>
                  <a:lnTo>
                    <a:pt x="2008117" y="18463"/>
                  </a:lnTo>
                  <a:lnTo>
                    <a:pt x="2048454" y="18256"/>
                  </a:lnTo>
                  <a:lnTo>
                    <a:pt x="2086237" y="19558"/>
                  </a:lnTo>
                  <a:lnTo>
                    <a:pt x="2121681" y="22733"/>
                  </a:lnTo>
                  <a:lnTo>
                    <a:pt x="2154999" y="28146"/>
                  </a:lnTo>
                  <a:lnTo>
                    <a:pt x="2188382" y="33908"/>
                  </a:lnTo>
                  <a:lnTo>
                    <a:pt x="2223998" y="38016"/>
                  </a:lnTo>
                  <a:lnTo>
                    <a:pt x="2262029" y="40658"/>
                  </a:lnTo>
                  <a:lnTo>
                    <a:pt x="2302659" y="42024"/>
                  </a:lnTo>
                  <a:lnTo>
                    <a:pt x="2346069" y="42304"/>
                  </a:lnTo>
                  <a:lnTo>
                    <a:pt x="2392440" y="41686"/>
                  </a:lnTo>
                  <a:lnTo>
                    <a:pt x="2441956" y="40360"/>
                  </a:lnTo>
                  <a:lnTo>
                    <a:pt x="2675101" y="31767"/>
                  </a:lnTo>
                  <a:lnTo>
                    <a:pt x="2743068" y="29742"/>
                  </a:lnTo>
                  <a:lnTo>
                    <a:pt x="2815272" y="28146"/>
                  </a:lnTo>
                  <a:lnTo>
                    <a:pt x="2887289" y="27080"/>
                  </a:lnTo>
                  <a:lnTo>
                    <a:pt x="2954806" y="26471"/>
                  </a:lnTo>
                  <a:lnTo>
                    <a:pt x="3018085" y="26242"/>
                  </a:lnTo>
                  <a:lnTo>
                    <a:pt x="3132978" y="26620"/>
                  </a:lnTo>
                  <a:lnTo>
                    <a:pt x="3323435" y="28595"/>
                  </a:lnTo>
                  <a:lnTo>
                    <a:pt x="3403188" y="28978"/>
                  </a:lnTo>
                  <a:lnTo>
                    <a:pt x="3440113" y="28751"/>
                  </a:lnTo>
                  <a:lnTo>
                    <a:pt x="3475418" y="28146"/>
                  </a:lnTo>
                  <a:lnTo>
                    <a:pt x="3475418" y="9858"/>
                  </a:lnTo>
                  <a:lnTo>
                    <a:pt x="3404514" y="8128"/>
                  </a:lnTo>
                  <a:lnTo>
                    <a:pt x="3336145" y="6919"/>
                  </a:lnTo>
                  <a:lnTo>
                    <a:pt x="3270293" y="6171"/>
                  </a:lnTo>
                  <a:lnTo>
                    <a:pt x="3206940" y="5826"/>
                  </a:lnTo>
                  <a:lnTo>
                    <a:pt x="3146066" y="5824"/>
                  </a:lnTo>
                  <a:lnTo>
                    <a:pt x="3087654" y="6104"/>
                  </a:lnTo>
                  <a:lnTo>
                    <a:pt x="2978140" y="7276"/>
                  </a:lnTo>
                  <a:lnTo>
                    <a:pt x="2746128" y="10987"/>
                  </a:lnTo>
                  <a:lnTo>
                    <a:pt x="2669644" y="11534"/>
                  </a:lnTo>
                  <a:lnTo>
                    <a:pt x="2634825" y="11367"/>
                  </a:lnTo>
                  <a:lnTo>
                    <a:pt x="2602263" y="10829"/>
                  </a:lnTo>
                  <a:lnTo>
                    <a:pt x="2526290" y="8606"/>
                  </a:lnTo>
                  <a:lnTo>
                    <a:pt x="2477421" y="8323"/>
                  </a:lnTo>
                  <a:lnTo>
                    <a:pt x="2426104" y="8786"/>
                  </a:lnTo>
                  <a:lnTo>
                    <a:pt x="2373110" y="9773"/>
                  </a:lnTo>
                  <a:lnTo>
                    <a:pt x="2211769" y="13655"/>
                  </a:lnTo>
                  <a:lnTo>
                    <a:pt x="2159773" y="14515"/>
                  </a:lnTo>
                  <a:lnTo>
                    <a:pt x="2109954" y="14787"/>
                  </a:lnTo>
                  <a:lnTo>
                    <a:pt x="2063082" y="14250"/>
                  </a:lnTo>
                  <a:lnTo>
                    <a:pt x="2019928" y="12681"/>
                  </a:lnTo>
                  <a:lnTo>
                    <a:pt x="1981263" y="9858"/>
                  </a:lnTo>
                  <a:lnTo>
                    <a:pt x="1944881" y="6800"/>
                  </a:lnTo>
                  <a:lnTo>
                    <a:pt x="1907691" y="4610"/>
                  </a:lnTo>
                  <a:lnTo>
                    <a:pt x="1869235" y="3196"/>
                  </a:lnTo>
                  <a:lnTo>
                    <a:pt x="1829056" y="2464"/>
                  </a:lnTo>
                  <a:lnTo>
                    <a:pt x="1786695" y="2318"/>
                  </a:lnTo>
                  <a:lnTo>
                    <a:pt x="1741693" y="2667"/>
                  </a:lnTo>
                  <a:lnTo>
                    <a:pt x="1693594" y="3414"/>
                  </a:lnTo>
                  <a:lnTo>
                    <a:pt x="1461049" y="8522"/>
                  </a:lnTo>
                  <a:lnTo>
                    <a:pt x="1127126" y="14684"/>
                  </a:lnTo>
                  <a:lnTo>
                    <a:pt x="1031767" y="15908"/>
                  </a:lnTo>
                  <a:lnTo>
                    <a:pt x="937248" y="16314"/>
                  </a:lnTo>
                  <a:lnTo>
                    <a:pt x="889286" y="16123"/>
                  </a:lnTo>
                  <a:lnTo>
                    <a:pt x="840312" y="15625"/>
                  </a:lnTo>
                  <a:lnTo>
                    <a:pt x="789918" y="14783"/>
                  </a:lnTo>
                  <a:lnTo>
                    <a:pt x="737698" y="13565"/>
                  </a:lnTo>
                  <a:lnTo>
                    <a:pt x="683243" y="11935"/>
                  </a:lnTo>
                  <a:lnTo>
                    <a:pt x="556213" y="7149"/>
                  </a:lnTo>
                  <a:lnTo>
                    <a:pt x="433381" y="2911"/>
                  </a:lnTo>
                  <a:lnTo>
                    <a:pt x="378856" y="1448"/>
                  </a:lnTo>
                  <a:lnTo>
                    <a:pt x="327841" y="466"/>
                  </a:lnTo>
                  <a:lnTo>
                    <a:pt x="279523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40080" y="2575164"/>
              <a:ext cx="3474720" cy="46355"/>
            </a:xfrm>
            <a:custGeom>
              <a:avLst/>
              <a:gdLst/>
              <a:ahLst/>
              <a:cxnLst/>
              <a:rect l="l" t="t" r="r" b="b"/>
              <a:pathLst>
                <a:path w="3474720" h="46355">
                  <a:moveTo>
                    <a:pt x="0" y="11825"/>
                  </a:moveTo>
                  <a:lnTo>
                    <a:pt x="48767" y="9503"/>
                  </a:lnTo>
                  <a:lnTo>
                    <a:pt x="98699" y="8619"/>
                  </a:lnTo>
                  <a:lnTo>
                    <a:pt x="149538" y="8901"/>
                  </a:lnTo>
                  <a:lnTo>
                    <a:pt x="201028" y="10081"/>
                  </a:lnTo>
                  <a:lnTo>
                    <a:pt x="252909" y="11887"/>
                  </a:lnTo>
                  <a:lnTo>
                    <a:pt x="304924" y="14051"/>
                  </a:lnTo>
                  <a:lnTo>
                    <a:pt x="356816" y="16301"/>
                  </a:lnTo>
                  <a:lnTo>
                    <a:pt x="408326" y="18369"/>
                  </a:lnTo>
                  <a:lnTo>
                    <a:pt x="459197" y="19985"/>
                  </a:lnTo>
                  <a:lnTo>
                    <a:pt x="509171" y="20878"/>
                  </a:lnTo>
                  <a:lnTo>
                    <a:pt x="557991" y="20778"/>
                  </a:lnTo>
                  <a:lnTo>
                    <a:pt x="605398" y="19416"/>
                  </a:lnTo>
                  <a:lnTo>
                    <a:pt x="651135" y="16521"/>
                  </a:lnTo>
                  <a:lnTo>
                    <a:pt x="694944" y="11825"/>
                  </a:lnTo>
                  <a:lnTo>
                    <a:pt x="741605" y="7011"/>
                  </a:lnTo>
                  <a:lnTo>
                    <a:pt x="789420" y="4541"/>
                  </a:lnTo>
                  <a:lnTo>
                    <a:pt x="838260" y="3995"/>
                  </a:lnTo>
                  <a:lnTo>
                    <a:pt x="887999" y="4951"/>
                  </a:lnTo>
                  <a:lnTo>
                    <a:pt x="938510" y="6990"/>
                  </a:lnTo>
                  <a:lnTo>
                    <a:pt x="989665" y="9691"/>
                  </a:lnTo>
                  <a:lnTo>
                    <a:pt x="1041336" y="12633"/>
                  </a:lnTo>
                  <a:lnTo>
                    <a:pt x="1093397" y="15397"/>
                  </a:lnTo>
                  <a:lnTo>
                    <a:pt x="1145720" y="17562"/>
                  </a:lnTo>
                  <a:lnTo>
                    <a:pt x="1198179" y="18708"/>
                  </a:lnTo>
                  <a:lnTo>
                    <a:pt x="1250644" y="18413"/>
                  </a:lnTo>
                  <a:lnTo>
                    <a:pt x="1302990" y="16259"/>
                  </a:lnTo>
                  <a:lnTo>
                    <a:pt x="1355089" y="11825"/>
                  </a:lnTo>
                  <a:lnTo>
                    <a:pt x="1407284" y="7392"/>
                  </a:lnTo>
                  <a:lnTo>
                    <a:pt x="1459837" y="5243"/>
                  </a:lnTo>
                  <a:lnTo>
                    <a:pt x="1512585" y="4957"/>
                  </a:lnTo>
                  <a:lnTo>
                    <a:pt x="1565368" y="6112"/>
                  </a:lnTo>
                  <a:lnTo>
                    <a:pt x="1618024" y="8287"/>
                  </a:lnTo>
                  <a:lnTo>
                    <a:pt x="1670392" y="11060"/>
                  </a:lnTo>
                  <a:lnTo>
                    <a:pt x="1722311" y="14010"/>
                  </a:lnTo>
                  <a:lnTo>
                    <a:pt x="1773620" y="16715"/>
                  </a:lnTo>
                  <a:lnTo>
                    <a:pt x="1824157" y="18754"/>
                  </a:lnTo>
                  <a:lnTo>
                    <a:pt x="1873761" y="19706"/>
                  </a:lnTo>
                  <a:lnTo>
                    <a:pt x="1922271" y="19150"/>
                  </a:lnTo>
                  <a:lnTo>
                    <a:pt x="1969525" y="16663"/>
                  </a:lnTo>
                  <a:lnTo>
                    <a:pt x="2015363" y="11825"/>
                  </a:lnTo>
                  <a:lnTo>
                    <a:pt x="2054409" y="7180"/>
                  </a:lnTo>
                  <a:lnTo>
                    <a:pt x="2093696" y="3818"/>
                  </a:lnTo>
                  <a:lnTo>
                    <a:pt x="2133559" y="1596"/>
                  </a:lnTo>
                  <a:lnTo>
                    <a:pt x="2174336" y="370"/>
                  </a:lnTo>
                  <a:lnTo>
                    <a:pt x="2216366" y="0"/>
                  </a:lnTo>
                  <a:lnTo>
                    <a:pt x="2259985" y="340"/>
                  </a:lnTo>
                  <a:lnTo>
                    <a:pt x="2305531" y="1248"/>
                  </a:lnTo>
                  <a:lnTo>
                    <a:pt x="2353341" y="2582"/>
                  </a:lnTo>
                  <a:lnTo>
                    <a:pt x="2403754" y="4199"/>
                  </a:lnTo>
                  <a:lnTo>
                    <a:pt x="2457106" y="5954"/>
                  </a:lnTo>
                  <a:lnTo>
                    <a:pt x="2513736" y="7707"/>
                  </a:lnTo>
                  <a:lnTo>
                    <a:pt x="2573980" y="9313"/>
                  </a:lnTo>
                  <a:lnTo>
                    <a:pt x="2638176" y="10630"/>
                  </a:lnTo>
                  <a:lnTo>
                    <a:pt x="2706662" y="11515"/>
                  </a:lnTo>
                  <a:lnTo>
                    <a:pt x="2779775" y="11825"/>
                  </a:lnTo>
                  <a:lnTo>
                    <a:pt x="2857022" y="11579"/>
                  </a:lnTo>
                  <a:lnTo>
                    <a:pt x="2927339" y="10965"/>
                  </a:lnTo>
                  <a:lnTo>
                    <a:pt x="2991397" y="10083"/>
                  </a:lnTo>
                  <a:lnTo>
                    <a:pt x="3049866" y="9037"/>
                  </a:lnTo>
                  <a:lnTo>
                    <a:pt x="3103417" y="7926"/>
                  </a:lnTo>
                  <a:lnTo>
                    <a:pt x="3152720" y="6853"/>
                  </a:lnTo>
                  <a:lnTo>
                    <a:pt x="3198447" y="5919"/>
                  </a:lnTo>
                  <a:lnTo>
                    <a:pt x="3241268" y="5227"/>
                  </a:lnTo>
                  <a:lnTo>
                    <a:pt x="3281853" y="4877"/>
                  </a:lnTo>
                  <a:lnTo>
                    <a:pt x="3320873" y="4971"/>
                  </a:lnTo>
                  <a:lnTo>
                    <a:pt x="3358999" y="5611"/>
                  </a:lnTo>
                  <a:lnTo>
                    <a:pt x="3396902" y="6899"/>
                  </a:lnTo>
                  <a:lnTo>
                    <a:pt x="3435252" y="8937"/>
                  </a:lnTo>
                  <a:lnTo>
                    <a:pt x="3474720" y="11825"/>
                  </a:lnTo>
                  <a:lnTo>
                    <a:pt x="3474339" y="19318"/>
                  </a:lnTo>
                  <a:lnTo>
                    <a:pt x="3474212" y="21604"/>
                  </a:lnTo>
                  <a:lnTo>
                    <a:pt x="3474720" y="30113"/>
                  </a:lnTo>
                  <a:lnTo>
                    <a:pt x="3422449" y="31914"/>
                  </a:lnTo>
                  <a:lnTo>
                    <a:pt x="3369084" y="32519"/>
                  </a:lnTo>
                  <a:lnTo>
                    <a:pt x="3314999" y="32156"/>
                  </a:lnTo>
                  <a:lnTo>
                    <a:pt x="3260569" y="31057"/>
                  </a:lnTo>
                  <a:lnTo>
                    <a:pt x="3206169" y="29450"/>
                  </a:lnTo>
                  <a:lnTo>
                    <a:pt x="3152174" y="27567"/>
                  </a:lnTo>
                  <a:lnTo>
                    <a:pt x="3098958" y="25636"/>
                  </a:lnTo>
                  <a:lnTo>
                    <a:pt x="3046898" y="23888"/>
                  </a:lnTo>
                  <a:lnTo>
                    <a:pt x="2996367" y="22552"/>
                  </a:lnTo>
                  <a:lnTo>
                    <a:pt x="2947740" y="21859"/>
                  </a:lnTo>
                  <a:lnTo>
                    <a:pt x="2901393" y="22039"/>
                  </a:lnTo>
                  <a:lnTo>
                    <a:pt x="2857699" y="23321"/>
                  </a:lnTo>
                  <a:lnTo>
                    <a:pt x="2817035" y="25936"/>
                  </a:lnTo>
                  <a:lnTo>
                    <a:pt x="2779775" y="30113"/>
                  </a:lnTo>
                  <a:lnTo>
                    <a:pt x="2736294" y="35133"/>
                  </a:lnTo>
                  <a:lnTo>
                    <a:pt x="2689067" y="38579"/>
                  </a:lnTo>
                  <a:lnTo>
                    <a:pt x="2638905" y="40650"/>
                  </a:lnTo>
                  <a:lnTo>
                    <a:pt x="2586618" y="41543"/>
                  </a:lnTo>
                  <a:lnTo>
                    <a:pt x="2533017" y="41457"/>
                  </a:lnTo>
                  <a:lnTo>
                    <a:pt x="2478913" y="40590"/>
                  </a:lnTo>
                  <a:lnTo>
                    <a:pt x="2425115" y="39142"/>
                  </a:lnTo>
                  <a:lnTo>
                    <a:pt x="2372435" y="37309"/>
                  </a:lnTo>
                  <a:lnTo>
                    <a:pt x="2321683" y="35292"/>
                  </a:lnTo>
                  <a:lnTo>
                    <a:pt x="2273669" y="33288"/>
                  </a:lnTo>
                  <a:lnTo>
                    <a:pt x="2229204" y="31495"/>
                  </a:lnTo>
                  <a:lnTo>
                    <a:pt x="2189099" y="30113"/>
                  </a:lnTo>
                  <a:lnTo>
                    <a:pt x="2153067" y="28858"/>
                  </a:lnTo>
                  <a:lnTo>
                    <a:pt x="2114553" y="27247"/>
                  </a:lnTo>
                  <a:lnTo>
                    <a:pt x="2073562" y="25436"/>
                  </a:lnTo>
                  <a:lnTo>
                    <a:pt x="2030101" y="23576"/>
                  </a:lnTo>
                  <a:lnTo>
                    <a:pt x="1984176" y="21823"/>
                  </a:lnTo>
                  <a:lnTo>
                    <a:pt x="1935794" y="20331"/>
                  </a:lnTo>
                  <a:lnTo>
                    <a:pt x="1884960" y="19253"/>
                  </a:lnTo>
                  <a:lnTo>
                    <a:pt x="1831681" y="18743"/>
                  </a:lnTo>
                  <a:lnTo>
                    <a:pt x="1775963" y="18956"/>
                  </a:lnTo>
                  <a:lnTo>
                    <a:pt x="1717812" y="20046"/>
                  </a:lnTo>
                  <a:lnTo>
                    <a:pt x="1657234" y="22166"/>
                  </a:lnTo>
                  <a:lnTo>
                    <a:pt x="1594237" y="25470"/>
                  </a:lnTo>
                  <a:lnTo>
                    <a:pt x="1528826" y="30113"/>
                  </a:lnTo>
                  <a:lnTo>
                    <a:pt x="1463818" y="34993"/>
                  </a:lnTo>
                  <a:lnTo>
                    <a:pt x="1401848" y="38930"/>
                  </a:lnTo>
                  <a:lnTo>
                    <a:pt x="1342733" y="41959"/>
                  </a:lnTo>
                  <a:lnTo>
                    <a:pt x="1286293" y="44116"/>
                  </a:lnTo>
                  <a:lnTo>
                    <a:pt x="1232346" y="45436"/>
                  </a:lnTo>
                  <a:lnTo>
                    <a:pt x="1180708" y="45954"/>
                  </a:lnTo>
                  <a:lnTo>
                    <a:pt x="1131200" y="45707"/>
                  </a:lnTo>
                  <a:lnTo>
                    <a:pt x="1083639" y="44728"/>
                  </a:lnTo>
                  <a:lnTo>
                    <a:pt x="1037843" y="43054"/>
                  </a:lnTo>
                  <a:lnTo>
                    <a:pt x="993631" y="40721"/>
                  </a:lnTo>
                  <a:lnTo>
                    <a:pt x="950821" y="37762"/>
                  </a:lnTo>
                  <a:lnTo>
                    <a:pt x="909231" y="34214"/>
                  </a:lnTo>
                  <a:lnTo>
                    <a:pt x="868680" y="30113"/>
                  </a:lnTo>
                  <a:lnTo>
                    <a:pt x="835136" y="27415"/>
                  </a:lnTo>
                  <a:lnTo>
                    <a:pt x="796245" y="25890"/>
                  </a:lnTo>
                  <a:lnTo>
                    <a:pt x="752636" y="25370"/>
                  </a:lnTo>
                  <a:lnTo>
                    <a:pt x="704941" y="25689"/>
                  </a:lnTo>
                  <a:lnTo>
                    <a:pt x="653789" y="26679"/>
                  </a:lnTo>
                  <a:lnTo>
                    <a:pt x="599813" y="28173"/>
                  </a:lnTo>
                  <a:lnTo>
                    <a:pt x="543643" y="30004"/>
                  </a:lnTo>
                  <a:lnTo>
                    <a:pt x="485908" y="32005"/>
                  </a:lnTo>
                  <a:lnTo>
                    <a:pt x="427241" y="34010"/>
                  </a:lnTo>
                  <a:lnTo>
                    <a:pt x="368271" y="35850"/>
                  </a:lnTo>
                  <a:lnTo>
                    <a:pt x="309630" y="37360"/>
                  </a:lnTo>
                  <a:lnTo>
                    <a:pt x="251948" y="38372"/>
                  </a:lnTo>
                  <a:lnTo>
                    <a:pt x="195856" y="38718"/>
                  </a:lnTo>
                  <a:lnTo>
                    <a:pt x="141984" y="38232"/>
                  </a:lnTo>
                  <a:lnTo>
                    <a:pt x="90964" y="36748"/>
                  </a:lnTo>
                  <a:lnTo>
                    <a:pt x="43425" y="34097"/>
                  </a:lnTo>
                  <a:lnTo>
                    <a:pt x="0" y="30113"/>
                  </a:lnTo>
                  <a:lnTo>
                    <a:pt x="63" y="23509"/>
                  </a:lnTo>
                  <a:lnTo>
                    <a:pt x="63" y="15635"/>
                  </a:lnTo>
                  <a:lnTo>
                    <a:pt x="0" y="11825"/>
                  </a:lnTo>
                  <a:close/>
                </a:path>
              </a:pathLst>
            </a:custGeom>
            <a:ln w="44449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131061" y="2865119"/>
            <a:ext cx="3260725" cy="18853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latin typeface="Arial"/>
                <a:cs typeface="Arial"/>
              </a:rPr>
              <a:t>How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manage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risk?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2200">
              <a:latin typeface="Arial"/>
              <a:cs typeface="Arial"/>
            </a:endParaRPr>
          </a:p>
          <a:p>
            <a:pPr marL="28575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85750" algn="l"/>
              </a:tabLst>
            </a:pPr>
            <a:r>
              <a:rPr dirty="0" sz="2200">
                <a:latin typeface="Arial"/>
                <a:cs typeface="Arial"/>
              </a:rPr>
              <a:t>Patient </a:t>
            </a:r>
            <a:r>
              <a:rPr dirty="0" sz="2200" spc="-10">
                <a:latin typeface="Arial"/>
                <a:cs typeface="Arial"/>
              </a:rPr>
              <a:t>level</a:t>
            </a:r>
            <a:endParaRPr sz="2200">
              <a:latin typeface="Arial"/>
              <a:cs typeface="Arial"/>
            </a:endParaRPr>
          </a:p>
          <a:p>
            <a:pPr marL="285750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285750" algn="l"/>
              </a:tabLst>
            </a:pPr>
            <a:r>
              <a:rPr dirty="0" sz="2200">
                <a:latin typeface="Arial"/>
                <a:cs typeface="Arial"/>
              </a:rPr>
              <a:t>Service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level</a:t>
            </a:r>
            <a:endParaRPr sz="2200">
              <a:latin typeface="Arial"/>
              <a:cs typeface="Arial"/>
            </a:endParaRPr>
          </a:p>
          <a:p>
            <a:pPr marL="285750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285750" algn="l"/>
              </a:tabLst>
            </a:pPr>
            <a:r>
              <a:rPr dirty="0" sz="2200">
                <a:latin typeface="Arial"/>
                <a:cs typeface="Arial"/>
              </a:rPr>
              <a:t>National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level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1956" y="0"/>
            <a:ext cx="687851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33679" y="362457"/>
            <a:ext cx="10751185" cy="454659"/>
          </a:xfrm>
          <a:custGeom>
            <a:avLst/>
            <a:gdLst/>
            <a:ahLst/>
            <a:cxnLst/>
            <a:rect l="l" t="t" r="r" b="b"/>
            <a:pathLst>
              <a:path w="10751185" h="454659">
                <a:moveTo>
                  <a:pt x="10751058" y="0"/>
                </a:moveTo>
                <a:lnTo>
                  <a:pt x="10751058" y="0"/>
                </a:lnTo>
                <a:lnTo>
                  <a:pt x="0" y="0"/>
                </a:lnTo>
                <a:lnTo>
                  <a:pt x="0" y="454152"/>
                </a:lnTo>
                <a:lnTo>
                  <a:pt x="10751058" y="454152"/>
                </a:lnTo>
                <a:lnTo>
                  <a:pt x="1075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1105" y="305562"/>
            <a:ext cx="105841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12900" algn="l"/>
                <a:tab pos="2030095" algn="l"/>
                <a:tab pos="2444750" algn="l"/>
                <a:tab pos="3416300" algn="l"/>
                <a:tab pos="4612005" algn="l"/>
                <a:tab pos="5551805" algn="l"/>
                <a:tab pos="8028940" algn="l"/>
              </a:tabLst>
            </a:pPr>
            <a:r>
              <a:rPr dirty="0" spc="220">
                <a:latin typeface="Arial"/>
                <a:cs typeface="Arial"/>
              </a:rPr>
              <a:t>Theme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-50">
                <a:latin typeface="Arial"/>
                <a:cs typeface="Arial"/>
              </a:rPr>
              <a:t>4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-50">
                <a:latin typeface="Arial"/>
                <a:cs typeface="Arial"/>
              </a:rPr>
              <a:t>–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85">
                <a:latin typeface="Arial"/>
                <a:cs typeface="Arial"/>
              </a:rPr>
              <a:t>Off-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15">
                <a:latin typeface="Arial"/>
                <a:cs typeface="Arial"/>
              </a:rPr>
              <a:t>label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65">
                <a:latin typeface="Arial"/>
                <a:cs typeface="Arial"/>
              </a:rPr>
              <a:t>and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45">
                <a:latin typeface="Arial"/>
                <a:cs typeface="Arial"/>
              </a:rPr>
              <a:t>unlicensed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50">
                <a:latin typeface="Arial"/>
                <a:cs typeface="Arial"/>
              </a:rPr>
              <a:t>medications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369180" y="947674"/>
            <a:ext cx="3342004" cy="454659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90"/>
              </a:lnSpc>
              <a:tabLst>
                <a:tab pos="2892425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3200" spc="-5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245">
                <a:solidFill>
                  <a:srgbClr val="FFFFFF"/>
                </a:solidFill>
                <a:latin typeface="Arial"/>
                <a:cs typeface="Arial"/>
              </a:rPr>
              <a:t>competency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200" spc="125">
                <a:solidFill>
                  <a:srgbClr val="FFFFFF"/>
                </a:solidFill>
                <a:latin typeface="Arial"/>
                <a:cs typeface="Arial"/>
              </a:rPr>
              <a:t>4) 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2140" y="1817827"/>
            <a:ext cx="5203190" cy="3079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SzPct val="75000"/>
              <a:buChar char="•"/>
              <a:tabLst>
                <a:tab pos="241300" algn="l"/>
              </a:tabLst>
            </a:pPr>
            <a:r>
              <a:rPr dirty="0" sz="2000" spc="-75">
                <a:latin typeface="Arial"/>
                <a:cs typeface="Arial"/>
              </a:rPr>
              <a:t>4.11.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Prescribes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unlicensed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and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75">
                <a:latin typeface="Arial"/>
                <a:cs typeface="Arial"/>
              </a:rPr>
              <a:t>off-</a:t>
            </a:r>
            <a:r>
              <a:rPr dirty="0" sz="2000" spc="-10">
                <a:latin typeface="Arial"/>
                <a:cs typeface="Arial"/>
              </a:rPr>
              <a:t>label medicines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where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legally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permitted,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unlicensed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medicines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only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if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satisfied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 </a:t>
            </a:r>
            <a:r>
              <a:rPr dirty="0" sz="2000">
                <a:latin typeface="Arial"/>
                <a:cs typeface="Arial"/>
              </a:rPr>
              <a:t>alternative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licensed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medicine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would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not</a:t>
            </a:r>
            <a:r>
              <a:rPr dirty="0" sz="2000">
                <a:latin typeface="Arial"/>
                <a:cs typeface="Arial"/>
              </a:rPr>
              <a:t> meet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patient's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clinical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needs.</a:t>
            </a:r>
            <a:endParaRPr sz="2000">
              <a:latin typeface="Arial"/>
              <a:cs typeface="Arial"/>
            </a:endParaRPr>
          </a:p>
          <a:p>
            <a:pPr marL="241300" marR="258445" indent="-228600">
              <a:lnSpc>
                <a:spcPct val="120000"/>
              </a:lnSpc>
              <a:spcBef>
                <a:spcPts val="1005"/>
              </a:spcBef>
              <a:buSzPct val="75000"/>
              <a:buChar char="•"/>
              <a:tabLst>
                <a:tab pos="241300" algn="l"/>
              </a:tabLst>
            </a:pPr>
            <a:r>
              <a:rPr dirty="0" sz="2000" spc="-75">
                <a:latin typeface="Arial"/>
                <a:cs typeface="Arial"/>
              </a:rPr>
              <a:t>4.12.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Follows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appropriate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safeguards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if </a:t>
            </a:r>
            <a:r>
              <a:rPr dirty="0" sz="2000">
                <a:latin typeface="Arial"/>
                <a:cs typeface="Arial"/>
              </a:rPr>
              <a:t>prescribing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medicines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unlicensed, </a:t>
            </a:r>
            <a:r>
              <a:rPr dirty="0" sz="2000" spc="75">
                <a:latin typeface="Arial"/>
                <a:cs typeface="Arial"/>
              </a:rPr>
              <a:t>off-</a:t>
            </a:r>
            <a:r>
              <a:rPr dirty="0" sz="2000" spc="-20">
                <a:latin typeface="Arial"/>
                <a:cs typeface="Arial"/>
              </a:rPr>
              <a:t>label,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outside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standard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practice.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2140" y="4998415"/>
            <a:ext cx="43878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241300" algn="l"/>
              </a:tabLst>
            </a:pPr>
            <a:r>
              <a:rPr dirty="0" sz="2000" spc="-80">
                <a:solidFill>
                  <a:srgbClr val="1C2144"/>
                </a:solidFill>
                <a:latin typeface="Lucida Sans Unicode"/>
                <a:cs typeface="Lucida Sans Unicode"/>
              </a:rPr>
              <a:t>To</a:t>
            </a:r>
            <a:r>
              <a:rPr dirty="0" sz="2000" spc="-5">
                <a:solidFill>
                  <a:srgbClr val="1C2144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0">
                <a:solidFill>
                  <a:srgbClr val="1C2144"/>
                </a:solidFill>
                <a:latin typeface="Lucida Sans Unicode"/>
                <a:cs typeface="Lucida Sans Unicode"/>
              </a:rPr>
              <a:t>obtain</a:t>
            </a:r>
            <a:r>
              <a:rPr dirty="0" sz="2000" spc="-5">
                <a:solidFill>
                  <a:srgbClr val="1C2144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40">
                <a:solidFill>
                  <a:srgbClr val="1C2144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-5">
                <a:solidFill>
                  <a:srgbClr val="1C2144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C2144"/>
                </a:solidFill>
                <a:latin typeface="Lucida Sans Unicode"/>
                <a:cs typeface="Lucida Sans Unicode"/>
              </a:rPr>
              <a:t>license</a:t>
            </a:r>
            <a:r>
              <a:rPr dirty="0" sz="2000" spc="-5">
                <a:solidFill>
                  <a:srgbClr val="1C2144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40">
                <a:solidFill>
                  <a:srgbClr val="1C2144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-5">
                <a:solidFill>
                  <a:srgbClr val="1C2144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C2144"/>
                </a:solidFill>
                <a:latin typeface="Lucida Sans Unicode"/>
                <a:cs typeface="Lucida Sans Unicode"/>
              </a:rPr>
              <a:t>clinical</a:t>
            </a:r>
            <a:r>
              <a:rPr dirty="0" sz="2000" spc="-15">
                <a:solidFill>
                  <a:srgbClr val="1C2144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C2144"/>
                </a:solidFill>
                <a:latin typeface="Lucida Sans Unicode"/>
                <a:cs typeface="Lucida Sans Unicode"/>
              </a:rPr>
              <a:t>trial </a:t>
            </a:r>
            <a:r>
              <a:rPr dirty="0" sz="2000">
                <a:solidFill>
                  <a:srgbClr val="1C2144"/>
                </a:solidFill>
                <a:latin typeface="Lucida Sans Unicode"/>
                <a:cs typeface="Lucida Sans Unicode"/>
              </a:rPr>
              <a:t>involving</a:t>
            </a:r>
            <a:r>
              <a:rPr dirty="0" sz="2000" spc="-25">
                <a:solidFill>
                  <a:srgbClr val="1C2144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C2144"/>
                </a:solidFill>
                <a:latin typeface="Lucida Sans Unicode"/>
                <a:cs typeface="Lucida Sans Unicode"/>
              </a:rPr>
              <a:t>children</a:t>
            </a:r>
            <a:r>
              <a:rPr dirty="0" sz="2000" spc="-30">
                <a:solidFill>
                  <a:srgbClr val="1C2144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0">
                <a:solidFill>
                  <a:srgbClr val="1C2144"/>
                </a:solidFill>
                <a:latin typeface="Lucida Sans Unicode"/>
                <a:cs typeface="Lucida Sans Unicode"/>
              </a:rPr>
              <a:t>needs</a:t>
            </a:r>
            <a:r>
              <a:rPr dirty="0" sz="2000">
                <a:solidFill>
                  <a:srgbClr val="1C2144"/>
                </a:solidFill>
                <a:latin typeface="Lucida Sans Unicode"/>
                <a:cs typeface="Lucida Sans Unicode"/>
              </a:rPr>
              <a:t> to</a:t>
            </a:r>
            <a:r>
              <a:rPr dirty="0" sz="2000" spc="-10">
                <a:solidFill>
                  <a:srgbClr val="1C2144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0">
                <a:solidFill>
                  <a:srgbClr val="1C2144"/>
                </a:solidFill>
                <a:latin typeface="Lucida Sans Unicode"/>
                <a:cs typeface="Lucida Sans Unicode"/>
              </a:rPr>
              <a:t>be </a:t>
            </a:r>
            <a:r>
              <a:rPr dirty="0" sz="2000" spc="60">
                <a:solidFill>
                  <a:srgbClr val="1C2144"/>
                </a:solidFill>
                <a:latin typeface="Lucida Sans Unicode"/>
                <a:cs typeface="Lucida Sans Unicode"/>
              </a:rPr>
              <a:t>conducted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27647" y="5268163"/>
            <a:ext cx="47104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75000"/>
              <a:buChar char="•"/>
              <a:tabLst>
                <a:tab pos="241300" algn="l"/>
              </a:tabLst>
            </a:pPr>
            <a:r>
              <a:rPr dirty="0" u="sng" sz="20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file://ueahome3/stffmh1/vvz17vku/data/</a:t>
            </a:r>
            <a:r>
              <a:rPr dirty="0" u="none" sz="2000" spc="-10">
                <a:solidFill>
                  <a:srgbClr val="C25049"/>
                </a:solidFill>
                <a:latin typeface="Arial"/>
                <a:cs typeface="Arial"/>
              </a:rPr>
              <a:t> </a:t>
            </a:r>
            <a:r>
              <a:rPr dirty="0" u="sng" sz="2000" spc="-25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Downloads/Unlicensed-</a:t>
            </a:r>
            <a:r>
              <a:rPr dirty="0" u="sng" sz="20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medicines.pdf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7130" y="0"/>
            <a:ext cx="739901" cy="61645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2919983"/>
            <a:ext cx="5343906" cy="17434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813" y="822578"/>
            <a:ext cx="9609455" cy="355600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25"/>
              </a:lnSpc>
              <a:tabLst>
                <a:tab pos="1303020" algn="l"/>
                <a:tab pos="1642745" algn="l"/>
                <a:tab pos="2969260" algn="l"/>
                <a:tab pos="3435350" algn="l"/>
                <a:tab pos="5650230" algn="l"/>
                <a:tab pos="6361430" algn="l"/>
                <a:tab pos="6696709" algn="l"/>
                <a:tab pos="8296275" algn="l"/>
                <a:tab pos="8763000" algn="l"/>
              </a:tabLst>
            </a:pPr>
            <a:r>
              <a:rPr dirty="0" sz="2500" spc="220">
                <a:latin typeface="Arial"/>
                <a:cs typeface="Arial"/>
              </a:rPr>
              <a:t>Theme</a:t>
            </a:r>
            <a:r>
              <a:rPr dirty="0" sz="2500">
                <a:latin typeface="Arial"/>
                <a:cs typeface="Arial"/>
              </a:rPr>
              <a:t>	</a:t>
            </a:r>
            <a:r>
              <a:rPr dirty="0" sz="2500" spc="-50">
                <a:latin typeface="Arial"/>
                <a:cs typeface="Arial"/>
              </a:rPr>
              <a:t>5</a:t>
            </a:r>
            <a:r>
              <a:rPr dirty="0" sz="2500">
                <a:latin typeface="Arial"/>
                <a:cs typeface="Arial"/>
              </a:rPr>
              <a:t>	</a:t>
            </a:r>
            <a:r>
              <a:rPr dirty="0" sz="2500" spc="-10">
                <a:latin typeface="Arial"/>
                <a:cs typeface="Arial"/>
              </a:rPr>
              <a:t>(</a:t>
            </a:r>
            <a:r>
              <a:rPr dirty="0" sz="2500" spc="-40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l</a:t>
            </a:r>
            <a:r>
              <a:rPr dirty="0" sz="2500" spc="-390">
                <a:latin typeface="Arial"/>
                <a:cs typeface="Arial"/>
              </a:rPr>
              <a:t> </a:t>
            </a:r>
            <a:r>
              <a:rPr dirty="0" sz="2500" spc="215">
                <a:latin typeface="Arial"/>
                <a:cs typeface="Arial"/>
              </a:rPr>
              <a:t>inked</a:t>
            </a:r>
            <a:r>
              <a:rPr dirty="0" sz="2500">
                <a:latin typeface="Arial"/>
                <a:cs typeface="Arial"/>
              </a:rPr>
              <a:t>	</a:t>
            </a:r>
            <a:r>
              <a:rPr dirty="0" sz="2500" spc="114">
                <a:latin typeface="Arial"/>
                <a:cs typeface="Arial"/>
              </a:rPr>
              <a:t>to</a:t>
            </a:r>
            <a:r>
              <a:rPr dirty="0" sz="2500">
                <a:latin typeface="Arial"/>
                <a:cs typeface="Arial"/>
              </a:rPr>
              <a:t>	</a:t>
            </a:r>
            <a:r>
              <a:rPr dirty="0" sz="2500" spc="250">
                <a:latin typeface="Arial"/>
                <a:cs typeface="Arial"/>
              </a:rPr>
              <a:t>competency</a:t>
            </a:r>
            <a:r>
              <a:rPr dirty="0" sz="2500">
                <a:latin typeface="Arial"/>
                <a:cs typeface="Arial"/>
              </a:rPr>
              <a:t>	</a:t>
            </a:r>
            <a:r>
              <a:rPr dirty="0" sz="2500" spc="145">
                <a:latin typeface="Arial"/>
                <a:cs typeface="Arial"/>
              </a:rPr>
              <a:t>10</a:t>
            </a:r>
            <a:r>
              <a:rPr dirty="0" sz="2500" spc="-405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)</a:t>
            </a:r>
            <a:r>
              <a:rPr dirty="0" sz="2500">
                <a:latin typeface="Arial"/>
                <a:cs typeface="Arial"/>
              </a:rPr>
              <a:t>	</a:t>
            </a:r>
            <a:r>
              <a:rPr dirty="0" sz="2500" spc="-50">
                <a:latin typeface="Arial"/>
                <a:cs typeface="Arial"/>
              </a:rPr>
              <a:t>–</a:t>
            </a:r>
            <a:r>
              <a:rPr dirty="0" sz="2500">
                <a:latin typeface="Arial"/>
                <a:cs typeface="Arial"/>
              </a:rPr>
              <a:t>	</a:t>
            </a:r>
            <a:r>
              <a:rPr dirty="0" sz="2500" spc="229">
                <a:latin typeface="Arial"/>
                <a:cs typeface="Arial"/>
              </a:rPr>
              <a:t>Transfer</a:t>
            </a:r>
            <a:r>
              <a:rPr dirty="0" sz="2500">
                <a:latin typeface="Arial"/>
                <a:cs typeface="Arial"/>
              </a:rPr>
              <a:t>	</a:t>
            </a:r>
            <a:r>
              <a:rPr dirty="0" sz="2500" spc="114">
                <a:latin typeface="Arial"/>
                <a:cs typeface="Arial"/>
              </a:rPr>
              <a:t>of</a:t>
            </a:r>
            <a:r>
              <a:rPr dirty="0" sz="2500">
                <a:latin typeface="Arial"/>
                <a:cs typeface="Arial"/>
              </a:rPr>
              <a:t>	</a:t>
            </a:r>
            <a:r>
              <a:rPr dirty="0" sz="2500" spc="195">
                <a:latin typeface="Arial"/>
                <a:cs typeface="Arial"/>
              </a:rPr>
              <a:t>Care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2891" y="1600453"/>
            <a:ext cx="6794500" cy="4236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3945" algn="l"/>
                <a:tab pos="1569085" algn="l"/>
                <a:tab pos="2607310" algn="l"/>
                <a:tab pos="4825365" algn="l"/>
              </a:tabLst>
            </a:pPr>
            <a:r>
              <a:rPr dirty="0" sz="2400" spc="-25" b="1">
                <a:latin typeface="Arial"/>
                <a:cs typeface="Arial"/>
              </a:rPr>
              <a:t>C</a:t>
            </a:r>
            <a:r>
              <a:rPr dirty="0" sz="2400" spc="-365" b="1">
                <a:latin typeface="Arial"/>
                <a:cs typeface="Arial"/>
              </a:rPr>
              <a:t> </a:t>
            </a:r>
            <a:r>
              <a:rPr dirty="0" sz="2400" spc="200" b="1">
                <a:latin typeface="Arial"/>
                <a:cs typeface="Arial"/>
              </a:rPr>
              <a:t>hild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105" b="1">
                <a:latin typeface="Arial"/>
                <a:cs typeface="Arial"/>
              </a:rPr>
              <a:t>to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220" b="1">
                <a:latin typeface="Arial"/>
                <a:cs typeface="Arial"/>
              </a:rPr>
              <a:t>adult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10" b="1">
                <a:latin typeface="Arial"/>
                <a:cs typeface="Arial"/>
              </a:rPr>
              <a:t>t</a:t>
            </a:r>
            <a:r>
              <a:rPr dirty="0" sz="2400" spc="-37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r</a:t>
            </a:r>
            <a:r>
              <a:rPr dirty="0" sz="2400" spc="-370" b="1">
                <a:latin typeface="Arial"/>
                <a:cs typeface="Arial"/>
              </a:rPr>
              <a:t> </a:t>
            </a:r>
            <a:r>
              <a:rPr dirty="0" sz="2400" spc="245" b="1">
                <a:latin typeface="Arial"/>
                <a:cs typeface="Arial"/>
              </a:rPr>
              <a:t>ansitional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250" b="1">
                <a:latin typeface="Arial"/>
                <a:cs typeface="Arial"/>
              </a:rPr>
              <a:t>healthcar</a:t>
            </a:r>
            <a:r>
              <a:rPr dirty="0" sz="2400" spc="-355" b="1">
                <a:latin typeface="Arial"/>
                <a:cs typeface="Arial"/>
              </a:rPr>
              <a:t> </a:t>
            </a:r>
            <a:r>
              <a:rPr dirty="0" sz="2400" spc="-50" b="1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442595" marR="5080" indent="-228600">
              <a:lnSpc>
                <a:spcPct val="110000"/>
              </a:lnSpc>
              <a:spcBef>
                <a:spcPts val="2135"/>
              </a:spcBef>
              <a:buSzPct val="75000"/>
              <a:buChar char="•"/>
              <a:tabLst>
                <a:tab pos="442595" algn="l"/>
              </a:tabLst>
            </a:pPr>
            <a:r>
              <a:rPr dirty="0" sz="1800" spc="-10">
                <a:latin typeface="Arial"/>
                <a:cs typeface="Arial"/>
              </a:rPr>
              <a:t>Transitional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healthcare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isn’t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about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‘transfer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care’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but..”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purposeful,</a:t>
            </a:r>
            <a:r>
              <a:rPr dirty="0" sz="18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planned</a:t>
            </a:r>
            <a:r>
              <a:rPr dirty="0" sz="18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process</a:t>
            </a:r>
            <a:r>
              <a:rPr dirty="0" sz="18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dirty="0" sz="18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addresses</a:t>
            </a:r>
            <a:r>
              <a:rPr dirty="0" sz="18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holistic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needs</a:t>
            </a: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adolescents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young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adults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chronic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physical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medical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conditions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move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child-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centred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adult-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orientated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health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care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systems</a:t>
            </a:r>
            <a:r>
              <a:rPr dirty="0" sz="1800">
                <a:latin typeface="Arial"/>
                <a:cs typeface="Arial"/>
              </a:rPr>
              <a:t>.’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(DoH,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2006)</a:t>
            </a:r>
            <a:endParaRPr sz="1800">
              <a:latin typeface="Arial"/>
              <a:cs typeface="Arial"/>
            </a:endParaRPr>
          </a:p>
          <a:p>
            <a:pPr marL="442595" marR="611505" indent="-228600">
              <a:lnSpc>
                <a:spcPct val="110000"/>
              </a:lnSpc>
              <a:spcBef>
                <a:spcPts val="1000"/>
              </a:spcBef>
              <a:buSzPct val="75000"/>
              <a:buChar char="•"/>
              <a:tabLst>
                <a:tab pos="442595" algn="l"/>
              </a:tabLst>
            </a:pPr>
            <a:r>
              <a:rPr dirty="0" sz="1800" spc="-10">
                <a:latin typeface="Arial"/>
                <a:cs typeface="Arial"/>
              </a:rPr>
              <a:t>Transition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child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family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focused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services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adult </a:t>
            </a:r>
            <a:r>
              <a:rPr dirty="0" sz="1800">
                <a:latin typeface="Arial"/>
                <a:cs typeface="Arial"/>
              </a:rPr>
              <a:t>services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vulnerable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time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young</a:t>
            </a:r>
            <a:r>
              <a:rPr dirty="0" sz="1800" spc="-10">
                <a:latin typeface="Arial"/>
                <a:cs typeface="Arial"/>
              </a:rPr>
              <a:t> people.</a:t>
            </a:r>
            <a:endParaRPr sz="1800">
              <a:latin typeface="Arial"/>
              <a:cs typeface="Arial"/>
            </a:endParaRPr>
          </a:p>
          <a:p>
            <a:pPr marL="442595" marR="245745" indent="-228600">
              <a:lnSpc>
                <a:spcPct val="110000"/>
              </a:lnSpc>
              <a:spcBef>
                <a:spcPts val="994"/>
              </a:spcBef>
              <a:buSzPct val="75000"/>
              <a:buChar char="•"/>
              <a:tabLst>
                <a:tab pos="442595" algn="l"/>
              </a:tabLst>
            </a:pPr>
            <a:r>
              <a:rPr dirty="0" sz="1800">
                <a:latin typeface="Arial"/>
                <a:cs typeface="Arial"/>
              </a:rPr>
              <a:t>There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1.7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million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CYP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England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chronic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health </a:t>
            </a:r>
            <a:r>
              <a:rPr dirty="0" sz="1800">
                <a:latin typeface="Arial"/>
                <a:cs typeface="Arial"/>
              </a:rPr>
              <a:t>conditions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(NICE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2024)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than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40,000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people </a:t>
            </a:r>
            <a:r>
              <a:rPr dirty="0" sz="1800">
                <a:latin typeface="Arial"/>
                <a:cs typeface="Arial"/>
              </a:rPr>
              <a:t>under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18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have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complex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health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needs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life-</a:t>
            </a:r>
            <a:r>
              <a:rPr dirty="0" sz="1800">
                <a:latin typeface="Arial"/>
                <a:cs typeface="Arial"/>
              </a:rPr>
              <a:t>limiting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 </a:t>
            </a:r>
            <a:r>
              <a:rPr dirty="0" sz="1800" spc="-10">
                <a:latin typeface="Arial"/>
                <a:cs typeface="Arial"/>
              </a:rPr>
              <a:t>life-</a:t>
            </a:r>
            <a:r>
              <a:rPr dirty="0" sz="1800">
                <a:latin typeface="Arial"/>
                <a:cs typeface="Arial"/>
              </a:rPr>
              <a:t>threatening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condition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(CQC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2017).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7442" y="2201417"/>
            <a:ext cx="4365498" cy="245516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8435" y="185928"/>
            <a:ext cx="899159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4076699" cy="685786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52030" y="3871086"/>
            <a:ext cx="2687955" cy="54991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305"/>
              </a:lnSpc>
            </a:pPr>
            <a:r>
              <a:rPr dirty="0" sz="3600" spc="220">
                <a:solidFill>
                  <a:srgbClr val="FFFFFF"/>
                </a:solidFill>
                <a:latin typeface="Lucida Sans"/>
                <a:cs typeface="Lucida Sans"/>
              </a:rPr>
              <a:t>LEARNING</a:t>
            </a:r>
            <a:endParaRPr sz="3600">
              <a:latin typeface="Lucida Sans"/>
              <a:cs typeface="Lucida San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2030" y="4529454"/>
            <a:ext cx="2643505" cy="54991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305"/>
              </a:lnSpc>
            </a:pPr>
            <a:r>
              <a:rPr dirty="0" sz="3600" spc="50">
                <a:solidFill>
                  <a:srgbClr val="FFFFFF"/>
                </a:solidFill>
                <a:latin typeface="Lucida Sans"/>
                <a:cs typeface="Lucida Sans"/>
              </a:rPr>
              <a:t>OUTCOMES</a:t>
            </a:r>
            <a:endParaRPr sz="3600">
              <a:latin typeface="Lucida Sans"/>
              <a:cs typeface="Lucida Sans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435602" y="1466850"/>
            <a:ext cx="7359650" cy="1744345"/>
            <a:chOff x="4435602" y="1466850"/>
            <a:chExt cx="7359650" cy="1744345"/>
          </a:xfrm>
        </p:grpSpPr>
        <p:sp>
          <p:nvSpPr>
            <p:cNvPr id="6" name="object 6" descr=""/>
            <p:cNvSpPr/>
            <p:nvPr/>
          </p:nvSpPr>
          <p:spPr>
            <a:xfrm>
              <a:off x="4435602" y="1466850"/>
              <a:ext cx="7359650" cy="1744345"/>
            </a:xfrm>
            <a:custGeom>
              <a:avLst/>
              <a:gdLst/>
              <a:ahLst/>
              <a:cxnLst/>
              <a:rect l="l" t="t" r="r" b="b"/>
              <a:pathLst>
                <a:path w="7359650" h="1744345">
                  <a:moveTo>
                    <a:pt x="7185025" y="0"/>
                  </a:moveTo>
                  <a:lnTo>
                    <a:pt x="174371" y="0"/>
                  </a:lnTo>
                  <a:lnTo>
                    <a:pt x="128028" y="6231"/>
                  </a:lnTo>
                  <a:lnTo>
                    <a:pt x="86378" y="23814"/>
                  </a:lnTo>
                  <a:lnTo>
                    <a:pt x="51085" y="51085"/>
                  </a:lnTo>
                  <a:lnTo>
                    <a:pt x="23814" y="86378"/>
                  </a:lnTo>
                  <a:lnTo>
                    <a:pt x="6231" y="128028"/>
                  </a:lnTo>
                  <a:lnTo>
                    <a:pt x="0" y="174371"/>
                  </a:lnTo>
                  <a:lnTo>
                    <a:pt x="0" y="1569847"/>
                  </a:lnTo>
                  <a:lnTo>
                    <a:pt x="6231" y="1616189"/>
                  </a:lnTo>
                  <a:lnTo>
                    <a:pt x="23814" y="1657839"/>
                  </a:lnTo>
                  <a:lnTo>
                    <a:pt x="51085" y="1693132"/>
                  </a:lnTo>
                  <a:lnTo>
                    <a:pt x="86378" y="1720403"/>
                  </a:lnTo>
                  <a:lnTo>
                    <a:pt x="128028" y="1737986"/>
                  </a:lnTo>
                  <a:lnTo>
                    <a:pt x="174371" y="1744217"/>
                  </a:lnTo>
                  <a:lnTo>
                    <a:pt x="7185025" y="1744217"/>
                  </a:lnTo>
                  <a:lnTo>
                    <a:pt x="7231367" y="1737986"/>
                  </a:lnTo>
                  <a:lnTo>
                    <a:pt x="7273017" y="1720403"/>
                  </a:lnTo>
                  <a:lnTo>
                    <a:pt x="7308310" y="1693132"/>
                  </a:lnTo>
                  <a:lnTo>
                    <a:pt x="7335581" y="1657839"/>
                  </a:lnTo>
                  <a:lnTo>
                    <a:pt x="7353164" y="1616189"/>
                  </a:lnTo>
                  <a:lnTo>
                    <a:pt x="7359396" y="1569847"/>
                  </a:lnTo>
                  <a:lnTo>
                    <a:pt x="7359396" y="174371"/>
                  </a:lnTo>
                  <a:lnTo>
                    <a:pt x="7353164" y="128028"/>
                  </a:lnTo>
                  <a:lnTo>
                    <a:pt x="7335581" y="86378"/>
                  </a:lnTo>
                  <a:lnTo>
                    <a:pt x="7308310" y="51085"/>
                  </a:lnTo>
                  <a:lnTo>
                    <a:pt x="7273017" y="23814"/>
                  </a:lnTo>
                  <a:lnTo>
                    <a:pt x="7231367" y="6231"/>
                  </a:lnTo>
                  <a:lnTo>
                    <a:pt x="7185025" y="0"/>
                  </a:lnTo>
                  <a:close/>
                </a:path>
              </a:pathLst>
            </a:custGeom>
            <a:solidFill>
              <a:srgbClr val="CEE1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288990" y="2007038"/>
              <a:ext cx="316230" cy="316230"/>
            </a:xfrm>
            <a:custGeom>
              <a:avLst/>
              <a:gdLst/>
              <a:ahLst/>
              <a:cxnLst/>
              <a:rect l="l" t="t" r="r" b="b"/>
              <a:pathLst>
                <a:path w="316229" h="316230">
                  <a:moveTo>
                    <a:pt x="157818" y="0"/>
                  </a:moveTo>
                  <a:lnTo>
                    <a:pt x="107935" y="8047"/>
                  </a:lnTo>
                  <a:lnTo>
                    <a:pt x="64612" y="30455"/>
                  </a:lnTo>
                  <a:lnTo>
                    <a:pt x="30449" y="64625"/>
                  </a:lnTo>
                  <a:lnTo>
                    <a:pt x="8045" y="107957"/>
                  </a:lnTo>
                  <a:lnTo>
                    <a:pt x="0" y="157851"/>
                  </a:lnTo>
                  <a:lnTo>
                    <a:pt x="8045" y="207745"/>
                  </a:lnTo>
                  <a:lnTo>
                    <a:pt x="30449" y="251076"/>
                  </a:lnTo>
                  <a:lnTo>
                    <a:pt x="64612" y="285246"/>
                  </a:lnTo>
                  <a:lnTo>
                    <a:pt x="107935" y="307655"/>
                  </a:lnTo>
                  <a:lnTo>
                    <a:pt x="157818" y="315702"/>
                  </a:lnTo>
                  <a:lnTo>
                    <a:pt x="207701" y="307655"/>
                  </a:lnTo>
                  <a:lnTo>
                    <a:pt x="251024" y="285246"/>
                  </a:lnTo>
                  <a:lnTo>
                    <a:pt x="285187" y="251076"/>
                  </a:lnTo>
                  <a:lnTo>
                    <a:pt x="307590" y="207745"/>
                  </a:lnTo>
                  <a:lnTo>
                    <a:pt x="315636" y="157851"/>
                  </a:lnTo>
                  <a:lnTo>
                    <a:pt x="307590" y="107957"/>
                  </a:lnTo>
                  <a:lnTo>
                    <a:pt x="285187" y="64625"/>
                  </a:lnTo>
                  <a:lnTo>
                    <a:pt x="251024" y="30455"/>
                  </a:lnTo>
                  <a:lnTo>
                    <a:pt x="207701" y="8047"/>
                  </a:lnTo>
                  <a:lnTo>
                    <a:pt x="157818" y="0"/>
                  </a:lnTo>
                  <a:close/>
                </a:path>
              </a:pathLst>
            </a:custGeom>
            <a:solidFill>
              <a:srgbClr val="3AAB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288990" y="2007038"/>
              <a:ext cx="316230" cy="316230"/>
            </a:xfrm>
            <a:custGeom>
              <a:avLst/>
              <a:gdLst/>
              <a:ahLst/>
              <a:cxnLst/>
              <a:rect l="l" t="t" r="r" b="b"/>
              <a:pathLst>
                <a:path w="316229" h="316230">
                  <a:moveTo>
                    <a:pt x="315636" y="157851"/>
                  </a:moveTo>
                  <a:lnTo>
                    <a:pt x="307590" y="207745"/>
                  </a:lnTo>
                  <a:lnTo>
                    <a:pt x="285187" y="251076"/>
                  </a:lnTo>
                  <a:lnTo>
                    <a:pt x="251024" y="285246"/>
                  </a:lnTo>
                  <a:lnTo>
                    <a:pt x="207701" y="307655"/>
                  </a:lnTo>
                  <a:lnTo>
                    <a:pt x="157818" y="315702"/>
                  </a:lnTo>
                  <a:lnTo>
                    <a:pt x="107935" y="307655"/>
                  </a:lnTo>
                  <a:lnTo>
                    <a:pt x="64612" y="285246"/>
                  </a:lnTo>
                  <a:lnTo>
                    <a:pt x="30449" y="251076"/>
                  </a:lnTo>
                  <a:lnTo>
                    <a:pt x="8045" y="207745"/>
                  </a:lnTo>
                  <a:lnTo>
                    <a:pt x="0" y="157851"/>
                  </a:lnTo>
                  <a:lnTo>
                    <a:pt x="8045" y="107957"/>
                  </a:lnTo>
                  <a:lnTo>
                    <a:pt x="30449" y="64625"/>
                  </a:lnTo>
                  <a:lnTo>
                    <a:pt x="64612" y="30455"/>
                  </a:lnTo>
                  <a:lnTo>
                    <a:pt x="107935" y="8047"/>
                  </a:lnTo>
                  <a:lnTo>
                    <a:pt x="157818" y="0"/>
                  </a:lnTo>
                  <a:lnTo>
                    <a:pt x="207701" y="8047"/>
                  </a:lnTo>
                  <a:lnTo>
                    <a:pt x="251024" y="30455"/>
                  </a:lnTo>
                  <a:lnTo>
                    <a:pt x="285187" y="64625"/>
                  </a:lnTo>
                  <a:lnTo>
                    <a:pt x="307590" y="107957"/>
                  </a:lnTo>
                  <a:lnTo>
                    <a:pt x="315636" y="157851"/>
                  </a:lnTo>
                  <a:close/>
                </a:path>
              </a:pathLst>
            </a:custGeom>
            <a:ln w="23017">
              <a:solidFill>
                <a:srgbClr val="3AABB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5969" y="2424194"/>
              <a:ext cx="68193" cy="6820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131172" y="2362203"/>
              <a:ext cx="631825" cy="316230"/>
            </a:xfrm>
            <a:custGeom>
              <a:avLst/>
              <a:gdLst/>
              <a:ahLst/>
              <a:cxnLst/>
              <a:rect l="l" t="t" r="r" b="b"/>
              <a:pathLst>
                <a:path w="631825" h="316230">
                  <a:moveTo>
                    <a:pt x="315636" y="0"/>
                  </a:moveTo>
                  <a:lnTo>
                    <a:pt x="283331" y="1603"/>
                  </a:lnTo>
                  <a:lnTo>
                    <a:pt x="251239" y="5321"/>
                  </a:lnTo>
                  <a:lnTo>
                    <a:pt x="219461" y="11138"/>
                  </a:lnTo>
                  <a:lnTo>
                    <a:pt x="188099" y="19040"/>
                  </a:lnTo>
                  <a:lnTo>
                    <a:pt x="188099" y="70243"/>
                  </a:lnTo>
                  <a:lnTo>
                    <a:pt x="212378" y="78429"/>
                  </a:lnTo>
                  <a:lnTo>
                    <a:pt x="231684" y="94118"/>
                  </a:lnTo>
                  <a:lnTo>
                    <a:pt x="244437" y="115481"/>
                  </a:lnTo>
                  <a:lnTo>
                    <a:pt x="249056" y="140685"/>
                  </a:lnTo>
                  <a:lnTo>
                    <a:pt x="249007" y="145469"/>
                  </a:lnTo>
                  <a:lnTo>
                    <a:pt x="246410" y="149876"/>
                  </a:lnTo>
                  <a:lnTo>
                    <a:pt x="242250" y="152227"/>
                  </a:lnTo>
                  <a:lnTo>
                    <a:pt x="242250" y="235494"/>
                  </a:lnTo>
                  <a:lnTo>
                    <a:pt x="240793" y="242591"/>
                  </a:lnTo>
                  <a:lnTo>
                    <a:pt x="237084" y="248578"/>
                  </a:lnTo>
                  <a:lnTo>
                    <a:pt x="231570" y="252956"/>
                  </a:lnTo>
                  <a:lnTo>
                    <a:pt x="224693" y="255225"/>
                  </a:lnTo>
                  <a:lnTo>
                    <a:pt x="223427" y="259583"/>
                  </a:lnTo>
                  <a:lnTo>
                    <a:pt x="219350" y="262510"/>
                  </a:lnTo>
                  <a:lnTo>
                    <a:pt x="203980" y="262970"/>
                  </a:lnTo>
                  <a:lnTo>
                    <a:pt x="197387" y="257412"/>
                  </a:lnTo>
                  <a:lnTo>
                    <a:pt x="196105" y="242433"/>
                  </a:lnTo>
                  <a:lnTo>
                    <a:pt x="201662" y="235839"/>
                  </a:lnTo>
                  <a:lnTo>
                    <a:pt x="219087" y="234886"/>
                  </a:lnTo>
                  <a:lnTo>
                    <a:pt x="223082" y="237352"/>
                  </a:lnTo>
                  <a:lnTo>
                    <a:pt x="224693" y="241315"/>
                  </a:lnTo>
                  <a:lnTo>
                    <a:pt x="227143" y="240279"/>
                  </a:lnTo>
                  <a:lnTo>
                    <a:pt x="228737" y="237862"/>
                  </a:lnTo>
                  <a:lnTo>
                    <a:pt x="228737" y="152227"/>
                  </a:lnTo>
                  <a:lnTo>
                    <a:pt x="224479" y="149958"/>
                  </a:lnTo>
                  <a:lnTo>
                    <a:pt x="221849" y="145502"/>
                  </a:lnTo>
                  <a:lnTo>
                    <a:pt x="209047" y="109571"/>
                  </a:lnTo>
                  <a:lnTo>
                    <a:pt x="177940" y="96683"/>
                  </a:lnTo>
                  <a:lnTo>
                    <a:pt x="160815" y="100141"/>
                  </a:lnTo>
                  <a:lnTo>
                    <a:pt x="146832" y="109571"/>
                  </a:lnTo>
                  <a:lnTo>
                    <a:pt x="137405" y="123557"/>
                  </a:lnTo>
                  <a:lnTo>
                    <a:pt x="133948" y="140685"/>
                  </a:lnTo>
                  <a:lnTo>
                    <a:pt x="133849" y="145453"/>
                  </a:lnTo>
                  <a:lnTo>
                    <a:pt x="131268" y="149843"/>
                  </a:lnTo>
                  <a:lnTo>
                    <a:pt x="127142" y="152227"/>
                  </a:lnTo>
                  <a:lnTo>
                    <a:pt x="127125" y="238158"/>
                  </a:lnTo>
                  <a:lnTo>
                    <a:pt x="128720" y="240575"/>
                  </a:lnTo>
                  <a:lnTo>
                    <a:pt x="131186" y="241611"/>
                  </a:lnTo>
                  <a:lnTo>
                    <a:pt x="133076" y="237895"/>
                  </a:lnTo>
                  <a:lnTo>
                    <a:pt x="136874" y="235543"/>
                  </a:lnTo>
                  <a:lnTo>
                    <a:pt x="151883" y="236135"/>
                  </a:lnTo>
                  <a:lnTo>
                    <a:pt x="157440" y="242729"/>
                  </a:lnTo>
                  <a:lnTo>
                    <a:pt x="156240" y="256820"/>
                  </a:lnTo>
                  <a:lnTo>
                    <a:pt x="150995" y="262066"/>
                  </a:lnTo>
                  <a:lnTo>
                    <a:pt x="136512" y="262806"/>
                  </a:lnTo>
                  <a:lnTo>
                    <a:pt x="132452" y="259879"/>
                  </a:lnTo>
                  <a:lnTo>
                    <a:pt x="131186" y="255521"/>
                  </a:lnTo>
                  <a:lnTo>
                    <a:pt x="124300" y="253252"/>
                  </a:lnTo>
                  <a:lnTo>
                    <a:pt x="118782" y="248874"/>
                  </a:lnTo>
                  <a:lnTo>
                    <a:pt x="115077" y="242887"/>
                  </a:lnTo>
                  <a:lnTo>
                    <a:pt x="113629" y="235790"/>
                  </a:lnTo>
                  <a:lnTo>
                    <a:pt x="113629" y="152227"/>
                  </a:lnTo>
                  <a:lnTo>
                    <a:pt x="109371" y="149958"/>
                  </a:lnTo>
                  <a:lnTo>
                    <a:pt x="106741" y="145502"/>
                  </a:lnTo>
                  <a:lnTo>
                    <a:pt x="106823" y="140685"/>
                  </a:lnTo>
                  <a:lnTo>
                    <a:pt x="111424" y="115499"/>
                  </a:lnTo>
                  <a:lnTo>
                    <a:pt x="124152" y="94143"/>
                  </a:lnTo>
                  <a:lnTo>
                    <a:pt x="143430" y="78447"/>
                  </a:lnTo>
                  <a:lnTo>
                    <a:pt x="167681" y="70243"/>
                  </a:lnTo>
                  <a:lnTo>
                    <a:pt x="167681" y="25256"/>
                  </a:lnTo>
                  <a:lnTo>
                    <a:pt x="131743" y="38627"/>
                  </a:lnTo>
                  <a:lnTo>
                    <a:pt x="96965" y="54643"/>
                  </a:lnTo>
                  <a:lnTo>
                    <a:pt x="63491" y="73231"/>
                  </a:lnTo>
                  <a:lnTo>
                    <a:pt x="31465" y="94316"/>
                  </a:lnTo>
                  <a:lnTo>
                    <a:pt x="2329" y="139599"/>
                  </a:lnTo>
                  <a:lnTo>
                    <a:pt x="0" y="157851"/>
                  </a:lnTo>
                  <a:lnTo>
                    <a:pt x="0" y="315701"/>
                  </a:lnTo>
                  <a:lnTo>
                    <a:pt x="631272" y="315701"/>
                  </a:lnTo>
                  <a:lnTo>
                    <a:pt x="631272" y="157851"/>
                  </a:lnTo>
                  <a:lnTo>
                    <a:pt x="612778" y="107531"/>
                  </a:lnTo>
                  <a:lnTo>
                    <a:pt x="567076" y="71956"/>
                  </a:lnTo>
                  <a:lnTo>
                    <a:pt x="532513" y="52436"/>
                  </a:lnTo>
                  <a:lnTo>
                    <a:pt x="496261" y="36270"/>
                  </a:lnTo>
                  <a:lnTo>
                    <a:pt x="458560" y="23579"/>
                  </a:lnTo>
                  <a:lnTo>
                    <a:pt x="458560" y="61858"/>
                  </a:lnTo>
                  <a:lnTo>
                    <a:pt x="469043" y="66850"/>
                  </a:lnTo>
                  <a:lnTo>
                    <a:pt x="477202" y="74714"/>
                  </a:lnTo>
                  <a:lnTo>
                    <a:pt x="482501" y="84733"/>
                  </a:lnTo>
                  <a:lnTo>
                    <a:pt x="484403" y="96190"/>
                  </a:lnTo>
                  <a:lnTo>
                    <a:pt x="481612" y="110015"/>
                  </a:lnTo>
                  <a:lnTo>
                    <a:pt x="474003" y="121305"/>
                  </a:lnTo>
                  <a:lnTo>
                    <a:pt x="462716" y="128916"/>
                  </a:lnTo>
                  <a:lnTo>
                    <a:pt x="448894" y="131707"/>
                  </a:lnTo>
                  <a:lnTo>
                    <a:pt x="435072" y="128916"/>
                  </a:lnTo>
                  <a:lnTo>
                    <a:pt x="423785" y="121305"/>
                  </a:lnTo>
                  <a:lnTo>
                    <a:pt x="416175" y="110015"/>
                  </a:lnTo>
                  <a:lnTo>
                    <a:pt x="413385" y="96190"/>
                  </a:lnTo>
                  <a:lnTo>
                    <a:pt x="415286" y="84733"/>
                  </a:lnTo>
                  <a:lnTo>
                    <a:pt x="420585" y="74714"/>
                  </a:lnTo>
                  <a:lnTo>
                    <a:pt x="428744" y="66850"/>
                  </a:lnTo>
                  <a:lnTo>
                    <a:pt x="439227" y="61858"/>
                  </a:lnTo>
                  <a:lnTo>
                    <a:pt x="439227" y="17856"/>
                  </a:lnTo>
                  <a:lnTo>
                    <a:pt x="408854" y="10155"/>
                  </a:lnTo>
                  <a:lnTo>
                    <a:pt x="378054" y="4599"/>
                  </a:lnTo>
                  <a:lnTo>
                    <a:pt x="346943" y="1208"/>
                  </a:lnTo>
                  <a:lnTo>
                    <a:pt x="315636" y="0"/>
                  </a:lnTo>
                  <a:close/>
                </a:path>
              </a:pathLst>
            </a:custGeom>
            <a:solidFill>
              <a:srgbClr val="3AAB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131172" y="2362203"/>
              <a:ext cx="631825" cy="316230"/>
            </a:xfrm>
            <a:custGeom>
              <a:avLst/>
              <a:gdLst/>
              <a:ahLst/>
              <a:cxnLst/>
              <a:rect l="l" t="t" r="r" b="b"/>
              <a:pathLst>
                <a:path w="631825" h="316230">
                  <a:moveTo>
                    <a:pt x="599709" y="94710"/>
                  </a:moveTo>
                  <a:lnTo>
                    <a:pt x="567076" y="71956"/>
                  </a:lnTo>
                  <a:lnTo>
                    <a:pt x="532513" y="52436"/>
                  </a:lnTo>
                  <a:lnTo>
                    <a:pt x="496261" y="36270"/>
                  </a:lnTo>
                  <a:lnTo>
                    <a:pt x="458560" y="23579"/>
                  </a:lnTo>
                  <a:lnTo>
                    <a:pt x="458560" y="61858"/>
                  </a:lnTo>
                  <a:lnTo>
                    <a:pt x="469043" y="66850"/>
                  </a:lnTo>
                  <a:lnTo>
                    <a:pt x="477202" y="74714"/>
                  </a:lnTo>
                  <a:lnTo>
                    <a:pt x="482501" y="84733"/>
                  </a:lnTo>
                  <a:lnTo>
                    <a:pt x="484403" y="96190"/>
                  </a:lnTo>
                  <a:lnTo>
                    <a:pt x="481612" y="110015"/>
                  </a:lnTo>
                  <a:lnTo>
                    <a:pt x="474003" y="121305"/>
                  </a:lnTo>
                  <a:lnTo>
                    <a:pt x="462716" y="128916"/>
                  </a:lnTo>
                  <a:lnTo>
                    <a:pt x="448894" y="131707"/>
                  </a:lnTo>
                  <a:lnTo>
                    <a:pt x="435072" y="128916"/>
                  </a:lnTo>
                  <a:lnTo>
                    <a:pt x="423785" y="121305"/>
                  </a:lnTo>
                  <a:lnTo>
                    <a:pt x="416175" y="110015"/>
                  </a:lnTo>
                  <a:lnTo>
                    <a:pt x="413385" y="96190"/>
                  </a:lnTo>
                  <a:lnTo>
                    <a:pt x="415286" y="84733"/>
                  </a:lnTo>
                  <a:lnTo>
                    <a:pt x="420585" y="74714"/>
                  </a:lnTo>
                  <a:lnTo>
                    <a:pt x="428744" y="66850"/>
                  </a:lnTo>
                  <a:lnTo>
                    <a:pt x="439227" y="61858"/>
                  </a:lnTo>
                  <a:lnTo>
                    <a:pt x="439227" y="17856"/>
                  </a:lnTo>
                  <a:lnTo>
                    <a:pt x="408854" y="10155"/>
                  </a:lnTo>
                  <a:lnTo>
                    <a:pt x="378054" y="4599"/>
                  </a:lnTo>
                  <a:lnTo>
                    <a:pt x="346943" y="1208"/>
                  </a:lnTo>
                  <a:lnTo>
                    <a:pt x="315636" y="0"/>
                  </a:lnTo>
                  <a:lnTo>
                    <a:pt x="283331" y="1603"/>
                  </a:lnTo>
                  <a:lnTo>
                    <a:pt x="251239" y="5321"/>
                  </a:lnTo>
                  <a:lnTo>
                    <a:pt x="219461" y="11138"/>
                  </a:lnTo>
                  <a:lnTo>
                    <a:pt x="188099" y="19040"/>
                  </a:lnTo>
                  <a:lnTo>
                    <a:pt x="188099" y="70243"/>
                  </a:lnTo>
                  <a:lnTo>
                    <a:pt x="212378" y="78429"/>
                  </a:lnTo>
                  <a:lnTo>
                    <a:pt x="231684" y="94118"/>
                  </a:lnTo>
                  <a:lnTo>
                    <a:pt x="244437" y="115481"/>
                  </a:lnTo>
                  <a:lnTo>
                    <a:pt x="249056" y="140685"/>
                  </a:lnTo>
                  <a:lnTo>
                    <a:pt x="249007" y="145469"/>
                  </a:lnTo>
                  <a:lnTo>
                    <a:pt x="246410" y="149876"/>
                  </a:lnTo>
                  <a:lnTo>
                    <a:pt x="242250" y="152227"/>
                  </a:lnTo>
                  <a:lnTo>
                    <a:pt x="242250" y="235494"/>
                  </a:lnTo>
                  <a:lnTo>
                    <a:pt x="240793" y="242591"/>
                  </a:lnTo>
                  <a:lnTo>
                    <a:pt x="237084" y="248578"/>
                  </a:lnTo>
                  <a:lnTo>
                    <a:pt x="231570" y="252956"/>
                  </a:lnTo>
                  <a:lnTo>
                    <a:pt x="224693" y="255225"/>
                  </a:lnTo>
                  <a:lnTo>
                    <a:pt x="223427" y="259583"/>
                  </a:lnTo>
                  <a:lnTo>
                    <a:pt x="219350" y="262510"/>
                  </a:lnTo>
                  <a:lnTo>
                    <a:pt x="214830" y="262329"/>
                  </a:lnTo>
                  <a:lnTo>
                    <a:pt x="211476" y="262329"/>
                  </a:lnTo>
                  <a:lnTo>
                    <a:pt x="203980" y="262970"/>
                  </a:lnTo>
                  <a:lnTo>
                    <a:pt x="197387" y="257412"/>
                  </a:lnTo>
                  <a:lnTo>
                    <a:pt x="196746" y="249914"/>
                  </a:lnTo>
                  <a:lnTo>
                    <a:pt x="196105" y="242433"/>
                  </a:lnTo>
                  <a:lnTo>
                    <a:pt x="201662" y="235839"/>
                  </a:lnTo>
                  <a:lnTo>
                    <a:pt x="209158" y="235198"/>
                  </a:lnTo>
                  <a:lnTo>
                    <a:pt x="209931" y="235132"/>
                  </a:lnTo>
                  <a:lnTo>
                    <a:pt x="210703" y="235132"/>
                  </a:lnTo>
                  <a:lnTo>
                    <a:pt x="211476" y="235198"/>
                  </a:lnTo>
                  <a:lnTo>
                    <a:pt x="214830" y="235198"/>
                  </a:lnTo>
                  <a:lnTo>
                    <a:pt x="219087" y="234886"/>
                  </a:lnTo>
                  <a:lnTo>
                    <a:pt x="223082" y="237352"/>
                  </a:lnTo>
                  <a:lnTo>
                    <a:pt x="224693" y="241315"/>
                  </a:lnTo>
                  <a:lnTo>
                    <a:pt x="227143" y="240279"/>
                  </a:lnTo>
                  <a:lnTo>
                    <a:pt x="228737" y="237862"/>
                  </a:lnTo>
                  <a:lnTo>
                    <a:pt x="228737" y="235198"/>
                  </a:lnTo>
                  <a:lnTo>
                    <a:pt x="228737" y="152227"/>
                  </a:lnTo>
                  <a:lnTo>
                    <a:pt x="224479" y="149958"/>
                  </a:lnTo>
                  <a:lnTo>
                    <a:pt x="221849" y="145502"/>
                  </a:lnTo>
                  <a:lnTo>
                    <a:pt x="221931" y="140685"/>
                  </a:lnTo>
                  <a:lnTo>
                    <a:pt x="218474" y="123557"/>
                  </a:lnTo>
                  <a:lnTo>
                    <a:pt x="209047" y="109571"/>
                  </a:lnTo>
                  <a:lnTo>
                    <a:pt x="195064" y="100141"/>
                  </a:lnTo>
                  <a:lnTo>
                    <a:pt x="177940" y="96683"/>
                  </a:lnTo>
                  <a:lnTo>
                    <a:pt x="160815" y="100141"/>
                  </a:lnTo>
                  <a:lnTo>
                    <a:pt x="146832" y="109571"/>
                  </a:lnTo>
                  <a:lnTo>
                    <a:pt x="137405" y="123557"/>
                  </a:lnTo>
                  <a:lnTo>
                    <a:pt x="133948" y="140685"/>
                  </a:lnTo>
                  <a:lnTo>
                    <a:pt x="133849" y="145453"/>
                  </a:lnTo>
                  <a:lnTo>
                    <a:pt x="131268" y="149843"/>
                  </a:lnTo>
                  <a:lnTo>
                    <a:pt x="127142" y="152227"/>
                  </a:lnTo>
                  <a:lnTo>
                    <a:pt x="127142" y="235494"/>
                  </a:lnTo>
                  <a:lnTo>
                    <a:pt x="127125" y="238158"/>
                  </a:lnTo>
                  <a:lnTo>
                    <a:pt x="128720" y="240575"/>
                  </a:lnTo>
                  <a:lnTo>
                    <a:pt x="131186" y="241611"/>
                  </a:lnTo>
                  <a:lnTo>
                    <a:pt x="133076" y="237895"/>
                  </a:lnTo>
                  <a:lnTo>
                    <a:pt x="136874" y="235543"/>
                  </a:lnTo>
                  <a:lnTo>
                    <a:pt x="141050" y="235494"/>
                  </a:lnTo>
                  <a:lnTo>
                    <a:pt x="144403" y="235494"/>
                  </a:lnTo>
                  <a:lnTo>
                    <a:pt x="151883" y="236135"/>
                  </a:lnTo>
                  <a:lnTo>
                    <a:pt x="157440" y="242729"/>
                  </a:lnTo>
                  <a:lnTo>
                    <a:pt x="156798" y="250210"/>
                  </a:lnTo>
                  <a:lnTo>
                    <a:pt x="156240" y="256820"/>
                  </a:lnTo>
                  <a:lnTo>
                    <a:pt x="150995" y="262066"/>
                  </a:lnTo>
                  <a:lnTo>
                    <a:pt x="144403" y="262625"/>
                  </a:lnTo>
                  <a:lnTo>
                    <a:pt x="141050" y="262625"/>
                  </a:lnTo>
                  <a:lnTo>
                    <a:pt x="136512" y="262806"/>
                  </a:lnTo>
                  <a:lnTo>
                    <a:pt x="132452" y="259879"/>
                  </a:lnTo>
                  <a:lnTo>
                    <a:pt x="131186" y="255521"/>
                  </a:lnTo>
                  <a:lnTo>
                    <a:pt x="124300" y="253252"/>
                  </a:lnTo>
                  <a:lnTo>
                    <a:pt x="118782" y="248874"/>
                  </a:lnTo>
                  <a:lnTo>
                    <a:pt x="115077" y="242887"/>
                  </a:lnTo>
                  <a:lnTo>
                    <a:pt x="113629" y="235790"/>
                  </a:lnTo>
                  <a:lnTo>
                    <a:pt x="113629" y="152227"/>
                  </a:lnTo>
                  <a:lnTo>
                    <a:pt x="109371" y="149958"/>
                  </a:lnTo>
                  <a:lnTo>
                    <a:pt x="106741" y="145502"/>
                  </a:lnTo>
                  <a:lnTo>
                    <a:pt x="106823" y="140685"/>
                  </a:lnTo>
                  <a:lnTo>
                    <a:pt x="111424" y="115499"/>
                  </a:lnTo>
                  <a:lnTo>
                    <a:pt x="124152" y="94143"/>
                  </a:lnTo>
                  <a:lnTo>
                    <a:pt x="143430" y="78447"/>
                  </a:lnTo>
                  <a:lnTo>
                    <a:pt x="167681" y="70243"/>
                  </a:lnTo>
                  <a:lnTo>
                    <a:pt x="167681" y="25256"/>
                  </a:lnTo>
                  <a:lnTo>
                    <a:pt x="131743" y="38627"/>
                  </a:lnTo>
                  <a:lnTo>
                    <a:pt x="96965" y="54643"/>
                  </a:lnTo>
                  <a:lnTo>
                    <a:pt x="63491" y="73231"/>
                  </a:lnTo>
                  <a:lnTo>
                    <a:pt x="31465" y="94316"/>
                  </a:lnTo>
                  <a:lnTo>
                    <a:pt x="2329" y="139599"/>
                  </a:lnTo>
                  <a:lnTo>
                    <a:pt x="0" y="157851"/>
                  </a:lnTo>
                  <a:lnTo>
                    <a:pt x="0" y="315701"/>
                  </a:lnTo>
                  <a:lnTo>
                    <a:pt x="631272" y="315701"/>
                  </a:lnTo>
                  <a:lnTo>
                    <a:pt x="631272" y="157851"/>
                  </a:lnTo>
                  <a:lnTo>
                    <a:pt x="628856" y="139703"/>
                  </a:lnTo>
                  <a:lnTo>
                    <a:pt x="622592" y="122729"/>
                  </a:lnTo>
                  <a:lnTo>
                    <a:pt x="612778" y="107531"/>
                  </a:lnTo>
                  <a:lnTo>
                    <a:pt x="599709" y="94710"/>
                  </a:lnTo>
                  <a:close/>
                </a:path>
              </a:pathLst>
            </a:custGeom>
            <a:ln w="23019">
              <a:solidFill>
                <a:srgbClr val="3AAB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964049" y="1859661"/>
              <a:ext cx="958850" cy="959485"/>
            </a:xfrm>
            <a:custGeom>
              <a:avLst/>
              <a:gdLst/>
              <a:ahLst/>
              <a:cxnLst/>
              <a:rect l="l" t="t" r="r" b="b"/>
              <a:pathLst>
                <a:path w="958850" h="959485">
                  <a:moveTo>
                    <a:pt x="0" y="959358"/>
                  </a:moveTo>
                  <a:lnTo>
                    <a:pt x="958596" y="959358"/>
                  </a:lnTo>
                  <a:lnTo>
                    <a:pt x="958596" y="0"/>
                  </a:lnTo>
                  <a:lnTo>
                    <a:pt x="0" y="0"/>
                  </a:lnTo>
                  <a:lnTo>
                    <a:pt x="0" y="9593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622542" y="1786382"/>
            <a:ext cx="4928870" cy="108839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2070"/>
              </a:lnSpc>
              <a:spcBef>
                <a:spcPts val="240"/>
              </a:spcBef>
            </a:pPr>
            <a:r>
              <a:rPr dirty="0" sz="1800">
                <a:latin typeface="Arial"/>
                <a:cs typeface="Arial"/>
              </a:rPr>
              <a:t>Review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emerging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contemporary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themes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revised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Royal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Pharmaceutical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Society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(RPS) </a:t>
            </a:r>
            <a:r>
              <a:rPr dirty="0" sz="1800">
                <a:latin typeface="Arial"/>
                <a:cs typeface="Arial"/>
              </a:rPr>
              <a:t>Prescribing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Competency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Framework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(2021)</a:t>
            </a:r>
            <a:r>
              <a:rPr dirty="0" sz="1800" spc="-25">
                <a:latin typeface="Arial"/>
                <a:cs typeface="Arial"/>
              </a:rPr>
              <a:t> to </a:t>
            </a:r>
            <a:r>
              <a:rPr dirty="0" sz="1800">
                <a:latin typeface="Arial"/>
                <a:cs typeface="Arial"/>
              </a:rPr>
              <a:t>develop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evidence-</a:t>
            </a:r>
            <a:r>
              <a:rPr dirty="0" sz="1800">
                <a:latin typeface="Arial"/>
                <a:cs typeface="Arial"/>
              </a:rPr>
              <a:t>based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prescribing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decisions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435602" y="3646932"/>
            <a:ext cx="7359650" cy="1744345"/>
            <a:chOff x="4435602" y="3646932"/>
            <a:chExt cx="7359650" cy="1744345"/>
          </a:xfrm>
        </p:grpSpPr>
        <p:sp>
          <p:nvSpPr>
            <p:cNvPr id="15" name="object 15" descr=""/>
            <p:cNvSpPr/>
            <p:nvPr/>
          </p:nvSpPr>
          <p:spPr>
            <a:xfrm>
              <a:off x="4435602" y="3646932"/>
              <a:ext cx="7359650" cy="1744345"/>
            </a:xfrm>
            <a:custGeom>
              <a:avLst/>
              <a:gdLst/>
              <a:ahLst/>
              <a:cxnLst/>
              <a:rect l="l" t="t" r="r" b="b"/>
              <a:pathLst>
                <a:path w="7359650" h="1744345">
                  <a:moveTo>
                    <a:pt x="7185025" y="0"/>
                  </a:moveTo>
                  <a:lnTo>
                    <a:pt x="174371" y="0"/>
                  </a:lnTo>
                  <a:lnTo>
                    <a:pt x="128028" y="6231"/>
                  </a:lnTo>
                  <a:lnTo>
                    <a:pt x="86378" y="23814"/>
                  </a:lnTo>
                  <a:lnTo>
                    <a:pt x="51085" y="51085"/>
                  </a:lnTo>
                  <a:lnTo>
                    <a:pt x="23814" y="86378"/>
                  </a:lnTo>
                  <a:lnTo>
                    <a:pt x="6231" y="128028"/>
                  </a:lnTo>
                  <a:lnTo>
                    <a:pt x="0" y="174371"/>
                  </a:lnTo>
                  <a:lnTo>
                    <a:pt x="0" y="1569847"/>
                  </a:lnTo>
                  <a:lnTo>
                    <a:pt x="6231" y="1616189"/>
                  </a:lnTo>
                  <a:lnTo>
                    <a:pt x="23814" y="1657839"/>
                  </a:lnTo>
                  <a:lnTo>
                    <a:pt x="51085" y="1693132"/>
                  </a:lnTo>
                  <a:lnTo>
                    <a:pt x="86378" y="1720403"/>
                  </a:lnTo>
                  <a:lnTo>
                    <a:pt x="128028" y="1737986"/>
                  </a:lnTo>
                  <a:lnTo>
                    <a:pt x="174371" y="1744218"/>
                  </a:lnTo>
                  <a:lnTo>
                    <a:pt x="7185025" y="1744218"/>
                  </a:lnTo>
                  <a:lnTo>
                    <a:pt x="7231367" y="1737986"/>
                  </a:lnTo>
                  <a:lnTo>
                    <a:pt x="7273017" y="1720403"/>
                  </a:lnTo>
                  <a:lnTo>
                    <a:pt x="7308310" y="1693132"/>
                  </a:lnTo>
                  <a:lnTo>
                    <a:pt x="7335581" y="1657839"/>
                  </a:lnTo>
                  <a:lnTo>
                    <a:pt x="7353164" y="1616189"/>
                  </a:lnTo>
                  <a:lnTo>
                    <a:pt x="7359396" y="1569847"/>
                  </a:lnTo>
                  <a:lnTo>
                    <a:pt x="7359396" y="174371"/>
                  </a:lnTo>
                  <a:lnTo>
                    <a:pt x="7353164" y="128028"/>
                  </a:lnTo>
                  <a:lnTo>
                    <a:pt x="7335581" y="86378"/>
                  </a:lnTo>
                  <a:lnTo>
                    <a:pt x="7308310" y="51085"/>
                  </a:lnTo>
                  <a:lnTo>
                    <a:pt x="7273017" y="23814"/>
                  </a:lnTo>
                  <a:lnTo>
                    <a:pt x="7231367" y="6231"/>
                  </a:lnTo>
                  <a:lnTo>
                    <a:pt x="7185025" y="0"/>
                  </a:lnTo>
                  <a:close/>
                </a:path>
              </a:pathLst>
            </a:custGeom>
            <a:solidFill>
              <a:srgbClr val="CEE1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170626" y="4127925"/>
              <a:ext cx="434340" cy="710565"/>
            </a:xfrm>
            <a:custGeom>
              <a:avLst/>
              <a:gdLst/>
              <a:ahLst/>
              <a:cxnLst/>
              <a:rect l="l" t="t" r="r" b="b"/>
              <a:pathLst>
                <a:path w="434339" h="710564">
                  <a:moveTo>
                    <a:pt x="355091" y="0"/>
                  </a:moveTo>
                  <a:lnTo>
                    <a:pt x="78909" y="0"/>
                  </a:lnTo>
                  <a:lnTo>
                    <a:pt x="63589" y="3113"/>
                  </a:lnTo>
                  <a:lnTo>
                    <a:pt x="51044" y="11592"/>
                  </a:lnTo>
                  <a:lnTo>
                    <a:pt x="42567" y="24140"/>
                  </a:lnTo>
                  <a:lnTo>
                    <a:pt x="39454" y="39462"/>
                  </a:lnTo>
                  <a:lnTo>
                    <a:pt x="39454" y="114442"/>
                  </a:lnTo>
                  <a:lnTo>
                    <a:pt x="43400" y="118388"/>
                  </a:lnTo>
                  <a:lnTo>
                    <a:pt x="76936" y="118388"/>
                  </a:lnTo>
                  <a:lnTo>
                    <a:pt x="78909" y="120361"/>
                  </a:lnTo>
                  <a:lnTo>
                    <a:pt x="78909" y="155878"/>
                  </a:lnTo>
                  <a:lnTo>
                    <a:pt x="76936" y="157851"/>
                  </a:lnTo>
                  <a:lnTo>
                    <a:pt x="39454" y="157851"/>
                  </a:lnTo>
                  <a:lnTo>
                    <a:pt x="24135" y="160965"/>
                  </a:lnTo>
                  <a:lnTo>
                    <a:pt x="11589" y="169443"/>
                  </a:lnTo>
                  <a:lnTo>
                    <a:pt x="3113" y="181991"/>
                  </a:lnTo>
                  <a:lnTo>
                    <a:pt x="0" y="197314"/>
                  </a:lnTo>
                  <a:lnTo>
                    <a:pt x="0" y="670868"/>
                  </a:lnTo>
                  <a:lnTo>
                    <a:pt x="3113" y="686190"/>
                  </a:lnTo>
                  <a:lnTo>
                    <a:pt x="11589" y="698738"/>
                  </a:lnTo>
                  <a:lnTo>
                    <a:pt x="24135" y="707215"/>
                  </a:lnTo>
                  <a:lnTo>
                    <a:pt x="39454" y="710329"/>
                  </a:lnTo>
                  <a:lnTo>
                    <a:pt x="177545" y="710329"/>
                  </a:lnTo>
                  <a:lnTo>
                    <a:pt x="186885" y="664362"/>
                  </a:lnTo>
                  <a:lnTo>
                    <a:pt x="212314" y="626719"/>
                  </a:lnTo>
                  <a:lnTo>
                    <a:pt x="249950" y="601284"/>
                  </a:lnTo>
                  <a:lnTo>
                    <a:pt x="295909" y="591942"/>
                  </a:lnTo>
                  <a:lnTo>
                    <a:pt x="434000" y="591942"/>
                  </a:lnTo>
                  <a:lnTo>
                    <a:pt x="434000" y="513017"/>
                  </a:lnTo>
                  <a:lnTo>
                    <a:pt x="98636" y="513017"/>
                  </a:lnTo>
                  <a:lnTo>
                    <a:pt x="90976" y="511460"/>
                  </a:lnTo>
                  <a:lnTo>
                    <a:pt x="84704" y="507220"/>
                  </a:lnTo>
                  <a:lnTo>
                    <a:pt x="80465" y="500946"/>
                  </a:lnTo>
                  <a:lnTo>
                    <a:pt x="78909" y="493285"/>
                  </a:lnTo>
                  <a:lnTo>
                    <a:pt x="78909" y="295971"/>
                  </a:lnTo>
                  <a:lnTo>
                    <a:pt x="80465" y="288310"/>
                  </a:lnTo>
                  <a:lnTo>
                    <a:pt x="84704" y="282036"/>
                  </a:lnTo>
                  <a:lnTo>
                    <a:pt x="90976" y="277796"/>
                  </a:lnTo>
                  <a:lnTo>
                    <a:pt x="98636" y="276239"/>
                  </a:lnTo>
                  <a:lnTo>
                    <a:pt x="434000" y="276239"/>
                  </a:lnTo>
                  <a:lnTo>
                    <a:pt x="434000" y="197314"/>
                  </a:lnTo>
                  <a:lnTo>
                    <a:pt x="430886" y="181991"/>
                  </a:lnTo>
                  <a:lnTo>
                    <a:pt x="422410" y="169443"/>
                  </a:lnTo>
                  <a:lnTo>
                    <a:pt x="409865" y="160965"/>
                  </a:lnTo>
                  <a:lnTo>
                    <a:pt x="394545" y="157851"/>
                  </a:lnTo>
                  <a:lnTo>
                    <a:pt x="357063" y="157851"/>
                  </a:lnTo>
                  <a:lnTo>
                    <a:pt x="355091" y="155878"/>
                  </a:lnTo>
                  <a:lnTo>
                    <a:pt x="355091" y="120361"/>
                  </a:lnTo>
                  <a:lnTo>
                    <a:pt x="357063" y="118388"/>
                  </a:lnTo>
                  <a:lnTo>
                    <a:pt x="390600" y="118388"/>
                  </a:lnTo>
                  <a:lnTo>
                    <a:pt x="394545" y="114442"/>
                  </a:lnTo>
                  <a:lnTo>
                    <a:pt x="394545" y="39462"/>
                  </a:lnTo>
                  <a:lnTo>
                    <a:pt x="391432" y="24140"/>
                  </a:lnTo>
                  <a:lnTo>
                    <a:pt x="382955" y="11592"/>
                  </a:lnTo>
                  <a:lnTo>
                    <a:pt x="370410" y="3113"/>
                  </a:lnTo>
                  <a:lnTo>
                    <a:pt x="355091" y="0"/>
                  </a:lnTo>
                  <a:close/>
                </a:path>
              </a:pathLst>
            </a:custGeom>
            <a:solidFill>
              <a:srgbClr val="3AAB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170626" y="4127925"/>
              <a:ext cx="434340" cy="710565"/>
            </a:xfrm>
            <a:custGeom>
              <a:avLst/>
              <a:gdLst/>
              <a:ahLst/>
              <a:cxnLst/>
              <a:rect l="l" t="t" r="r" b="b"/>
              <a:pathLst>
                <a:path w="434339" h="710564">
                  <a:moveTo>
                    <a:pt x="434000" y="591942"/>
                  </a:moveTo>
                  <a:lnTo>
                    <a:pt x="434000" y="513017"/>
                  </a:lnTo>
                  <a:lnTo>
                    <a:pt x="98636" y="513017"/>
                  </a:lnTo>
                  <a:lnTo>
                    <a:pt x="90976" y="511460"/>
                  </a:lnTo>
                  <a:lnTo>
                    <a:pt x="84704" y="507220"/>
                  </a:lnTo>
                  <a:lnTo>
                    <a:pt x="80465" y="500946"/>
                  </a:lnTo>
                  <a:lnTo>
                    <a:pt x="78909" y="493285"/>
                  </a:lnTo>
                  <a:lnTo>
                    <a:pt x="78909" y="295971"/>
                  </a:lnTo>
                  <a:lnTo>
                    <a:pt x="80465" y="288310"/>
                  </a:lnTo>
                  <a:lnTo>
                    <a:pt x="84704" y="282036"/>
                  </a:lnTo>
                  <a:lnTo>
                    <a:pt x="90976" y="277796"/>
                  </a:lnTo>
                  <a:lnTo>
                    <a:pt x="98636" y="276239"/>
                  </a:lnTo>
                  <a:lnTo>
                    <a:pt x="434000" y="276239"/>
                  </a:lnTo>
                  <a:lnTo>
                    <a:pt x="434000" y="197314"/>
                  </a:lnTo>
                  <a:lnTo>
                    <a:pt x="430886" y="181991"/>
                  </a:lnTo>
                  <a:lnTo>
                    <a:pt x="422410" y="169443"/>
                  </a:lnTo>
                  <a:lnTo>
                    <a:pt x="409865" y="160965"/>
                  </a:lnTo>
                  <a:lnTo>
                    <a:pt x="394545" y="157851"/>
                  </a:lnTo>
                  <a:lnTo>
                    <a:pt x="360022" y="157851"/>
                  </a:lnTo>
                  <a:lnTo>
                    <a:pt x="357063" y="157851"/>
                  </a:lnTo>
                  <a:lnTo>
                    <a:pt x="355091" y="155878"/>
                  </a:lnTo>
                  <a:lnTo>
                    <a:pt x="355091" y="152918"/>
                  </a:lnTo>
                  <a:lnTo>
                    <a:pt x="355091" y="123321"/>
                  </a:lnTo>
                  <a:lnTo>
                    <a:pt x="355091" y="120361"/>
                  </a:lnTo>
                  <a:lnTo>
                    <a:pt x="357063" y="118388"/>
                  </a:lnTo>
                  <a:lnTo>
                    <a:pt x="360022" y="118388"/>
                  </a:lnTo>
                  <a:lnTo>
                    <a:pt x="384681" y="118388"/>
                  </a:lnTo>
                  <a:lnTo>
                    <a:pt x="390600" y="118388"/>
                  </a:lnTo>
                  <a:lnTo>
                    <a:pt x="394545" y="114442"/>
                  </a:lnTo>
                  <a:lnTo>
                    <a:pt x="394545" y="108522"/>
                  </a:lnTo>
                  <a:lnTo>
                    <a:pt x="394545" y="39462"/>
                  </a:lnTo>
                  <a:lnTo>
                    <a:pt x="391432" y="24140"/>
                  </a:lnTo>
                  <a:lnTo>
                    <a:pt x="382955" y="11592"/>
                  </a:lnTo>
                  <a:lnTo>
                    <a:pt x="370410" y="3113"/>
                  </a:lnTo>
                  <a:lnTo>
                    <a:pt x="355091" y="0"/>
                  </a:lnTo>
                  <a:lnTo>
                    <a:pt x="78909" y="0"/>
                  </a:lnTo>
                  <a:lnTo>
                    <a:pt x="63589" y="3113"/>
                  </a:lnTo>
                  <a:lnTo>
                    <a:pt x="51044" y="11592"/>
                  </a:lnTo>
                  <a:lnTo>
                    <a:pt x="42567" y="24140"/>
                  </a:lnTo>
                  <a:lnTo>
                    <a:pt x="39454" y="39462"/>
                  </a:lnTo>
                  <a:lnTo>
                    <a:pt x="39454" y="108522"/>
                  </a:lnTo>
                  <a:lnTo>
                    <a:pt x="39454" y="114442"/>
                  </a:lnTo>
                  <a:lnTo>
                    <a:pt x="43400" y="118388"/>
                  </a:lnTo>
                  <a:lnTo>
                    <a:pt x="49318" y="118388"/>
                  </a:lnTo>
                  <a:lnTo>
                    <a:pt x="73977" y="118388"/>
                  </a:lnTo>
                  <a:lnTo>
                    <a:pt x="76936" y="118388"/>
                  </a:lnTo>
                  <a:lnTo>
                    <a:pt x="78909" y="120361"/>
                  </a:lnTo>
                  <a:lnTo>
                    <a:pt x="78909" y="123321"/>
                  </a:lnTo>
                  <a:lnTo>
                    <a:pt x="78909" y="152918"/>
                  </a:lnTo>
                  <a:lnTo>
                    <a:pt x="78909" y="155878"/>
                  </a:lnTo>
                  <a:lnTo>
                    <a:pt x="76936" y="157851"/>
                  </a:lnTo>
                  <a:lnTo>
                    <a:pt x="73977" y="157851"/>
                  </a:lnTo>
                  <a:lnTo>
                    <a:pt x="39454" y="157851"/>
                  </a:lnTo>
                  <a:lnTo>
                    <a:pt x="24135" y="160965"/>
                  </a:lnTo>
                  <a:lnTo>
                    <a:pt x="11589" y="169443"/>
                  </a:lnTo>
                  <a:lnTo>
                    <a:pt x="3113" y="181991"/>
                  </a:lnTo>
                  <a:lnTo>
                    <a:pt x="0" y="197314"/>
                  </a:lnTo>
                  <a:lnTo>
                    <a:pt x="0" y="670868"/>
                  </a:lnTo>
                  <a:lnTo>
                    <a:pt x="3113" y="686190"/>
                  </a:lnTo>
                  <a:lnTo>
                    <a:pt x="11589" y="698738"/>
                  </a:lnTo>
                  <a:lnTo>
                    <a:pt x="24135" y="707215"/>
                  </a:lnTo>
                  <a:lnTo>
                    <a:pt x="39454" y="710329"/>
                  </a:lnTo>
                  <a:lnTo>
                    <a:pt x="177545" y="710329"/>
                  </a:lnTo>
                  <a:lnTo>
                    <a:pt x="186885" y="664362"/>
                  </a:lnTo>
                  <a:lnTo>
                    <a:pt x="212314" y="626719"/>
                  </a:lnTo>
                  <a:lnTo>
                    <a:pt x="249950" y="601284"/>
                  </a:lnTo>
                  <a:lnTo>
                    <a:pt x="295909" y="591942"/>
                  </a:lnTo>
                  <a:lnTo>
                    <a:pt x="434000" y="591942"/>
                  </a:lnTo>
                  <a:close/>
                </a:path>
              </a:pathLst>
            </a:custGeom>
            <a:ln w="23016">
              <a:solidFill>
                <a:srgbClr val="3AAB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288990" y="4443628"/>
              <a:ext cx="316230" cy="158115"/>
            </a:xfrm>
            <a:custGeom>
              <a:avLst/>
              <a:gdLst/>
              <a:ahLst/>
              <a:cxnLst/>
              <a:rect l="l" t="t" r="r" b="b"/>
              <a:pathLst>
                <a:path w="316229" h="158114">
                  <a:moveTo>
                    <a:pt x="315636" y="0"/>
                  </a:moveTo>
                  <a:lnTo>
                    <a:pt x="3945" y="0"/>
                  </a:lnTo>
                  <a:lnTo>
                    <a:pt x="0" y="3946"/>
                  </a:lnTo>
                  <a:lnTo>
                    <a:pt x="0" y="9865"/>
                  </a:lnTo>
                  <a:lnTo>
                    <a:pt x="0" y="153905"/>
                  </a:lnTo>
                  <a:lnTo>
                    <a:pt x="3945" y="157851"/>
                  </a:lnTo>
                  <a:lnTo>
                    <a:pt x="315636" y="157851"/>
                  </a:lnTo>
                  <a:lnTo>
                    <a:pt x="315636" y="0"/>
                  </a:lnTo>
                  <a:close/>
                </a:path>
              </a:pathLst>
            </a:custGeom>
            <a:solidFill>
              <a:srgbClr val="3AAB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288990" y="4443628"/>
              <a:ext cx="316230" cy="158115"/>
            </a:xfrm>
            <a:custGeom>
              <a:avLst/>
              <a:gdLst/>
              <a:ahLst/>
              <a:cxnLst/>
              <a:rect l="l" t="t" r="r" b="b"/>
              <a:pathLst>
                <a:path w="316229" h="158114">
                  <a:moveTo>
                    <a:pt x="0" y="9865"/>
                  </a:moveTo>
                  <a:lnTo>
                    <a:pt x="0" y="147985"/>
                  </a:lnTo>
                  <a:lnTo>
                    <a:pt x="0" y="153905"/>
                  </a:lnTo>
                  <a:lnTo>
                    <a:pt x="3945" y="157851"/>
                  </a:lnTo>
                  <a:lnTo>
                    <a:pt x="9863" y="157851"/>
                  </a:lnTo>
                  <a:lnTo>
                    <a:pt x="315636" y="157851"/>
                  </a:lnTo>
                  <a:lnTo>
                    <a:pt x="315636" y="0"/>
                  </a:lnTo>
                  <a:lnTo>
                    <a:pt x="9863" y="0"/>
                  </a:lnTo>
                  <a:lnTo>
                    <a:pt x="3945" y="0"/>
                  </a:lnTo>
                  <a:lnTo>
                    <a:pt x="0" y="3946"/>
                  </a:lnTo>
                  <a:lnTo>
                    <a:pt x="0" y="9865"/>
                  </a:lnTo>
                  <a:close/>
                </a:path>
              </a:pathLst>
            </a:custGeom>
            <a:ln w="23019">
              <a:solidFill>
                <a:srgbClr val="3AAB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387626" y="4759331"/>
              <a:ext cx="335915" cy="158115"/>
            </a:xfrm>
            <a:custGeom>
              <a:avLst/>
              <a:gdLst/>
              <a:ahLst/>
              <a:cxnLst/>
              <a:rect l="l" t="t" r="r" b="b"/>
              <a:pathLst>
                <a:path w="335914" h="158114">
                  <a:moveTo>
                    <a:pt x="256454" y="0"/>
                  </a:moveTo>
                  <a:lnTo>
                    <a:pt x="78909" y="0"/>
                  </a:lnTo>
                  <a:lnTo>
                    <a:pt x="48270" y="6227"/>
                  </a:lnTo>
                  <a:lnTo>
                    <a:pt x="23179" y="23184"/>
                  </a:lnTo>
                  <a:lnTo>
                    <a:pt x="6226" y="48279"/>
                  </a:lnTo>
                  <a:lnTo>
                    <a:pt x="0" y="78924"/>
                  </a:lnTo>
                  <a:lnTo>
                    <a:pt x="6226" y="109569"/>
                  </a:lnTo>
                  <a:lnTo>
                    <a:pt x="23179" y="134665"/>
                  </a:lnTo>
                  <a:lnTo>
                    <a:pt x="48270" y="151622"/>
                  </a:lnTo>
                  <a:lnTo>
                    <a:pt x="78909" y="157849"/>
                  </a:lnTo>
                  <a:lnTo>
                    <a:pt x="256454" y="157849"/>
                  </a:lnTo>
                  <a:lnTo>
                    <a:pt x="287093" y="151622"/>
                  </a:lnTo>
                  <a:lnTo>
                    <a:pt x="312184" y="134665"/>
                  </a:lnTo>
                  <a:lnTo>
                    <a:pt x="323180" y="118386"/>
                  </a:lnTo>
                  <a:lnTo>
                    <a:pt x="78909" y="118386"/>
                  </a:lnTo>
                  <a:lnTo>
                    <a:pt x="63589" y="115273"/>
                  </a:lnTo>
                  <a:lnTo>
                    <a:pt x="51044" y="106794"/>
                  </a:lnTo>
                  <a:lnTo>
                    <a:pt x="42567" y="94246"/>
                  </a:lnTo>
                  <a:lnTo>
                    <a:pt x="39454" y="78924"/>
                  </a:lnTo>
                  <a:lnTo>
                    <a:pt x="42567" y="63602"/>
                  </a:lnTo>
                  <a:lnTo>
                    <a:pt x="51044" y="51054"/>
                  </a:lnTo>
                  <a:lnTo>
                    <a:pt x="63589" y="42576"/>
                  </a:lnTo>
                  <a:lnTo>
                    <a:pt x="78909" y="39462"/>
                  </a:lnTo>
                  <a:lnTo>
                    <a:pt x="323181" y="39462"/>
                  </a:lnTo>
                  <a:lnTo>
                    <a:pt x="312184" y="23184"/>
                  </a:lnTo>
                  <a:lnTo>
                    <a:pt x="287093" y="6227"/>
                  </a:lnTo>
                  <a:lnTo>
                    <a:pt x="256454" y="0"/>
                  </a:lnTo>
                  <a:close/>
                </a:path>
                <a:path w="335914" h="158114">
                  <a:moveTo>
                    <a:pt x="323181" y="39462"/>
                  </a:moveTo>
                  <a:lnTo>
                    <a:pt x="167681" y="39462"/>
                  </a:lnTo>
                  <a:lnTo>
                    <a:pt x="167681" y="118386"/>
                  </a:lnTo>
                  <a:lnTo>
                    <a:pt x="323180" y="118386"/>
                  </a:lnTo>
                  <a:lnTo>
                    <a:pt x="329137" y="109569"/>
                  </a:lnTo>
                  <a:lnTo>
                    <a:pt x="335363" y="78924"/>
                  </a:lnTo>
                  <a:lnTo>
                    <a:pt x="329137" y="48279"/>
                  </a:lnTo>
                  <a:lnTo>
                    <a:pt x="323181" y="39462"/>
                  </a:lnTo>
                  <a:close/>
                </a:path>
              </a:pathLst>
            </a:custGeom>
            <a:solidFill>
              <a:srgbClr val="3AABB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5571" y="4787284"/>
              <a:ext cx="151245" cy="10194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387626" y="4759331"/>
              <a:ext cx="335915" cy="158115"/>
            </a:xfrm>
            <a:custGeom>
              <a:avLst/>
              <a:gdLst/>
              <a:ahLst/>
              <a:cxnLst/>
              <a:rect l="l" t="t" r="r" b="b"/>
              <a:pathLst>
                <a:path w="335914" h="158114">
                  <a:moveTo>
                    <a:pt x="256454" y="0"/>
                  </a:moveTo>
                  <a:lnTo>
                    <a:pt x="78909" y="0"/>
                  </a:lnTo>
                  <a:lnTo>
                    <a:pt x="48270" y="6227"/>
                  </a:lnTo>
                  <a:lnTo>
                    <a:pt x="23179" y="23184"/>
                  </a:lnTo>
                  <a:lnTo>
                    <a:pt x="6226" y="48279"/>
                  </a:lnTo>
                  <a:lnTo>
                    <a:pt x="0" y="78924"/>
                  </a:lnTo>
                  <a:lnTo>
                    <a:pt x="6226" y="109569"/>
                  </a:lnTo>
                  <a:lnTo>
                    <a:pt x="23179" y="134665"/>
                  </a:lnTo>
                  <a:lnTo>
                    <a:pt x="48270" y="151622"/>
                  </a:lnTo>
                  <a:lnTo>
                    <a:pt x="78909" y="157849"/>
                  </a:lnTo>
                  <a:lnTo>
                    <a:pt x="256454" y="157849"/>
                  </a:lnTo>
                  <a:lnTo>
                    <a:pt x="287093" y="151622"/>
                  </a:lnTo>
                  <a:lnTo>
                    <a:pt x="312184" y="134665"/>
                  </a:lnTo>
                  <a:lnTo>
                    <a:pt x="329137" y="109569"/>
                  </a:lnTo>
                  <a:lnTo>
                    <a:pt x="335363" y="78924"/>
                  </a:lnTo>
                  <a:lnTo>
                    <a:pt x="329137" y="48279"/>
                  </a:lnTo>
                  <a:lnTo>
                    <a:pt x="312184" y="23184"/>
                  </a:lnTo>
                  <a:lnTo>
                    <a:pt x="287093" y="6227"/>
                  </a:lnTo>
                  <a:lnTo>
                    <a:pt x="256454" y="0"/>
                  </a:lnTo>
                  <a:close/>
                </a:path>
              </a:pathLst>
            </a:custGeom>
            <a:ln w="23019">
              <a:solidFill>
                <a:srgbClr val="3AAB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964049" y="4039743"/>
              <a:ext cx="958850" cy="959485"/>
            </a:xfrm>
            <a:custGeom>
              <a:avLst/>
              <a:gdLst/>
              <a:ahLst/>
              <a:cxnLst/>
              <a:rect l="l" t="t" r="r" b="b"/>
              <a:pathLst>
                <a:path w="958850" h="959485">
                  <a:moveTo>
                    <a:pt x="0" y="959358"/>
                  </a:moveTo>
                  <a:lnTo>
                    <a:pt x="958596" y="959358"/>
                  </a:lnTo>
                  <a:lnTo>
                    <a:pt x="958596" y="0"/>
                  </a:lnTo>
                  <a:lnTo>
                    <a:pt x="0" y="0"/>
                  </a:lnTo>
                  <a:lnTo>
                    <a:pt x="0" y="9593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622542" y="3966464"/>
            <a:ext cx="4866005" cy="108839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2070"/>
              </a:lnSpc>
              <a:spcBef>
                <a:spcPts val="240"/>
              </a:spcBef>
            </a:pPr>
            <a:r>
              <a:rPr dirty="0" sz="1800">
                <a:latin typeface="Arial"/>
                <a:cs typeface="Arial"/>
              </a:rPr>
              <a:t>Explore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application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contemporary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themes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paediatric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prescribing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enhance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evidence- </a:t>
            </a:r>
            <a:r>
              <a:rPr dirty="0" sz="1800">
                <a:latin typeface="Arial"/>
                <a:cs typeface="Arial"/>
              </a:rPr>
              <a:t>based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prescribing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practice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outcomes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for </a:t>
            </a:r>
            <a:r>
              <a:rPr dirty="0" sz="1800">
                <a:latin typeface="Arial"/>
                <a:cs typeface="Arial"/>
              </a:rPr>
              <a:t>Children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Young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People.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16590" y="118110"/>
            <a:ext cx="1176527" cy="9822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813" y="782955"/>
            <a:ext cx="11006455" cy="496570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820"/>
              </a:lnSpc>
              <a:tabLst>
                <a:tab pos="3047365" algn="l"/>
                <a:tab pos="4998085" algn="l"/>
                <a:tab pos="5622290" algn="l"/>
                <a:tab pos="8918575" algn="l"/>
                <a:tab pos="9707880" algn="l"/>
              </a:tabLst>
            </a:pPr>
            <a:r>
              <a:rPr dirty="0" spc="220">
                <a:latin typeface="Arial"/>
                <a:cs typeface="Arial"/>
              </a:rPr>
              <a:t>MEDICATION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20">
                <a:latin typeface="Arial"/>
                <a:cs typeface="Arial"/>
              </a:rPr>
              <a:t>SAFETY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05">
                <a:latin typeface="Arial"/>
                <a:cs typeface="Arial"/>
              </a:rPr>
              <a:t>IN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45">
                <a:latin typeface="Arial"/>
                <a:cs typeface="Arial"/>
              </a:rPr>
              <a:t>TRANSITIONS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20">
                <a:latin typeface="Arial"/>
                <a:cs typeface="Arial"/>
              </a:rPr>
              <a:t>OF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80">
                <a:latin typeface="Arial"/>
                <a:cs typeface="Arial"/>
              </a:rPr>
              <a:t>CARE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4365" rIns="0" bIns="0" rtlCol="0" vert="horz">
            <a:spAutoFit/>
          </a:bodyPr>
          <a:lstStyle/>
          <a:p>
            <a:pPr marL="312420" marR="5080">
              <a:lnSpc>
                <a:spcPct val="120000"/>
              </a:lnSpc>
              <a:spcBef>
                <a:spcPts val="100"/>
              </a:spcBef>
            </a:pPr>
            <a:r>
              <a:rPr dirty="0" sz="2000"/>
              <a:t>Patient</a:t>
            </a:r>
            <a:r>
              <a:rPr dirty="0" sz="2000" spc="-20"/>
              <a:t> </a:t>
            </a:r>
            <a:r>
              <a:rPr dirty="0" sz="2000"/>
              <a:t>safety</a:t>
            </a:r>
            <a:r>
              <a:rPr dirty="0" sz="2000" spc="-40"/>
              <a:t> </a:t>
            </a:r>
            <a:r>
              <a:rPr dirty="0" sz="2000"/>
              <a:t>is</a:t>
            </a:r>
            <a:r>
              <a:rPr dirty="0" sz="2000" spc="-20"/>
              <a:t> </a:t>
            </a:r>
            <a:r>
              <a:rPr dirty="0" sz="2000"/>
              <a:t>one</a:t>
            </a:r>
            <a:r>
              <a:rPr dirty="0" sz="2000" spc="-20"/>
              <a:t> </a:t>
            </a:r>
            <a:r>
              <a:rPr dirty="0" sz="2000"/>
              <a:t>of</a:t>
            </a:r>
            <a:r>
              <a:rPr dirty="0" sz="2000" spc="-35"/>
              <a:t> </a:t>
            </a:r>
            <a:r>
              <a:rPr dirty="0" sz="2000"/>
              <a:t>the</a:t>
            </a:r>
            <a:r>
              <a:rPr dirty="0" sz="2000" spc="-25"/>
              <a:t> </a:t>
            </a:r>
            <a:r>
              <a:rPr dirty="0" sz="2000"/>
              <a:t>most</a:t>
            </a:r>
            <a:r>
              <a:rPr dirty="0" sz="2000" spc="-40"/>
              <a:t> </a:t>
            </a:r>
            <a:r>
              <a:rPr dirty="0" sz="2000" spc="-10"/>
              <a:t>important </a:t>
            </a:r>
            <a:r>
              <a:rPr dirty="0" sz="2000"/>
              <a:t>components</a:t>
            </a:r>
            <a:r>
              <a:rPr dirty="0" sz="2000" spc="-70"/>
              <a:t> </a:t>
            </a:r>
            <a:r>
              <a:rPr dirty="0" sz="2000"/>
              <a:t>of</a:t>
            </a:r>
            <a:r>
              <a:rPr dirty="0" sz="2000" spc="-70"/>
              <a:t> </a:t>
            </a:r>
            <a:r>
              <a:rPr dirty="0" sz="2000"/>
              <a:t>health</a:t>
            </a:r>
            <a:r>
              <a:rPr dirty="0" sz="2000" spc="-70"/>
              <a:t> </a:t>
            </a:r>
            <a:r>
              <a:rPr dirty="0" sz="2000"/>
              <a:t>care</a:t>
            </a:r>
            <a:r>
              <a:rPr dirty="0" sz="2000" spc="-65"/>
              <a:t> </a:t>
            </a:r>
            <a:r>
              <a:rPr dirty="0" sz="2000"/>
              <a:t>delivery</a:t>
            </a:r>
            <a:r>
              <a:rPr dirty="0" sz="2000" spc="-60"/>
              <a:t> </a:t>
            </a:r>
            <a:r>
              <a:rPr dirty="0" sz="2000" spc="-25"/>
              <a:t>and </a:t>
            </a:r>
            <a:r>
              <a:rPr dirty="0" sz="2000" spc="-10"/>
              <a:t>“unintended</a:t>
            </a:r>
            <a:r>
              <a:rPr dirty="0" sz="2000" spc="-100"/>
              <a:t> </a:t>
            </a:r>
            <a:r>
              <a:rPr dirty="0" sz="2000"/>
              <a:t>medication</a:t>
            </a:r>
            <a:r>
              <a:rPr dirty="0" sz="2000" spc="-85"/>
              <a:t> </a:t>
            </a:r>
            <a:r>
              <a:rPr dirty="0" sz="2000"/>
              <a:t>discrepancies</a:t>
            </a:r>
            <a:r>
              <a:rPr dirty="0" sz="2000" spc="-80"/>
              <a:t> </a:t>
            </a:r>
            <a:r>
              <a:rPr dirty="0" sz="2000" spc="-10"/>
              <a:t>affect </a:t>
            </a:r>
            <a:r>
              <a:rPr dirty="0" sz="2000"/>
              <a:t>nearly</a:t>
            </a:r>
            <a:r>
              <a:rPr dirty="0" sz="2000" spc="-45"/>
              <a:t> </a:t>
            </a:r>
            <a:r>
              <a:rPr dirty="0" sz="2000"/>
              <a:t>every</a:t>
            </a:r>
            <a:r>
              <a:rPr dirty="0" sz="2000" spc="-50"/>
              <a:t> </a:t>
            </a:r>
            <a:r>
              <a:rPr dirty="0" sz="2000"/>
              <a:t>patient</a:t>
            </a:r>
            <a:r>
              <a:rPr dirty="0" sz="2000" spc="-40"/>
              <a:t> </a:t>
            </a:r>
            <a:r>
              <a:rPr dirty="0" sz="2000"/>
              <a:t>that</a:t>
            </a:r>
            <a:r>
              <a:rPr dirty="0" sz="2000" spc="-55"/>
              <a:t> </a:t>
            </a:r>
            <a:r>
              <a:rPr dirty="0" sz="2000"/>
              <a:t>moves</a:t>
            </a:r>
            <a:r>
              <a:rPr dirty="0" sz="2000" spc="-40"/>
              <a:t> </a:t>
            </a:r>
            <a:r>
              <a:rPr dirty="0" sz="2000" spc="-10"/>
              <a:t>across</a:t>
            </a:r>
            <a:endParaRPr sz="2000"/>
          </a:p>
          <a:p>
            <a:pPr marL="312420">
              <a:lnSpc>
                <a:spcPct val="100000"/>
              </a:lnSpc>
              <a:spcBef>
                <a:spcPts val="480"/>
              </a:spcBef>
            </a:pPr>
            <a:r>
              <a:rPr dirty="0" sz="2000"/>
              <a:t>transitions</a:t>
            </a:r>
            <a:r>
              <a:rPr dirty="0" sz="2000" spc="-35"/>
              <a:t> </a:t>
            </a:r>
            <a:r>
              <a:rPr dirty="0" sz="2000"/>
              <a:t>of</a:t>
            </a:r>
            <a:r>
              <a:rPr dirty="0" sz="2000" spc="-30"/>
              <a:t> </a:t>
            </a:r>
            <a:r>
              <a:rPr dirty="0" sz="2000"/>
              <a:t>care”</a:t>
            </a:r>
            <a:r>
              <a:rPr dirty="0" sz="2000" spc="-35"/>
              <a:t> </a:t>
            </a:r>
            <a:r>
              <a:rPr dirty="0" sz="2000"/>
              <a:t>(WHO</a:t>
            </a:r>
            <a:r>
              <a:rPr dirty="0" sz="2000" spc="-20"/>
              <a:t> </a:t>
            </a:r>
            <a:r>
              <a:rPr dirty="0" sz="2000" spc="-10"/>
              <a:t>2019)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8281" y="2631185"/>
            <a:ext cx="4707635" cy="33291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436620" y="512191"/>
            <a:ext cx="5057140" cy="496570"/>
          </a:xfrm>
          <a:custGeom>
            <a:avLst/>
            <a:gdLst/>
            <a:ahLst/>
            <a:cxnLst/>
            <a:rect l="l" t="t" r="r" b="b"/>
            <a:pathLst>
              <a:path w="5057140" h="496569">
                <a:moveTo>
                  <a:pt x="5056632" y="0"/>
                </a:moveTo>
                <a:lnTo>
                  <a:pt x="0" y="0"/>
                </a:lnTo>
                <a:lnTo>
                  <a:pt x="0" y="496062"/>
                </a:lnTo>
                <a:lnTo>
                  <a:pt x="5056632" y="496062"/>
                </a:lnTo>
                <a:lnTo>
                  <a:pt x="5056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4173" y="497332"/>
            <a:ext cx="50361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9365" algn="l"/>
                <a:tab pos="3662045" algn="l"/>
              </a:tabLst>
            </a:pPr>
            <a:r>
              <a:rPr dirty="0" spc="150">
                <a:latin typeface="Arial"/>
                <a:cs typeface="Arial"/>
              </a:rPr>
              <a:t>WHO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35">
                <a:latin typeface="Arial"/>
                <a:cs typeface="Arial"/>
              </a:rPr>
              <a:t>FINDINGS</a:t>
            </a:r>
            <a:r>
              <a:rPr dirty="0">
                <a:latin typeface="Arial"/>
                <a:cs typeface="Arial"/>
              </a:rPr>
              <a:t>	(</a:t>
            </a:r>
            <a:r>
              <a:rPr dirty="0" spc="-590">
                <a:latin typeface="Arial"/>
                <a:cs typeface="Arial"/>
              </a:rPr>
              <a:t> </a:t>
            </a:r>
            <a:r>
              <a:rPr dirty="0" spc="215">
                <a:latin typeface="Arial"/>
                <a:cs typeface="Arial"/>
              </a:rPr>
              <a:t>2019</a:t>
            </a:r>
            <a:r>
              <a:rPr dirty="0" spc="-590">
                <a:latin typeface="Arial"/>
                <a:cs typeface="Arial"/>
              </a:rPr>
              <a:t> </a:t>
            </a:r>
            <a:r>
              <a:rPr dirty="0" spc="-50">
                <a:latin typeface="Arial"/>
                <a:cs typeface="Arial"/>
              </a:rPr>
              <a:t>)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2804" y="1552194"/>
            <a:ext cx="6946392" cy="47960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523" y="0"/>
            <a:ext cx="12193905" cy="6858000"/>
            <a:chOff x="-1523" y="0"/>
            <a:chExt cx="1219390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1476" y="1828800"/>
              <a:ext cx="2819400" cy="28194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1476" y="5871209"/>
              <a:ext cx="990600" cy="98679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523" y="2667000"/>
              <a:ext cx="4191000" cy="41910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8991" y="766376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102806" y="767911"/>
                  </a:lnTo>
                  <a:lnTo>
                    <a:pt x="145093" y="767911"/>
                  </a:lnTo>
                  <a:lnTo>
                    <a:pt x="229009" y="766376"/>
                  </a:lnTo>
                  <a:lnTo>
                    <a:pt x="346764" y="762156"/>
                  </a:lnTo>
                  <a:lnTo>
                    <a:pt x="571566" y="749671"/>
                  </a:lnTo>
                  <a:lnTo>
                    <a:pt x="934431" y="722221"/>
                  </a:lnTo>
                  <a:lnTo>
                    <a:pt x="1575466" y="660907"/>
                  </a:lnTo>
                  <a:lnTo>
                    <a:pt x="2295940" y="578375"/>
                  </a:lnTo>
                  <a:lnTo>
                    <a:pt x="2845201" y="505624"/>
                  </a:lnTo>
                  <a:lnTo>
                    <a:pt x="3127267" y="463386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0544"/>
                  </a:lnTo>
                  <a:lnTo>
                    <a:pt x="10970260" y="1980692"/>
                  </a:lnTo>
                  <a:lnTo>
                    <a:pt x="10200386" y="2074418"/>
                  </a:lnTo>
                  <a:lnTo>
                    <a:pt x="9946386" y="2099818"/>
                  </a:lnTo>
                  <a:lnTo>
                    <a:pt x="9433560" y="2145792"/>
                  </a:lnTo>
                  <a:lnTo>
                    <a:pt x="8927211" y="2183892"/>
                  </a:lnTo>
                  <a:lnTo>
                    <a:pt x="8674735" y="2199767"/>
                  </a:lnTo>
                  <a:lnTo>
                    <a:pt x="7925435" y="2236343"/>
                  </a:lnTo>
                  <a:lnTo>
                    <a:pt x="7190486" y="2256917"/>
                  </a:lnTo>
                  <a:lnTo>
                    <a:pt x="6472936" y="2264918"/>
                  </a:lnTo>
                  <a:lnTo>
                    <a:pt x="6006211" y="2263267"/>
                  </a:lnTo>
                  <a:lnTo>
                    <a:pt x="5107686" y="2245868"/>
                  </a:lnTo>
                  <a:lnTo>
                    <a:pt x="4466336" y="2221992"/>
                  </a:lnTo>
                  <a:lnTo>
                    <a:pt x="3664585" y="2179193"/>
                  </a:lnTo>
                  <a:lnTo>
                    <a:pt x="2931160" y="2129917"/>
                  </a:lnTo>
                  <a:lnTo>
                    <a:pt x="2591435" y="2102993"/>
                  </a:lnTo>
                  <a:lnTo>
                    <a:pt x="1978660" y="2045843"/>
                  </a:lnTo>
                  <a:lnTo>
                    <a:pt x="1232598" y="1964817"/>
                  </a:lnTo>
                  <a:lnTo>
                    <a:pt x="862711" y="1920367"/>
                  </a:lnTo>
                  <a:lnTo>
                    <a:pt x="476377" y="1867204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9014" y="0"/>
              <a:ext cx="756704" cy="120015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060703" y="666750"/>
            <a:ext cx="9144000" cy="125730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075"/>
              </a:lnSpc>
            </a:pPr>
            <a:r>
              <a:rPr dirty="0" sz="4400" b="1">
                <a:latin typeface="Arial"/>
                <a:cs typeface="Arial"/>
              </a:rPr>
              <a:t>From</a:t>
            </a:r>
            <a:r>
              <a:rPr dirty="0" sz="4400" spc="-100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the</a:t>
            </a:r>
            <a:r>
              <a:rPr dirty="0" sz="4400" spc="-90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Pond</a:t>
            </a:r>
            <a:r>
              <a:rPr dirty="0" sz="4400" spc="-95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into</a:t>
            </a:r>
            <a:r>
              <a:rPr dirty="0" sz="4400" spc="-90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the</a:t>
            </a:r>
            <a:r>
              <a:rPr dirty="0" sz="4400" spc="-90" b="1">
                <a:latin typeface="Arial"/>
                <a:cs typeface="Arial"/>
              </a:rPr>
              <a:t> </a:t>
            </a:r>
            <a:r>
              <a:rPr dirty="0" sz="4400" spc="-25" b="1">
                <a:latin typeface="Arial"/>
                <a:cs typeface="Arial"/>
              </a:rPr>
              <a:t>Sea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ts val="2945"/>
              </a:lnSpc>
            </a:pPr>
            <a:r>
              <a:rPr dirty="0" sz="2600" spc="-10" b="1">
                <a:latin typeface="Arial"/>
                <a:cs typeface="Arial"/>
              </a:rPr>
              <a:t>Children’s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Transition</a:t>
            </a:r>
            <a:r>
              <a:rPr dirty="0" sz="2600" spc="-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to</a:t>
            </a:r>
            <a:r>
              <a:rPr dirty="0" sz="2600" spc="-1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Adult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Health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Services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dirty="0" sz="1100" b="1">
                <a:latin typeface="Arial"/>
                <a:cs typeface="Arial"/>
              </a:rPr>
              <a:t>(CQC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Report,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2014)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64970" y="6014211"/>
            <a:ext cx="7933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 Gothic"/>
                <a:cs typeface="Century Gothic"/>
                <a:hlinkClick r:id="rId7"/>
              </a:rPr>
              <a:t>http://www.cqc.org.uk/sites/default/files/CQC_Transition%20Report.pdf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66166" y="2141929"/>
            <a:ext cx="10645140" cy="309562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2400" spc="-10" b="1">
                <a:solidFill>
                  <a:srgbClr val="3D3D35"/>
                </a:solidFill>
                <a:latin typeface="Arial"/>
                <a:cs typeface="Arial"/>
              </a:rPr>
              <a:t>Findings: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Many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committed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professionals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provide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excellent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care.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Commissioners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providers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health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social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need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work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together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every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level.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Children's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services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stopping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they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provide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before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equivalent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adult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services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have </a:t>
            </a:r>
            <a:r>
              <a:rPr dirty="0" sz="2000" spc="-10">
                <a:latin typeface="Arial"/>
                <a:cs typeface="Arial"/>
              </a:rPr>
              <a:t>started.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Adult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services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unfamiliar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(structured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funded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differently).</a:t>
            </a:r>
            <a:endParaRPr sz="2000">
              <a:latin typeface="Arial"/>
              <a:cs typeface="Arial"/>
            </a:endParaRPr>
          </a:p>
          <a:p>
            <a:pPr marL="381635" indent="-368935">
              <a:lnSpc>
                <a:spcPct val="100000"/>
              </a:lnSpc>
              <a:spcBef>
                <a:spcPts val="1800"/>
              </a:spcBef>
              <a:buChar char="•"/>
              <a:tabLst>
                <a:tab pos="381635" algn="l"/>
              </a:tabLst>
            </a:pPr>
            <a:r>
              <a:rPr dirty="0" sz="2000">
                <a:latin typeface="Arial"/>
                <a:cs typeface="Arial"/>
              </a:rPr>
              <a:t>Families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feel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confused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distressed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lack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support.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0094976" y="200405"/>
            <a:ext cx="1713230" cy="6366510"/>
            <a:chOff x="10094976" y="200405"/>
            <a:chExt cx="1713230" cy="636651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94976" y="4254246"/>
              <a:ext cx="1635252" cy="231266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33176" y="200405"/>
              <a:ext cx="874776" cy="729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0661" y="324231"/>
            <a:ext cx="5908675" cy="487680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820"/>
              </a:lnSpc>
              <a:tabLst>
                <a:tab pos="5640705" algn="l"/>
              </a:tabLst>
            </a:pPr>
            <a:r>
              <a:rPr dirty="0"/>
              <a:t>The</a:t>
            </a:r>
            <a:r>
              <a:rPr dirty="0" spc="395"/>
              <a:t> </a:t>
            </a:r>
            <a:r>
              <a:rPr dirty="0" spc="145"/>
              <a:t>process</a:t>
            </a:r>
            <a:r>
              <a:rPr dirty="0" spc="409"/>
              <a:t> </a:t>
            </a:r>
            <a:r>
              <a:rPr dirty="0"/>
              <a:t>of</a:t>
            </a:r>
            <a:r>
              <a:rPr dirty="0" spc="400"/>
              <a:t> </a:t>
            </a:r>
            <a:r>
              <a:rPr dirty="0" spc="135"/>
              <a:t>transition</a:t>
            </a:r>
            <a:r>
              <a:rPr dirty="0"/>
              <a:t>	</a:t>
            </a:r>
            <a:r>
              <a:rPr dirty="0" spc="155"/>
              <a:t>–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02448" y="909447"/>
            <a:ext cx="9525000" cy="48768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820"/>
              </a:lnSpc>
            </a:pPr>
            <a:r>
              <a:rPr dirty="0" sz="3200" spc="145">
                <a:solidFill>
                  <a:srgbClr val="FFFFFF"/>
                </a:solidFill>
                <a:latin typeface="Lucida Sans"/>
                <a:cs typeface="Lucida Sans"/>
              </a:rPr>
              <a:t>considerations</a:t>
            </a:r>
            <a:r>
              <a:rPr dirty="0" sz="3200" spc="484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200" spc="114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dirty="0" sz="3200" spc="459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200" spc="100">
                <a:solidFill>
                  <a:srgbClr val="FFFFFF"/>
                </a:solidFill>
                <a:latin typeface="Lucida Sans"/>
                <a:cs typeface="Lucida Sans"/>
              </a:rPr>
              <a:t>independent</a:t>
            </a:r>
            <a:r>
              <a:rPr dirty="0" sz="3200" spc="45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200" spc="175">
                <a:solidFill>
                  <a:srgbClr val="FFFFFF"/>
                </a:solidFill>
                <a:latin typeface="Lucida Sans"/>
                <a:cs typeface="Lucida Sans"/>
              </a:rPr>
              <a:t>prescribers</a:t>
            </a:r>
            <a:endParaRPr sz="3200">
              <a:latin typeface="Lucida Sans"/>
              <a:cs typeface="Lucida Sans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9900" marR="152400" indent="-457200">
              <a:lnSpc>
                <a:spcPct val="100000"/>
              </a:lnSpc>
              <a:spcBef>
                <a:spcPts val="100"/>
              </a:spcBef>
              <a:buSzPct val="75000"/>
              <a:buAutoNum type="arabicPeriod"/>
              <a:tabLst>
                <a:tab pos="469900" algn="l"/>
              </a:tabLst>
            </a:pPr>
            <a:r>
              <a:rPr dirty="0"/>
              <a:t>Empowering</a:t>
            </a:r>
            <a:r>
              <a:rPr dirty="0" spc="-50"/>
              <a:t> </a:t>
            </a:r>
            <a:r>
              <a:rPr dirty="0"/>
              <a:t>children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learn</a:t>
            </a:r>
            <a:r>
              <a:rPr dirty="0" spc="-35"/>
              <a:t> </a:t>
            </a:r>
            <a:r>
              <a:rPr dirty="0"/>
              <a:t>about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 spc="-10"/>
              <a:t>understand </a:t>
            </a:r>
            <a:r>
              <a:rPr dirty="0"/>
              <a:t>their</a:t>
            </a:r>
            <a:r>
              <a:rPr dirty="0" spc="-30"/>
              <a:t> </a:t>
            </a:r>
            <a:r>
              <a:rPr dirty="0"/>
              <a:t>own</a:t>
            </a:r>
            <a:r>
              <a:rPr dirty="0" spc="-45"/>
              <a:t> </a:t>
            </a:r>
            <a:r>
              <a:rPr dirty="0"/>
              <a:t>condition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medication</a:t>
            </a:r>
            <a:r>
              <a:rPr dirty="0" spc="-40"/>
              <a:t> </a:t>
            </a:r>
            <a:r>
              <a:rPr dirty="0"/>
              <a:t>at</a:t>
            </a:r>
            <a:r>
              <a:rPr dirty="0" spc="-25"/>
              <a:t> </a:t>
            </a:r>
            <a:r>
              <a:rPr dirty="0" spc="-50"/>
              <a:t>a </a:t>
            </a:r>
            <a:r>
              <a:rPr dirty="0"/>
              <a:t>developmentally</a:t>
            </a:r>
            <a:r>
              <a:rPr dirty="0" spc="-55"/>
              <a:t> </a:t>
            </a:r>
            <a:r>
              <a:rPr dirty="0"/>
              <a:t>appropriate</a:t>
            </a:r>
            <a:r>
              <a:rPr dirty="0" spc="-40"/>
              <a:t> </a:t>
            </a:r>
            <a:r>
              <a:rPr dirty="0"/>
              <a:t>stage</a:t>
            </a:r>
            <a:r>
              <a:rPr dirty="0" spc="-50"/>
              <a:t>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/>
              <a:t>their</a:t>
            </a:r>
            <a:r>
              <a:rPr dirty="0" spc="-40"/>
              <a:t> </a:t>
            </a:r>
            <a:r>
              <a:rPr dirty="0" spc="-10"/>
              <a:t>individual needs</a:t>
            </a:r>
          </a:p>
          <a:p>
            <a:pPr marL="469900" marR="11430" indent="-457200">
              <a:lnSpc>
                <a:spcPct val="100000"/>
              </a:lnSpc>
              <a:spcBef>
                <a:spcPts val="1005"/>
              </a:spcBef>
              <a:buSzPct val="75000"/>
              <a:buAutoNum type="arabicPeriod"/>
              <a:tabLst>
                <a:tab pos="469900" algn="l"/>
              </a:tabLst>
            </a:pPr>
            <a:r>
              <a:rPr dirty="0"/>
              <a:t>Monitor</a:t>
            </a:r>
            <a:r>
              <a:rPr dirty="0" spc="-30"/>
              <a:t> </a:t>
            </a:r>
            <a:r>
              <a:rPr dirty="0"/>
              <a:t>growth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development</a:t>
            </a:r>
            <a:r>
              <a:rPr dirty="0" spc="-35"/>
              <a:t> </a:t>
            </a:r>
            <a:r>
              <a:rPr dirty="0"/>
              <a:t>during</a:t>
            </a:r>
            <a:r>
              <a:rPr dirty="0" spc="-45"/>
              <a:t> </a:t>
            </a:r>
            <a:r>
              <a:rPr dirty="0" spc="-10"/>
              <a:t>adolescent; </a:t>
            </a:r>
            <a:r>
              <a:rPr dirty="0"/>
              <a:t>growth</a:t>
            </a:r>
            <a:r>
              <a:rPr dirty="0" spc="-40"/>
              <a:t> </a:t>
            </a:r>
            <a:r>
              <a:rPr dirty="0"/>
              <a:t>spurts</a:t>
            </a:r>
            <a:r>
              <a:rPr dirty="0" spc="-25"/>
              <a:t> </a:t>
            </a:r>
            <a:r>
              <a:rPr dirty="0"/>
              <a:t>mean</a:t>
            </a:r>
            <a:r>
              <a:rPr dirty="0" spc="-35"/>
              <a:t> </a:t>
            </a:r>
            <a:r>
              <a:rPr dirty="0"/>
              <a:t>more</a:t>
            </a:r>
            <a:r>
              <a:rPr dirty="0" spc="-30"/>
              <a:t> </a:t>
            </a:r>
            <a:r>
              <a:rPr dirty="0"/>
              <a:t>frequent</a:t>
            </a:r>
            <a:r>
              <a:rPr dirty="0" spc="-30"/>
              <a:t> </a:t>
            </a:r>
            <a:r>
              <a:rPr dirty="0"/>
              <a:t>medication</a:t>
            </a:r>
            <a:r>
              <a:rPr dirty="0" spc="-45"/>
              <a:t> </a:t>
            </a:r>
            <a:r>
              <a:rPr dirty="0" spc="-10"/>
              <a:t>reviews</a:t>
            </a:r>
          </a:p>
          <a:p>
            <a:pPr marL="469900" marR="5080" indent="-457200">
              <a:lnSpc>
                <a:spcPct val="100000"/>
              </a:lnSpc>
              <a:spcBef>
                <a:spcPts val="1000"/>
              </a:spcBef>
              <a:buSzPct val="75000"/>
              <a:buAutoNum type="arabicPeriod"/>
              <a:tabLst>
                <a:tab pos="469900" algn="l"/>
              </a:tabLst>
            </a:pPr>
            <a:r>
              <a:rPr dirty="0"/>
              <a:t>Review</a:t>
            </a:r>
            <a:r>
              <a:rPr dirty="0" spc="-40"/>
              <a:t> </a:t>
            </a:r>
            <a:r>
              <a:rPr dirty="0"/>
              <a:t>medications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terms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suitability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20"/>
              <a:t> </a:t>
            </a:r>
            <a:r>
              <a:rPr dirty="0"/>
              <a:t>their</a:t>
            </a:r>
            <a:r>
              <a:rPr dirty="0" spc="-20"/>
              <a:t> age; </a:t>
            </a:r>
            <a:r>
              <a:rPr dirty="0"/>
              <a:t>is</a:t>
            </a:r>
            <a:r>
              <a:rPr dirty="0" spc="-25"/>
              <a:t> </a:t>
            </a:r>
            <a:r>
              <a:rPr dirty="0"/>
              <a:t>there</a:t>
            </a:r>
            <a:r>
              <a:rPr dirty="0" spc="-20"/>
              <a:t> </a:t>
            </a:r>
            <a:r>
              <a:rPr dirty="0"/>
              <a:t>an</a:t>
            </a:r>
            <a:r>
              <a:rPr dirty="0" spc="-25"/>
              <a:t> </a:t>
            </a:r>
            <a:r>
              <a:rPr dirty="0"/>
              <a:t>alternative</a:t>
            </a:r>
            <a:r>
              <a:rPr dirty="0" spc="-25"/>
              <a:t> </a:t>
            </a:r>
            <a:r>
              <a:rPr dirty="0"/>
              <a:t>that</a:t>
            </a:r>
            <a:r>
              <a:rPr dirty="0" spc="-5"/>
              <a:t> </a:t>
            </a:r>
            <a:r>
              <a:rPr dirty="0"/>
              <a:t>could</a:t>
            </a:r>
            <a:r>
              <a:rPr dirty="0" spc="-40"/>
              <a:t> </a:t>
            </a:r>
            <a:r>
              <a:rPr dirty="0"/>
              <a:t>be</a:t>
            </a:r>
            <a:r>
              <a:rPr dirty="0" spc="-25"/>
              <a:t> </a:t>
            </a:r>
            <a:r>
              <a:rPr dirty="0" spc="-10"/>
              <a:t>considered?</a:t>
            </a:r>
          </a:p>
          <a:p>
            <a:pPr marL="469900" marR="236220" indent="-457200">
              <a:lnSpc>
                <a:spcPct val="100000"/>
              </a:lnSpc>
              <a:spcBef>
                <a:spcPts val="1000"/>
              </a:spcBef>
              <a:buSzPct val="75000"/>
              <a:buAutoNum type="arabicPeriod"/>
              <a:tabLst>
                <a:tab pos="469900" algn="l"/>
              </a:tabLst>
            </a:pPr>
            <a:r>
              <a:rPr dirty="0"/>
              <a:t>Enable</a:t>
            </a:r>
            <a:r>
              <a:rPr dirty="0" spc="-40"/>
              <a:t> </a:t>
            </a:r>
            <a:r>
              <a:rPr dirty="0"/>
              <a:t>children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time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learn</a:t>
            </a:r>
            <a:r>
              <a:rPr dirty="0" spc="-25"/>
              <a:t> </a:t>
            </a:r>
            <a:r>
              <a:rPr dirty="0"/>
              <a:t>how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 spc="-10"/>
              <a:t>swallow </a:t>
            </a:r>
            <a:r>
              <a:rPr dirty="0"/>
              <a:t>tablets</a:t>
            </a:r>
            <a:r>
              <a:rPr dirty="0" spc="-35"/>
              <a:t> </a:t>
            </a:r>
            <a:r>
              <a:rPr dirty="0"/>
              <a:t>(where</a:t>
            </a:r>
            <a:r>
              <a:rPr dirty="0" spc="-50"/>
              <a:t> </a:t>
            </a:r>
            <a:r>
              <a:rPr dirty="0"/>
              <a:t>clinically</a:t>
            </a:r>
            <a:r>
              <a:rPr dirty="0" spc="-4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/>
              <a:t>developmentally</a:t>
            </a:r>
            <a:r>
              <a:rPr dirty="0" spc="-50"/>
              <a:t> </a:t>
            </a:r>
            <a:r>
              <a:rPr dirty="0" spc="-10"/>
              <a:t>suitable)</a:t>
            </a:r>
          </a:p>
          <a:p>
            <a:pPr marL="469900" marR="208279" indent="-457200">
              <a:lnSpc>
                <a:spcPct val="100000"/>
              </a:lnSpc>
              <a:spcBef>
                <a:spcPts val="1000"/>
              </a:spcBef>
              <a:buSzPct val="75000"/>
              <a:buAutoNum type="arabicPeriod"/>
              <a:tabLst>
                <a:tab pos="469900" algn="l"/>
              </a:tabLst>
            </a:pPr>
            <a:r>
              <a:rPr dirty="0"/>
              <a:t>Ensure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gradual</a:t>
            </a:r>
            <a:r>
              <a:rPr dirty="0" spc="-20"/>
              <a:t> </a:t>
            </a:r>
            <a:r>
              <a:rPr dirty="0"/>
              <a:t>process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transition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joined</a:t>
            </a:r>
            <a:r>
              <a:rPr dirty="0" spc="-30"/>
              <a:t> </a:t>
            </a:r>
            <a:r>
              <a:rPr dirty="0" spc="-25"/>
              <a:t>up </a:t>
            </a:r>
            <a:r>
              <a:rPr dirty="0"/>
              <a:t>working</a:t>
            </a:r>
            <a:r>
              <a:rPr dirty="0" spc="-30"/>
              <a:t> </a:t>
            </a:r>
            <a:r>
              <a:rPr dirty="0"/>
              <a:t>with</a:t>
            </a:r>
            <a:r>
              <a:rPr dirty="0" spc="-20"/>
              <a:t> </a:t>
            </a:r>
            <a:r>
              <a:rPr dirty="0"/>
              <a:t>adult</a:t>
            </a:r>
            <a:r>
              <a:rPr dirty="0" spc="-25"/>
              <a:t> </a:t>
            </a:r>
            <a:r>
              <a:rPr dirty="0"/>
              <a:t>services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10"/>
              <a:t> seamless </a:t>
            </a:r>
            <a:r>
              <a:rPr dirty="0"/>
              <a:t>continuation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spc="-10"/>
              <a:t>medication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86000"/>
            <a:ext cx="5551932" cy="313715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68811" y="192786"/>
            <a:ext cx="729996" cy="6088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504" y="709294"/>
            <a:ext cx="10149205" cy="454659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90"/>
              </a:lnSpc>
              <a:tabLst>
                <a:tab pos="1466850" algn="l"/>
                <a:tab pos="2385060" algn="l"/>
                <a:tab pos="3122295" algn="l"/>
                <a:tab pos="5101590" algn="l"/>
                <a:tab pos="6042660" algn="l"/>
                <a:tab pos="8883650" algn="l"/>
                <a:tab pos="9298305" algn="l"/>
              </a:tabLst>
            </a:pPr>
            <a:r>
              <a:rPr dirty="0" spc="220">
                <a:latin typeface="Arial"/>
                <a:cs typeface="Arial"/>
              </a:rPr>
              <a:t>Thank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65">
                <a:latin typeface="Arial"/>
                <a:cs typeface="Arial"/>
              </a:rPr>
              <a:t>you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70">
                <a:latin typeface="Arial"/>
                <a:cs typeface="Arial"/>
              </a:rPr>
              <a:t>for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-10">
                <a:latin typeface="Arial"/>
                <a:cs typeface="Arial"/>
              </a:rPr>
              <a:t>l</a:t>
            </a:r>
            <a:r>
              <a:rPr dirty="0" spc="-600">
                <a:latin typeface="Arial"/>
                <a:cs typeface="Arial"/>
              </a:rPr>
              <a:t> </a:t>
            </a:r>
            <a:r>
              <a:rPr dirty="0" spc="240">
                <a:latin typeface="Arial"/>
                <a:cs typeface="Arial"/>
              </a:rPr>
              <a:t>istening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70">
                <a:latin typeface="Arial"/>
                <a:cs typeface="Arial"/>
              </a:rPr>
              <a:t>and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54">
                <a:latin typeface="Arial"/>
                <a:cs typeface="Arial"/>
              </a:rPr>
              <a:t>participating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-50">
                <a:latin typeface="Arial"/>
                <a:cs typeface="Arial"/>
              </a:rPr>
              <a:t>–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70">
                <a:latin typeface="Arial"/>
                <a:cs typeface="Arial"/>
              </a:rPr>
              <a:t>are 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2097" y="1294511"/>
            <a:ext cx="4265295" cy="454659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90"/>
              </a:lnSpc>
              <a:tabLst>
                <a:tab pos="1262380" algn="l"/>
                <a:tab pos="2180590" algn="l"/>
              </a:tabLst>
            </a:pPr>
            <a:r>
              <a:rPr dirty="0" sz="3200" spc="22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200" spc="165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200" spc="245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8782" y="2347722"/>
            <a:ext cx="5774436" cy="368427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00" y="38861"/>
            <a:ext cx="729996" cy="6088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813" y="414527"/>
            <a:ext cx="9999345" cy="549910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300"/>
              </a:lnSpc>
            </a:pPr>
            <a:r>
              <a:rPr dirty="0" sz="3600" spc="380"/>
              <a:t>REFERENCES</a:t>
            </a:r>
            <a:r>
              <a:rPr dirty="0" sz="3600" spc="450"/>
              <a:t> </a:t>
            </a:r>
            <a:r>
              <a:rPr dirty="0" sz="3600"/>
              <a:t>AND</a:t>
            </a:r>
            <a:r>
              <a:rPr dirty="0" sz="3600" spc="434"/>
              <a:t> </a:t>
            </a:r>
            <a:r>
              <a:rPr dirty="0" sz="3600" spc="204"/>
              <a:t>FURTHER</a:t>
            </a:r>
            <a:r>
              <a:rPr dirty="0" sz="3600" spc="445"/>
              <a:t> </a:t>
            </a:r>
            <a:r>
              <a:rPr dirty="0" sz="3600" spc="295"/>
              <a:t>RESOURCES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731266" y="1280617"/>
            <a:ext cx="10636885" cy="4558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20100"/>
              </a:lnSpc>
              <a:spcBef>
                <a:spcPts val="100"/>
              </a:spcBef>
              <a:buSzPct val="75000"/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BMJ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Quality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Safety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(2020)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u="sng" sz="2000" spc="-2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https://qualitysafety.bmj.com/lookup/doi/10.1136/bmjqs-</a:t>
            </a:r>
            <a:r>
              <a:rPr dirty="0" u="sng" sz="20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2019-</a:t>
            </a:r>
            <a:r>
              <a:rPr dirty="0" u="none" sz="2000" spc="-10">
                <a:solidFill>
                  <a:srgbClr val="C25049"/>
                </a:solidFill>
                <a:latin typeface="Arial"/>
                <a:cs typeface="Arial"/>
              </a:rPr>
              <a:t> </a:t>
            </a:r>
            <a:r>
              <a:rPr dirty="0" u="sng" sz="20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010206</a:t>
            </a:r>
            <a:endParaRPr sz="2000">
              <a:latin typeface="Arial"/>
              <a:cs typeface="Arial"/>
            </a:endParaRPr>
          </a:p>
          <a:p>
            <a:pPr marL="241300" marR="2330450" indent="-228600">
              <a:lnSpc>
                <a:spcPct val="120000"/>
              </a:lnSpc>
              <a:spcBef>
                <a:spcPts val="1000"/>
              </a:spcBef>
              <a:buSzPct val="75000"/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Care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Quality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Commission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(2014)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From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Pond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Sea </a:t>
            </a:r>
            <a:r>
              <a:rPr dirty="0" u="sng" sz="20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3"/>
              </a:rPr>
              <a:t>https://www.cqc.org.uk/sites/default/files/CQC_Transition%20Report.pdf</a:t>
            </a:r>
            <a:endParaRPr sz="2000">
              <a:latin typeface="Arial"/>
              <a:cs typeface="Arial"/>
            </a:endParaRPr>
          </a:p>
          <a:p>
            <a:pPr marL="241300" marR="1301750" indent="-228600">
              <a:lnSpc>
                <a:spcPct val="120000"/>
              </a:lnSpc>
              <a:spcBef>
                <a:spcPts val="994"/>
              </a:spcBef>
              <a:buSzPct val="75000"/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Care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Quality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Commission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(2021)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Children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Young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People’s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Survey </a:t>
            </a:r>
            <a:r>
              <a:rPr dirty="0" u="sng" sz="20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4"/>
              </a:rPr>
              <a:t>https://www.cqc.org.uk/publications/surveys/children-</a:t>
            </a:r>
            <a:r>
              <a:rPr dirty="0" u="sng" sz="2000" spc="-2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4"/>
              </a:rPr>
              <a:t>young-</a:t>
            </a:r>
            <a:r>
              <a:rPr dirty="0" u="sng" sz="20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4"/>
              </a:rPr>
              <a:t>peoples-survey-</a:t>
            </a:r>
            <a:r>
              <a:rPr dirty="0" u="sng" sz="2000" spc="-2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4"/>
              </a:rPr>
              <a:t>2020</a:t>
            </a:r>
            <a:endParaRPr sz="2000">
              <a:latin typeface="Arial"/>
              <a:cs typeface="Arial"/>
            </a:endParaRPr>
          </a:p>
          <a:p>
            <a:pPr marL="241300" marR="250825" indent="-228600">
              <a:lnSpc>
                <a:spcPct val="120000"/>
              </a:lnSpc>
              <a:spcBef>
                <a:spcPts val="1005"/>
              </a:spcBef>
              <a:buSzPct val="75000"/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Ghaleb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(2010)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incidence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nature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prescribing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medication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administration </a:t>
            </a:r>
            <a:r>
              <a:rPr dirty="0" sz="2000">
                <a:latin typeface="Arial"/>
                <a:cs typeface="Arial"/>
              </a:rPr>
              <a:t>errors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paediatric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inpatients.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Arch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Child.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Feb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95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(2),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113-</a:t>
            </a:r>
            <a:r>
              <a:rPr dirty="0" sz="2000" spc="-25">
                <a:latin typeface="Arial"/>
                <a:cs typeface="Arial"/>
              </a:rPr>
              <a:t>118 </a:t>
            </a:r>
            <a:r>
              <a:rPr dirty="0" u="sng" sz="20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5"/>
              </a:rPr>
              <a:t>https://doi.org/10.1136/adc.2009.158485</a:t>
            </a:r>
            <a:endParaRPr sz="2000">
              <a:latin typeface="Arial"/>
              <a:cs typeface="Arial"/>
            </a:endParaRPr>
          </a:p>
          <a:p>
            <a:pPr marL="241300" marR="455930" indent="-228600">
              <a:lnSpc>
                <a:spcPct val="120000"/>
              </a:lnSpc>
              <a:spcBef>
                <a:spcPts val="1000"/>
              </a:spcBef>
              <a:buSzPct val="75000"/>
              <a:buChar char="•"/>
              <a:tabLst>
                <a:tab pos="241300" algn="l"/>
                <a:tab pos="7195184" algn="l"/>
              </a:tabLst>
            </a:pPr>
            <a:r>
              <a:rPr dirty="0" sz="2000" spc="-10">
                <a:latin typeface="Arial"/>
                <a:cs typeface="Arial"/>
              </a:rPr>
              <a:t>Gormley-</a:t>
            </a:r>
            <a:r>
              <a:rPr dirty="0" sz="2000">
                <a:latin typeface="Arial"/>
                <a:cs typeface="Arial"/>
              </a:rPr>
              <a:t>Fleming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Peate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(2019)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Children’s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Applied</a:t>
            </a:r>
            <a:r>
              <a:rPr dirty="0" sz="2000" spc="-10">
                <a:latin typeface="Arial"/>
                <a:cs typeface="Arial"/>
              </a:rPr>
              <a:t> Pathophysiology: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Essential </a:t>
            </a:r>
            <a:r>
              <a:rPr dirty="0" sz="2000">
                <a:latin typeface="Arial"/>
                <a:cs typeface="Arial"/>
              </a:rPr>
              <a:t>Guide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Nursing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Healthcare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Students.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Wiley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Blackwell.</a:t>
            </a:r>
            <a:r>
              <a:rPr dirty="0" sz="2000">
                <a:latin typeface="Arial"/>
                <a:cs typeface="Arial"/>
              </a:rPr>
              <a:t>	West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Sussex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73383" y="136397"/>
            <a:ext cx="932687" cy="7780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813" y="781176"/>
            <a:ext cx="9028430" cy="487680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820"/>
              </a:lnSpc>
            </a:pPr>
            <a:r>
              <a:rPr dirty="0" spc="360"/>
              <a:t>REFERENCES</a:t>
            </a:r>
            <a:r>
              <a:rPr dirty="0" spc="505"/>
              <a:t> </a:t>
            </a:r>
            <a:r>
              <a:rPr dirty="0"/>
              <a:t>AND</a:t>
            </a:r>
            <a:r>
              <a:rPr dirty="0" spc="490"/>
              <a:t> </a:t>
            </a:r>
            <a:r>
              <a:rPr dirty="0" spc="210"/>
              <a:t>FURTHER</a:t>
            </a:r>
            <a:r>
              <a:rPr dirty="0" spc="484"/>
              <a:t> </a:t>
            </a:r>
            <a:r>
              <a:rPr dirty="0" spc="290"/>
              <a:t>RESOURCES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1266" y="1598727"/>
            <a:ext cx="10245090" cy="448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333375" indent="-228600">
              <a:lnSpc>
                <a:spcPct val="110000"/>
              </a:lnSpc>
              <a:spcBef>
                <a:spcPts val="100"/>
              </a:spcBef>
              <a:buSzPct val="73684"/>
              <a:buChar char="•"/>
              <a:tabLst>
                <a:tab pos="241300" algn="l"/>
              </a:tabLst>
            </a:pPr>
            <a:r>
              <a:rPr dirty="0" sz="1900">
                <a:latin typeface="Arial"/>
                <a:cs typeface="Arial"/>
              </a:rPr>
              <a:t>Jarvis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L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Mitchell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D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(2023)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Children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Young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People’s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Social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Prescribing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Toolkit </a:t>
            </a:r>
            <a:r>
              <a:rPr dirty="0" u="sng" sz="1900" spc="-2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https://www.streetgames.org/wp-</a:t>
            </a:r>
            <a:r>
              <a:rPr dirty="0" u="sng" sz="19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content/uploads/2023/12/Children-</a:t>
            </a:r>
            <a:r>
              <a:rPr dirty="0" u="sng" sz="1900" spc="-45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Young-</a:t>
            </a:r>
            <a:r>
              <a:rPr dirty="0" u="sng" sz="1900" spc="-2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Peoples-</a:t>
            </a:r>
            <a:r>
              <a:rPr dirty="0" u="sng" sz="19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Social-</a:t>
            </a:r>
            <a:r>
              <a:rPr dirty="0" u="none" sz="1900" spc="-10">
                <a:solidFill>
                  <a:srgbClr val="C25049"/>
                </a:solidFill>
                <a:latin typeface="Arial"/>
                <a:cs typeface="Arial"/>
              </a:rPr>
              <a:t> </a:t>
            </a:r>
            <a:r>
              <a:rPr dirty="0" u="sng" sz="1900" spc="-2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Prescribing-</a:t>
            </a:r>
            <a:r>
              <a:rPr dirty="0" u="sng" sz="19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Toolkit41.pdf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20"/>
              </a:spcBef>
              <a:buSzPct val="73684"/>
              <a:buChar char="•"/>
              <a:tabLst>
                <a:tab pos="240665" algn="l"/>
              </a:tabLst>
            </a:pPr>
            <a:r>
              <a:rPr dirty="0" sz="1900">
                <a:latin typeface="Arial"/>
                <a:cs typeface="Arial"/>
              </a:rPr>
              <a:t>Medicines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for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Children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u="sng" sz="19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3"/>
              </a:rPr>
              <a:t>https://www.medicinesforchildren.org.uk/</a:t>
            </a:r>
            <a:endParaRPr sz="1900">
              <a:latin typeface="Arial"/>
              <a:cs typeface="Arial"/>
            </a:endParaRPr>
          </a:p>
          <a:p>
            <a:pPr marL="241300" marR="5080" indent="-228600">
              <a:lnSpc>
                <a:spcPct val="110000"/>
              </a:lnSpc>
              <a:spcBef>
                <a:spcPts val="1005"/>
              </a:spcBef>
              <a:buSzPct val="73684"/>
              <a:buChar char="•"/>
              <a:tabLst>
                <a:tab pos="241300" algn="l"/>
              </a:tabLst>
            </a:pPr>
            <a:r>
              <a:rPr dirty="0" sz="1900" spc="-10">
                <a:latin typeface="Arial"/>
                <a:cs typeface="Arial"/>
              </a:rPr>
              <a:t>National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Academy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for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Social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Prescribing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(2023)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Children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young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people’s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social </a:t>
            </a:r>
            <a:r>
              <a:rPr dirty="0" sz="1900">
                <a:latin typeface="Arial"/>
                <a:cs typeface="Arial"/>
              </a:rPr>
              <a:t>prescribing: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new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evidence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review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u="sng" sz="19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4"/>
              </a:rPr>
              <a:t>https://socialprescribingacademy.org.uk/resources/children-</a:t>
            </a:r>
            <a:r>
              <a:rPr dirty="0" u="none" sz="1900" spc="-10">
                <a:solidFill>
                  <a:srgbClr val="C25049"/>
                </a:solidFill>
                <a:latin typeface="Arial"/>
                <a:cs typeface="Arial"/>
              </a:rPr>
              <a:t> </a:t>
            </a:r>
            <a:r>
              <a:rPr dirty="0" u="sng" sz="1900" spc="-2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4"/>
              </a:rPr>
              <a:t>and-young-</a:t>
            </a:r>
            <a:r>
              <a:rPr dirty="0" u="sng" sz="19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4"/>
              </a:rPr>
              <a:t>people-s-social-prescribing-</a:t>
            </a:r>
            <a:r>
              <a:rPr dirty="0" u="sng" sz="1900" spc="-2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4"/>
              </a:rPr>
              <a:t>new-</a:t>
            </a:r>
            <a:r>
              <a:rPr dirty="0" u="sng" sz="19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4"/>
              </a:rPr>
              <a:t>evidence-review/</a:t>
            </a:r>
            <a:endParaRPr sz="1900">
              <a:latin typeface="Arial"/>
              <a:cs typeface="Arial"/>
            </a:endParaRPr>
          </a:p>
          <a:p>
            <a:pPr marL="241300" marR="325755" indent="-228600">
              <a:lnSpc>
                <a:spcPct val="110000"/>
              </a:lnSpc>
              <a:spcBef>
                <a:spcPts val="1005"/>
              </a:spcBef>
              <a:buSzPct val="73684"/>
              <a:buChar char="•"/>
              <a:tabLst>
                <a:tab pos="241300" algn="l"/>
                <a:tab pos="1448435" algn="l"/>
                <a:tab pos="9321165" algn="l"/>
              </a:tabLst>
            </a:pPr>
            <a:r>
              <a:rPr dirty="0" sz="1900">
                <a:latin typeface="Arial"/>
                <a:cs typeface="Arial"/>
              </a:rPr>
              <a:t>Peate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Dryden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P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(2022)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Fundamentals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Pharmacology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for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Children’s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Nurses.</a:t>
            </a:r>
            <a:r>
              <a:rPr dirty="0" sz="1900">
                <a:latin typeface="Arial"/>
                <a:cs typeface="Arial"/>
              </a:rPr>
              <a:t>	</a:t>
            </a:r>
            <a:r>
              <a:rPr dirty="0" sz="1900" spc="-10">
                <a:latin typeface="Arial"/>
                <a:cs typeface="Arial"/>
              </a:rPr>
              <a:t>Wiley Blackwell.</a:t>
            </a:r>
            <a:r>
              <a:rPr dirty="0" sz="1900">
                <a:latin typeface="Arial"/>
                <a:cs typeface="Arial"/>
              </a:rPr>
              <a:t>	West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Sussex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20"/>
              </a:spcBef>
              <a:buSzPct val="73684"/>
              <a:buChar char="•"/>
              <a:tabLst>
                <a:tab pos="240665" algn="l"/>
              </a:tabLst>
            </a:pPr>
            <a:r>
              <a:rPr dirty="0" sz="1900">
                <a:latin typeface="Arial"/>
                <a:cs typeface="Arial"/>
              </a:rPr>
              <a:t>Royal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Pharmaceutical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Society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(2021)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Competency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Framework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for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all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Prescribers</a:t>
            </a:r>
            <a:endParaRPr sz="1900">
              <a:latin typeface="Arial"/>
              <a:cs typeface="Arial"/>
            </a:endParaRPr>
          </a:p>
          <a:p>
            <a:pPr marL="241300" marR="2053589" indent="-228600">
              <a:lnSpc>
                <a:spcPct val="110000"/>
              </a:lnSpc>
              <a:spcBef>
                <a:spcPts val="1005"/>
              </a:spcBef>
              <a:buSzPct val="73684"/>
              <a:buChar char="•"/>
              <a:tabLst>
                <a:tab pos="241300" algn="l"/>
              </a:tabLst>
            </a:pPr>
            <a:r>
              <a:rPr dirty="0" sz="1900">
                <a:latin typeface="Arial"/>
                <a:cs typeface="Arial"/>
              </a:rPr>
              <a:t>World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Health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Organisation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(2019)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Medication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Safety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in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Transitions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Care </a:t>
            </a:r>
            <a:r>
              <a:rPr dirty="0" u="sng" sz="19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5"/>
              </a:rPr>
              <a:t>https://www.who.int/publications/i/item/WHO-</a:t>
            </a:r>
            <a:r>
              <a:rPr dirty="0" u="sng" sz="1900" spc="-2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5"/>
              </a:rPr>
              <a:t>UHC-</a:t>
            </a:r>
            <a:r>
              <a:rPr dirty="0" u="sng" sz="19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5"/>
              </a:rPr>
              <a:t>SDS-2019.9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>
              <a:alpha val="270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8095" y="441198"/>
            <a:ext cx="4300855" cy="386080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45"/>
              </a:lnSpc>
              <a:tabLst>
                <a:tab pos="789305" algn="l"/>
                <a:tab pos="1969770" algn="l"/>
              </a:tabLst>
            </a:pPr>
            <a:r>
              <a:rPr dirty="0" sz="2300" spc="310"/>
              <a:t>RPS</a:t>
            </a:r>
            <a:r>
              <a:rPr dirty="0" sz="2300"/>
              <a:t>	(</a:t>
            </a:r>
            <a:r>
              <a:rPr dirty="0" sz="2300" spc="-415"/>
              <a:t> </a:t>
            </a:r>
            <a:r>
              <a:rPr dirty="0" sz="2300" spc="-225"/>
              <a:t>2</a:t>
            </a:r>
            <a:r>
              <a:rPr dirty="0" sz="2300" spc="-415"/>
              <a:t> </a:t>
            </a:r>
            <a:r>
              <a:rPr dirty="0" sz="2300" spc="-225"/>
              <a:t>0</a:t>
            </a:r>
            <a:r>
              <a:rPr dirty="0" sz="2300" spc="-415"/>
              <a:t> </a:t>
            </a:r>
            <a:r>
              <a:rPr dirty="0" sz="2300" spc="-225"/>
              <a:t>2</a:t>
            </a:r>
            <a:r>
              <a:rPr dirty="0" sz="2300" spc="-415"/>
              <a:t> </a:t>
            </a:r>
            <a:r>
              <a:rPr dirty="0" sz="2300" spc="-225"/>
              <a:t>1</a:t>
            </a:r>
            <a:r>
              <a:rPr dirty="0" sz="2300" spc="-415"/>
              <a:t> </a:t>
            </a:r>
            <a:r>
              <a:rPr dirty="0" sz="2300" spc="-50"/>
              <a:t>)</a:t>
            </a:r>
            <a:r>
              <a:rPr dirty="0" sz="2300"/>
              <a:t>	</a:t>
            </a:r>
            <a:r>
              <a:rPr dirty="0" sz="2300" spc="-165"/>
              <a:t>C</a:t>
            </a:r>
            <a:r>
              <a:rPr dirty="0" sz="2300" spc="-425"/>
              <a:t> </a:t>
            </a:r>
            <a:r>
              <a:rPr dirty="0" sz="2300" spc="-290"/>
              <a:t>O</a:t>
            </a:r>
            <a:r>
              <a:rPr dirty="0" sz="2300" spc="-425"/>
              <a:t> </a:t>
            </a:r>
            <a:r>
              <a:rPr dirty="0" sz="2300" spc="-185"/>
              <a:t>M</a:t>
            </a:r>
            <a:r>
              <a:rPr dirty="0" sz="2300" spc="-430"/>
              <a:t> </a:t>
            </a:r>
            <a:r>
              <a:rPr dirty="0" sz="2300" spc="185"/>
              <a:t>PET</a:t>
            </a:r>
            <a:r>
              <a:rPr dirty="0" sz="2300" spc="-430"/>
              <a:t> </a:t>
            </a:r>
            <a:r>
              <a:rPr dirty="0" sz="2300" spc="175"/>
              <a:t>EN</a:t>
            </a:r>
            <a:r>
              <a:rPr dirty="0" sz="2300" spc="-420"/>
              <a:t> </a:t>
            </a:r>
            <a:r>
              <a:rPr dirty="0" sz="2300" spc="-165"/>
              <a:t>C</a:t>
            </a:r>
            <a:r>
              <a:rPr dirty="0" sz="2300" spc="-425"/>
              <a:t> </a:t>
            </a:r>
            <a:r>
              <a:rPr dirty="0" sz="2300" spc="-325"/>
              <a:t>Y</a:t>
            </a:r>
            <a:endParaRPr sz="2300"/>
          </a:p>
        </p:txBody>
      </p:sp>
      <p:sp>
        <p:nvSpPr>
          <p:cNvPr id="4" name="object 4" descr=""/>
          <p:cNvSpPr txBox="1"/>
          <p:nvPr/>
        </p:nvSpPr>
        <p:spPr>
          <a:xfrm>
            <a:off x="1018095" y="826769"/>
            <a:ext cx="6149340" cy="35052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45"/>
              </a:lnSpc>
              <a:tabLst>
                <a:tab pos="2243455" algn="l"/>
                <a:tab pos="3024505" algn="l"/>
                <a:tab pos="3785235" algn="l"/>
              </a:tabLst>
            </a:pPr>
            <a:r>
              <a:rPr dirty="0" sz="2300" spc="204">
                <a:solidFill>
                  <a:srgbClr val="FFFFFF"/>
                </a:solidFill>
                <a:latin typeface="Lucida Sans"/>
                <a:cs typeface="Lucida Sans"/>
              </a:rPr>
              <a:t>FRA</a:t>
            </a:r>
            <a:r>
              <a:rPr dirty="0" sz="2300" spc="-4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2300" spc="-185">
                <a:solidFill>
                  <a:srgbClr val="FFFFFF"/>
                </a:solidFill>
                <a:latin typeface="Lucida Sans"/>
                <a:cs typeface="Lucida Sans"/>
              </a:rPr>
              <a:t>M</a:t>
            </a:r>
            <a:r>
              <a:rPr dirty="0" sz="2300" spc="-43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2300" spc="215">
                <a:solidFill>
                  <a:srgbClr val="FFFFFF"/>
                </a:solidFill>
                <a:latin typeface="Lucida Sans"/>
                <a:cs typeface="Lucida Sans"/>
              </a:rPr>
              <a:t>EW</a:t>
            </a:r>
            <a:r>
              <a:rPr dirty="0" sz="2300" spc="-43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2300" spc="-29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dirty="0" sz="2300" spc="-42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2300" spc="140">
                <a:solidFill>
                  <a:srgbClr val="FFFFFF"/>
                </a:solidFill>
                <a:latin typeface="Lucida Sans"/>
                <a:cs typeface="Lucida Sans"/>
              </a:rPr>
              <a:t>RK</a:t>
            </a:r>
            <a:r>
              <a:rPr dirty="0" sz="2300">
                <a:solidFill>
                  <a:srgbClr val="FFFFFF"/>
                </a:solidFill>
                <a:latin typeface="Lucida Sans"/>
                <a:cs typeface="Lucida Sans"/>
              </a:rPr>
              <a:t>	FO</a:t>
            </a:r>
            <a:r>
              <a:rPr dirty="0" sz="2300" spc="-3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2300" spc="5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dirty="0" sz="230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dirty="0" sz="2300" spc="-85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dirty="0" sz="2300" spc="-4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2300" spc="229">
                <a:solidFill>
                  <a:srgbClr val="FFFFFF"/>
                </a:solidFill>
                <a:latin typeface="Lucida Sans"/>
                <a:cs typeface="Lucida Sans"/>
              </a:rPr>
              <a:t>LL</a:t>
            </a:r>
            <a:r>
              <a:rPr dirty="0" sz="230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dirty="0" sz="2300" spc="320">
                <a:solidFill>
                  <a:srgbClr val="FFFFFF"/>
                </a:solidFill>
                <a:latin typeface="Lucida Sans"/>
                <a:cs typeface="Lucida Sans"/>
              </a:rPr>
              <a:t>PRESC</a:t>
            </a:r>
            <a:r>
              <a:rPr dirty="0" sz="2300" spc="-4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2300" spc="160">
                <a:solidFill>
                  <a:srgbClr val="FFFFFF"/>
                </a:solidFill>
                <a:latin typeface="Lucida Sans"/>
                <a:cs typeface="Lucida Sans"/>
              </a:rPr>
              <a:t>RI</a:t>
            </a:r>
            <a:r>
              <a:rPr dirty="0" sz="2300" spc="-43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2300" spc="340">
                <a:solidFill>
                  <a:srgbClr val="FFFFFF"/>
                </a:solidFill>
                <a:latin typeface="Lucida Sans"/>
                <a:cs typeface="Lucida Sans"/>
              </a:rPr>
              <a:t>BERS</a:t>
            </a:r>
            <a:endParaRPr sz="2300">
              <a:latin typeface="Lucida Sans"/>
              <a:cs typeface="Lucida Sans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82345" y="195834"/>
            <a:ext cx="11599545" cy="5617210"/>
            <a:chOff x="482345" y="195834"/>
            <a:chExt cx="11599545" cy="561721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9545" y="2286761"/>
              <a:ext cx="3083052" cy="308229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345" y="1844039"/>
              <a:ext cx="7594854" cy="396849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97184" y="195834"/>
              <a:ext cx="1084326" cy="9037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4603" y="573277"/>
            <a:ext cx="9394825" cy="454659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90"/>
              </a:lnSpc>
              <a:tabLst>
                <a:tab pos="1099820" algn="l"/>
                <a:tab pos="2647950" algn="l"/>
                <a:tab pos="5453380" algn="l"/>
                <a:tab pos="7971790" algn="l"/>
                <a:tab pos="8707755" algn="l"/>
              </a:tabLst>
            </a:pPr>
            <a:r>
              <a:rPr dirty="0" spc="150">
                <a:latin typeface="Arial"/>
                <a:cs typeface="Arial"/>
              </a:rPr>
              <a:t>RPS</a:t>
            </a:r>
            <a:r>
              <a:rPr dirty="0">
                <a:latin typeface="Arial"/>
                <a:cs typeface="Arial"/>
              </a:rPr>
              <a:t>	(</a:t>
            </a:r>
            <a:r>
              <a:rPr dirty="0" spc="-590">
                <a:latin typeface="Arial"/>
                <a:cs typeface="Arial"/>
              </a:rPr>
              <a:t> </a:t>
            </a:r>
            <a:r>
              <a:rPr dirty="0" spc="215">
                <a:latin typeface="Arial"/>
                <a:cs typeface="Arial"/>
              </a:rPr>
              <a:t>2021</a:t>
            </a:r>
            <a:r>
              <a:rPr dirty="0" spc="-590">
                <a:latin typeface="Arial"/>
                <a:cs typeface="Arial"/>
              </a:rPr>
              <a:t> </a:t>
            </a:r>
            <a:r>
              <a:rPr dirty="0" spc="-50">
                <a:latin typeface="Arial"/>
                <a:cs typeface="Arial"/>
              </a:rPr>
              <a:t>)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45">
                <a:latin typeface="Arial"/>
                <a:cs typeface="Arial"/>
              </a:rPr>
              <a:t>Competency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45">
                <a:latin typeface="Arial"/>
                <a:cs typeface="Arial"/>
              </a:rPr>
              <a:t>Framework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65">
                <a:latin typeface="Arial"/>
                <a:cs typeface="Arial"/>
              </a:rPr>
              <a:t>for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60">
                <a:latin typeface="Arial"/>
                <a:cs typeface="Arial"/>
              </a:rPr>
              <a:t>all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50130" y="1158494"/>
            <a:ext cx="2472055" cy="454659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90"/>
              </a:lnSpc>
            </a:pPr>
            <a:r>
              <a:rPr dirty="0" sz="3200" spc="245">
                <a:solidFill>
                  <a:srgbClr val="FFFFFF"/>
                </a:solidFill>
                <a:latin typeface="Arial"/>
                <a:cs typeface="Arial"/>
              </a:rPr>
              <a:t>Prescribers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31266" y="2273248"/>
            <a:ext cx="6727190" cy="283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174625" indent="-228600">
              <a:lnSpc>
                <a:spcPct val="120000"/>
              </a:lnSpc>
              <a:spcBef>
                <a:spcPts val="100"/>
              </a:spcBef>
              <a:buSzPct val="75000"/>
              <a:buChar char="•"/>
              <a:tabLst>
                <a:tab pos="241300" algn="l"/>
              </a:tabLst>
            </a:pPr>
            <a:r>
              <a:rPr dirty="0" sz="2000" spc="-10">
                <a:latin typeface="Arial"/>
                <a:cs typeface="Arial"/>
              </a:rPr>
              <a:t>Prescribing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competency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framework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prescribers, </a:t>
            </a:r>
            <a:r>
              <a:rPr dirty="0" sz="2000">
                <a:latin typeface="Arial"/>
                <a:cs typeface="Arial"/>
              </a:rPr>
              <a:t>but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must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contextualised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reflect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different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areas</a:t>
            </a:r>
            <a:r>
              <a:rPr dirty="0" sz="2000" spc="-25">
                <a:latin typeface="Arial"/>
                <a:cs typeface="Arial"/>
              </a:rPr>
              <a:t> of </a:t>
            </a:r>
            <a:r>
              <a:rPr dirty="0" sz="2000">
                <a:latin typeface="Arial"/>
                <a:cs typeface="Arial"/>
              </a:rPr>
              <a:t>practice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settings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20000"/>
              </a:lnSpc>
              <a:spcBef>
                <a:spcPts val="1000"/>
              </a:spcBef>
              <a:buSzPct val="75000"/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Key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prescribe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within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own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scope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practice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there </a:t>
            </a:r>
            <a:r>
              <a:rPr dirty="0" sz="2000">
                <a:latin typeface="Arial"/>
                <a:cs typeface="Arial"/>
              </a:rPr>
              <a:t>must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clear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patient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benefit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SzPct val="75000"/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Professional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must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also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use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their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own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professional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Codes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Conduct,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standards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guidance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6518" y="1658873"/>
            <a:ext cx="2823210" cy="398830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00" y="156971"/>
            <a:ext cx="850392" cy="7094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>
              <a:alpha val="270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440" y="553211"/>
            <a:ext cx="4891405" cy="1604645"/>
          </a:xfrm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algn="just" marL="12700" marR="5080">
              <a:lnSpc>
                <a:spcPts val="3020"/>
              </a:lnSpc>
              <a:spcBef>
                <a:spcPts val="484"/>
              </a:spcBef>
            </a:pPr>
            <a:r>
              <a:rPr dirty="0" sz="2800" spc="245" b="1">
                <a:solidFill>
                  <a:srgbClr val="000000"/>
                </a:solidFill>
                <a:latin typeface="Arial"/>
                <a:cs typeface="Arial"/>
              </a:rPr>
              <a:t>Emerging</a:t>
            </a:r>
            <a:r>
              <a:rPr dirty="0" sz="2800" spc="59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245" b="1">
                <a:solidFill>
                  <a:srgbClr val="000000"/>
                </a:solidFill>
                <a:latin typeface="Arial"/>
                <a:cs typeface="Arial"/>
              </a:rPr>
              <a:t>contemporary </a:t>
            </a:r>
            <a:r>
              <a:rPr dirty="0" sz="2800" spc="229" b="1">
                <a:solidFill>
                  <a:srgbClr val="000000"/>
                </a:solidFill>
                <a:latin typeface="Arial"/>
                <a:cs typeface="Arial"/>
              </a:rPr>
              <a:t>themes</a:t>
            </a:r>
            <a:r>
              <a:rPr dirty="0" sz="2800" spc="61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185" b="1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dirty="0" sz="2800" spc="59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245" b="1">
                <a:solidFill>
                  <a:srgbClr val="000000"/>
                </a:solidFill>
                <a:latin typeface="Arial"/>
                <a:cs typeface="Arial"/>
              </a:rPr>
              <a:t>children</a:t>
            </a:r>
            <a:r>
              <a:rPr dirty="0" sz="2800" spc="59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150" b="1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dirty="0" sz="2800" spc="215" b="1">
                <a:solidFill>
                  <a:srgbClr val="000000"/>
                </a:solidFill>
                <a:latin typeface="Arial"/>
                <a:cs typeface="Arial"/>
              </a:rPr>
              <a:t>young</a:t>
            </a:r>
            <a:r>
              <a:rPr dirty="0" sz="2800" spc="6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220" b="1">
                <a:solidFill>
                  <a:srgbClr val="000000"/>
                </a:solidFill>
                <a:latin typeface="Arial"/>
                <a:cs typeface="Arial"/>
              </a:rPr>
              <a:t>people’s</a:t>
            </a:r>
            <a:endParaRPr sz="2800">
              <a:latin typeface="Arial"/>
              <a:cs typeface="Arial"/>
            </a:endParaRPr>
          </a:p>
          <a:p>
            <a:pPr algn="just" marL="12700">
              <a:lnSpc>
                <a:spcPts val="2990"/>
              </a:lnSpc>
            </a:pPr>
            <a:r>
              <a:rPr dirty="0" sz="2800" spc="254" b="1">
                <a:solidFill>
                  <a:srgbClr val="000000"/>
                </a:solidFill>
                <a:latin typeface="Arial"/>
                <a:cs typeface="Arial"/>
              </a:rPr>
              <a:t>prescribing</a:t>
            </a:r>
            <a:r>
              <a:rPr dirty="0" sz="2800" spc="59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235" b="1">
                <a:solidFill>
                  <a:srgbClr val="000000"/>
                </a:solidFill>
                <a:latin typeface="Arial"/>
                <a:cs typeface="Arial"/>
              </a:rPr>
              <a:t>practice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6440" y="2498851"/>
            <a:ext cx="4533265" cy="320484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527050" marR="262890" indent="-514350">
              <a:lnSpc>
                <a:spcPts val="2480"/>
              </a:lnSpc>
              <a:spcBef>
                <a:spcPts val="414"/>
              </a:spcBef>
              <a:buAutoNum type="arabicPeriod"/>
              <a:tabLst>
                <a:tab pos="527050" algn="l"/>
                <a:tab pos="1955164" algn="l"/>
                <a:tab pos="2719705" algn="l"/>
                <a:tab pos="3698875" algn="l"/>
              </a:tabLst>
            </a:pPr>
            <a:r>
              <a:rPr dirty="0" sz="2300" spc="-25">
                <a:latin typeface="Arial"/>
                <a:cs typeface="Arial"/>
              </a:rPr>
              <a:t>C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s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u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l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n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20">
                <a:latin typeface="Arial"/>
                <a:cs typeface="Arial"/>
              </a:rPr>
              <a:t>s</a:t>
            </a:r>
            <a:r>
              <a:rPr dirty="0" sz="2300" spc="-335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k</a:t>
            </a:r>
            <a:r>
              <a:rPr dirty="0" sz="2300" spc="-33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l</a:t>
            </a:r>
            <a:r>
              <a:rPr dirty="0" sz="2300" spc="-33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l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s</a:t>
            </a:r>
            <a:r>
              <a:rPr dirty="0" sz="2300">
                <a:latin typeface="Arial"/>
                <a:cs typeface="Arial"/>
              </a:rPr>
              <a:t>	a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d </a:t>
            </a:r>
            <a:r>
              <a:rPr dirty="0" sz="2300" spc="245">
                <a:latin typeface="Arial"/>
                <a:cs typeface="Arial"/>
              </a:rPr>
              <a:t>building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245">
                <a:latin typeface="Arial"/>
                <a:cs typeface="Arial"/>
              </a:rPr>
              <a:t>rapport </a:t>
            </a:r>
            <a:endParaRPr sz="2300">
              <a:latin typeface="Arial"/>
              <a:cs typeface="Arial"/>
            </a:endParaRPr>
          </a:p>
          <a:p>
            <a:pPr marL="527050" marR="290195" indent="-514350">
              <a:lnSpc>
                <a:spcPts val="2480"/>
              </a:lnSpc>
              <a:spcBef>
                <a:spcPts val="605"/>
              </a:spcBef>
              <a:buAutoNum type="arabicPeriod"/>
              <a:tabLst>
                <a:tab pos="527050" algn="l"/>
                <a:tab pos="1670050" algn="l"/>
                <a:tab pos="3633470" algn="l"/>
              </a:tabLst>
            </a:pPr>
            <a:r>
              <a:rPr dirty="0" sz="2300" spc="-25">
                <a:latin typeface="Arial"/>
                <a:cs typeface="Arial"/>
              </a:rPr>
              <a:t>S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c</a:t>
            </a:r>
            <a:r>
              <a:rPr dirty="0" sz="2300" spc="-33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l</a:t>
            </a:r>
            <a:r>
              <a:rPr dirty="0" sz="2300">
                <a:latin typeface="Arial"/>
                <a:cs typeface="Arial"/>
              </a:rPr>
              <a:t>	p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r</a:t>
            </a:r>
            <a:r>
              <a:rPr dirty="0" sz="2300" spc="-3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s</a:t>
            </a:r>
            <a:r>
              <a:rPr dirty="0" sz="2300" spc="-335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c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r</a:t>
            </a:r>
            <a:r>
              <a:rPr dirty="0" sz="2300" spc="-33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g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170">
                <a:latin typeface="Arial"/>
                <a:cs typeface="Arial"/>
              </a:rPr>
              <a:t>and </a:t>
            </a:r>
            <a:r>
              <a:rPr dirty="0" sz="2300" spc="-25">
                <a:latin typeface="Arial"/>
                <a:cs typeface="Arial"/>
              </a:rPr>
              <a:t>w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l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l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g</a:t>
            </a:r>
            <a:endParaRPr sz="2300">
              <a:latin typeface="Arial"/>
              <a:cs typeface="Arial"/>
            </a:endParaRPr>
          </a:p>
          <a:p>
            <a:pPr marL="527050" marR="967740" indent="-514350">
              <a:lnSpc>
                <a:spcPts val="2480"/>
              </a:lnSpc>
              <a:spcBef>
                <a:spcPts val="610"/>
              </a:spcBef>
              <a:buAutoNum type="arabicPeriod"/>
              <a:tabLst>
                <a:tab pos="527050" algn="l"/>
                <a:tab pos="2230120" algn="l"/>
                <a:tab pos="2436495" algn="l"/>
                <a:tab pos="2955925" algn="l"/>
              </a:tabLst>
            </a:pPr>
            <a:r>
              <a:rPr dirty="0" sz="2300" spc="245">
                <a:latin typeface="Arial"/>
                <a:cs typeface="Arial"/>
              </a:rPr>
              <a:t>Managing</a:t>
            </a:r>
            <a:r>
              <a:rPr dirty="0" sz="2300">
                <a:latin typeface="Arial"/>
                <a:cs typeface="Arial"/>
              </a:rPr>
              <a:t>	r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s</a:t>
            </a:r>
            <a:r>
              <a:rPr dirty="0" sz="2300" spc="-33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k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170">
                <a:latin typeface="Arial"/>
                <a:cs typeface="Arial"/>
              </a:rPr>
              <a:t>and </a:t>
            </a:r>
            <a:r>
              <a:rPr dirty="0" sz="2300">
                <a:latin typeface="Arial"/>
                <a:cs typeface="Arial"/>
              </a:rPr>
              <a:t>m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c</a:t>
            </a:r>
            <a:r>
              <a:rPr dirty="0" sz="2300" spc="-3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n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20">
                <a:latin typeface="Arial"/>
                <a:cs typeface="Arial"/>
              </a:rPr>
              <a:t>s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f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y</a:t>
            </a:r>
            <a:endParaRPr sz="2300">
              <a:latin typeface="Arial"/>
              <a:cs typeface="Arial"/>
            </a:endParaRPr>
          </a:p>
          <a:p>
            <a:pPr marL="527050" marR="5080" indent="-514350">
              <a:lnSpc>
                <a:spcPts val="2490"/>
              </a:lnSpc>
              <a:spcBef>
                <a:spcPts val="600"/>
              </a:spcBef>
              <a:buAutoNum type="arabicPeriod"/>
              <a:tabLst>
                <a:tab pos="527050" algn="l"/>
                <a:tab pos="1143000" algn="l"/>
                <a:tab pos="2066289" algn="l"/>
                <a:tab pos="2783840" algn="l"/>
              </a:tabLst>
            </a:pPr>
            <a:r>
              <a:rPr dirty="0" sz="2300">
                <a:latin typeface="Arial"/>
                <a:cs typeface="Arial"/>
              </a:rPr>
              <a:t>O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f</a:t>
            </a:r>
            <a:r>
              <a:rPr dirty="0" sz="2300" spc="-390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f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10">
                <a:latin typeface="Arial"/>
                <a:cs typeface="Arial"/>
              </a:rPr>
              <a:t>l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l</a:t>
            </a:r>
            <a:r>
              <a:rPr dirty="0" sz="2300">
                <a:latin typeface="Arial"/>
                <a:cs typeface="Arial"/>
              </a:rPr>
              <a:t>	a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d</a:t>
            </a:r>
            <a:r>
              <a:rPr dirty="0" sz="2300">
                <a:latin typeface="Arial"/>
                <a:cs typeface="Arial"/>
              </a:rPr>
              <a:t>	u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l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c</a:t>
            </a:r>
            <a:r>
              <a:rPr dirty="0" sz="2300" spc="-3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s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d </a:t>
            </a:r>
            <a:r>
              <a:rPr dirty="0" sz="2300">
                <a:latin typeface="Arial"/>
                <a:cs typeface="Arial"/>
              </a:rPr>
              <a:t>m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c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s</a:t>
            </a:r>
            <a:endParaRPr sz="23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526415" algn="l"/>
                <a:tab pos="2021205" algn="l"/>
                <a:tab pos="2458720" algn="l"/>
              </a:tabLst>
            </a:pPr>
            <a:r>
              <a:rPr dirty="0" sz="2300" spc="105">
                <a:latin typeface="Arial"/>
                <a:cs typeface="Arial"/>
              </a:rPr>
              <a:t>Tr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s</a:t>
            </a:r>
            <a:r>
              <a:rPr dirty="0" sz="2300" spc="-3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f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</a:t>
            </a:r>
            <a:r>
              <a:rPr dirty="0" sz="2300" spc="-34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r</a:t>
            </a:r>
            <a:r>
              <a:rPr dirty="0" sz="2300">
                <a:latin typeface="Arial"/>
                <a:cs typeface="Arial"/>
              </a:rPr>
              <a:t>	o</a:t>
            </a:r>
            <a:r>
              <a:rPr dirty="0" sz="2300" spc="-35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f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20">
                <a:latin typeface="Arial"/>
                <a:cs typeface="Arial"/>
              </a:rPr>
              <a:t>c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r</a:t>
            </a:r>
            <a:r>
              <a:rPr dirty="0" sz="2300" spc="-340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e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774942" y="146304"/>
            <a:ext cx="5245100" cy="6286500"/>
            <a:chOff x="6774942" y="146304"/>
            <a:chExt cx="5245100" cy="62865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4942" y="870966"/>
              <a:ext cx="4171188" cy="556183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9866" y="146304"/>
              <a:ext cx="899922" cy="7513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6702" y="895350"/>
            <a:ext cx="6172200" cy="50673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4423" y="2605151"/>
            <a:ext cx="4495800" cy="3556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30"/>
              </a:lnSpc>
              <a:tabLst>
                <a:tab pos="1303020" algn="l"/>
                <a:tab pos="1645920" algn="l"/>
                <a:tab pos="4010660" algn="l"/>
              </a:tabLst>
            </a:pPr>
            <a:r>
              <a:rPr dirty="0" sz="2500" spc="220">
                <a:solidFill>
                  <a:srgbClr val="FFFFFF"/>
                </a:solidFill>
                <a:latin typeface="Arial"/>
                <a:cs typeface="Arial"/>
              </a:rPr>
              <a:t>Theme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5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500" spc="-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250">
                <a:solidFill>
                  <a:srgbClr val="FFFFFF"/>
                </a:solidFill>
                <a:latin typeface="Arial"/>
                <a:cs typeface="Arial"/>
              </a:rPr>
              <a:t>competency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500" spc="110">
                <a:solidFill>
                  <a:srgbClr val="FFFFFF"/>
                </a:solidFill>
                <a:latin typeface="Arial"/>
                <a:cs typeface="Arial"/>
              </a:rPr>
              <a:t>1) 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4423" y="3024251"/>
            <a:ext cx="4088129" cy="3556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30"/>
              </a:lnSpc>
              <a:tabLst>
                <a:tab pos="2273935" algn="l"/>
                <a:tab pos="3311525" algn="l"/>
              </a:tabLst>
            </a:pPr>
            <a:r>
              <a:rPr dirty="0" sz="2500" spc="254">
                <a:solidFill>
                  <a:srgbClr val="FFFFFF"/>
                </a:solidFill>
                <a:latin typeface="Arial"/>
                <a:cs typeface="Arial"/>
              </a:rPr>
              <a:t>consultation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500" spc="235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500" spc="17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4423" y="3443351"/>
            <a:ext cx="2797810" cy="3556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30"/>
              </a:lnSpc>
              <a:tabLst>
                <a:tab pos="1521460" algn="l"/>
              </a:tabLst>
            </a:pPr>
            <a:r>
              <a:rPr dirty="0" sz="2500" spc="245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500" spc="235">
                <a:solidFill>
                  <a:srgbClr val="FFFFFF"/>
                </a:solidFill>
                <a:latin typeface="Arial"/>
                <a:cs typeface="Arial"/>
              </a:rPr>
              <a:t>rapport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8376" y="404622"/>
            <a:ext cx="1176527" cy="9814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3917" y="375920"/>
            <a:ext cx="8471535" cy="454659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90"/>
              </a:lnSpc>
              <a:tabLst>
                <a:tab pos="2856865" algn="l"/>
                <a:tab pos="4115435" algn="l"/>
                <a:tab pos="5054600" algn="l"/>
                <a:tab pos="6904355" algn="l"/>
              </a:tabLst>
            </a:pPr>
            <a:r>
              <a:rPr dirty="0" spc="250">
                <a:latin typeface="Arial"/>
                <a:cs typeface="Arial"/>
              </a:rPr>
              <a:t>Consultation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20">
                <a:latin typeface="Arial"/>
                <a:cs typeface="Arial"/>
              </a:rPr>
              <a:t>skills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165">
                <a:latin typeface="Arial"/>
                <a:cs typeface="Arial"/>
              </a:rPr>
              <a:t>and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40">
                <a:latin typeface="Arial"/>
                <a:cs typeface="Arial"/>
              </a:rPr>
              <a:t>building</a:t>
            </a:r>
            <a:r>
              <a:rPr dirty="0">
                <a:latin typeface="Arial"/>
                <a:cs typeface="Arial"/>
              </a:rPr>
              <a:t>	</a:t>
            </a:r>
            <a:r>
              <a:rPr dirty="0" spc="235">
                <a:latin typeface="Arial"/>
                <a:cs typeface="Arial"/>
              </a:rPr>
              <a:t>rapport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8677" y="1272254"/>
            <a:ext cx="7160895" cy="4937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424180" indent="-228600">
              <a:lnSpc>
                <a:spcPct val="110000"/>
              </a:lnSpc>
              <a:spcBef>
                <a:spcPts val="105"/>
              </a:spcBef>
              <a:buSzPct val="75000"/>
              <a:buChar char="•"/>
              <a:tabLst>
                <a:tab pos="241300" algn="l"/>
              </a:tabLst>
            </a:pPr>
            <a:r>
              <a:rPr dirty="0" sz="2000" spc="-10">
                <a:latin typeface="Arial"/>
                <a:cs typeface="Arial"/>
              </a:rPr>
              <a:t>Triadic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consultation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often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considered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standard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 </a:t>
            </a:r>
            <a:r>
              <a:rPr dirty="0" sz="2000">
                <a:latin typeface="Arial"/>
                <a:cs typeface="Arial"/>
              </a:rPr>
              <a:t>paediatrics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‘carer’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term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now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prominent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new </a:t>
            </a:r>
            <a:r>
              <a:rPr dirty="0" sz="2000">
                <a:latin typeface="Arial"/>
                <a:cs typeface="Arial"/>
              </a:rPr>
              <a:t>2021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framework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10000"/>
              </a:lnSpc>
              <a:spcBef>
                <a:spcPts val="1000"/>
              </a:spcBef>
              <a:buSzPct val="75000"/>
              <a:buFont typeface="Arial"/>
              <a:buChar char="•"/>
              <a:tabLst>
                <a:tab pos="241300" algn="l"/>
              </a:tabLst>
            </a:pPr>
            <a:r>
              <a:rPr dirty="0" sz="2000" b="1">
                <a:latin typeface="Arial"/>
                <a:cs typeface="Arial"/>
              </a:rPr>
              <a:t>CQC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(2021)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Less</a:t>
            </a:r>
            <a:r>
              <a:rPr dirty="0" sz="2000" spc="-3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than</a:t>
            </a:r>
            <a:r>
              <a:rPr dirty="0" sz="200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half</a:t>
            </a:r>
            <a:r>
              <a:rPr dirty="0" sz="2000" spc="-2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(46%)</a:t>
            </a:r>
            <a:r>
              <a:rPr dirty="0" sz="200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of</a:t>
            </a:r>
            <a:r>
              <a:rPr dirty="0" sz="200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CYP</a:t>
            </a:r>
            <a:r>
              <a:rPr dirty="0" sz="2000" spc="-5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(8-15</a:t>
            </a:r>
            <a:r>
              <a:rPr dirty="0" sz="2000" spc="-3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years)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02020"/>
                </a:solidFill>
                <a:latin typeface="Arial"/>
                <a:cs typeface="Arial"/>
              </a:rPr>
              <a:t>in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hospital</a:t>
            </a:r>
            <a:r>
              <a:rPr dirty="0" sz="2000" spc="-5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said</a:t>
            </a:r>
            <a:r>
              <a:rPr dirty="0" sz="2000" spc="-6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they</a:t>
            </a:r>
            <a:r>
              <a:rPr dirty="0" sz="2000" spc="-6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were</a:t>
            </a:r>
            <a:r>
              <a:rPr dirty="0" sz="2000" spc="-6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involved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‘a</a:t>
            </a:r>
            <a:r>
              <a:rPr dirty="0" sz="2000" spc="-5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lot’</a:t>
            </a:r>
            <a:r>
              <a:rPr dirty="0" sz="2000" spc="-12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in</a:t>
            </a:r>
            <a:r>
              <a:rPr dirty="0" sz="2000" spc="-6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decisions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about</a:t>
            </a:r>
            <a:r>
              <a:rPr dirty="0" sz="2000" spc="-5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2020"/>
                </a:solidFill>
                <a:latin typeface="Arial"/>
                <a:cs typeface="Arial"/>
              </a:rPr>
              <a:t>their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care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and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treatment;</a:t>
            </a:r>
            <a:r>
              <a:rPr dirty="0" sz="2000" spc="-7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14%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said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they</a:t>
            </a:r>
            <a:r>
              <a:rPr dirty="0" sz="2000" spc="-5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were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not</a:t>
            </a:r>
            <a:r>
              <a:rPr dirty="0" sz="200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involved</a:t>
            </a:r>
            <a:r>
              <a:rPr dirty="0" sz="2000" spc="-2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at</a:t>
            </a:r>
            <a:r>
              <a:rPr dirty="0" sz="2000" spc="-5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02020"/>
                </a:solidFill>
                <a:latin typeface="Arial"/>
                <a:cs typeface="Arial"/>
              </a:rPr>
              <a:t>all. </a:t>
            </a:r>
            <a:r>
              <a:rPr dirty="0" sz="2000">
                <a:latin typeface="Arial"/>
                <a:cs typeface="Arial"/>
              </a:rPr>
              <a:t>Children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aged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8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50">
                <a:latin typeface="Arial"/>
                <a:cs typeface="Arial"/>
              </a:rPr>
              <a:t> 11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were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less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likely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say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they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were </a:t>
            </a:r>
            <a:r>
              <a:rPr dirty="0" sz="2000">
                <a:latin typeface="Arial"/>
                <a:cs typeface="Arial"/>
              </a:rPr>
              <a:t>involved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‘a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lot’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(43%)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children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aged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12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15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(48%).</a:t>
            </a:r>
            <a:endParaRPr sz="2000">
              <a:latin typeface="Arial"/>
              <a:cs typeface="Arial"/>
            </a:endParaRPr>
          </a:p>
          <a:p>
            <a:pPr marL="241300" marR="187325" indent="-228600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75000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88%</a:t>
            </a:r>
            <a:r>
              <a:rPr dirty="0" sz="200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reported</a:t>
            </a:r>
            <a:r>
              <a:rPr dirty="0" sz="200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that</a:t>
            </a:r>
            <a:r>
              <a:rPr dirty="0" sz="2000" spc="-5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staff</a:t>
            </a:r>
            <a:r>
              <a:rPr dirty="0" sz="2000" spc="-5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had</a:t>
            </a:r>
            <a:r>
              <a:rPr dirty="0" sz="200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talked</a:t>
            </a:r>
            <a:r>
              <a:rPr dirty="0" sz="200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to</a:t>
            </a:r>
            <a:r>
              <a:rPr dirty="0" sz="200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them</a:t>
            </a:r>
            <a:r>
              <a:rPr dirty="0" sz="200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about</a:t>
            </a:r>
            <a:r>
              <a:rPr dirty="0" sz="2000" spc="-3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how</a:t>
            </a:r>
            <a:r>
              <a:rPr dirty="0" sz="2000" spc="-2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02020"/>
                </a:solidFill>
                <a:latin typeface="Arial"/>
                <a:cs typeface="Arial"/>
              </a:rPr>
              <a:t>they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would</a:t>
            </a:r>
            <a:r>
              <a:rPr dirty="0" sz="2000" spc="-3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be</a:t>
            </a:r>
            <a:r>
              <a:rPr dirty="0" sz="200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cared</a:t>
            </a:r>
            <a:r>
              <a:rPr dirty="0" sz="200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for</a:t>
            </a:r>
            <a:r>
              <a:rPr dirty="0" sz="2000" spc="-5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92%</a:t>
            </a:r>
            <a:r>
              <a:rPr dirty="0" sz="200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said</a:t>
            </a:r>
            <a:r>
              <a:rPr dirty="0" sz="200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they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felt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able</a:t>
            </a:r>
            <a:r>
              <a:rPr dirty="0" sz="200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to</a:t>
            </a:r>
            <a:r>
              <a:rPr dirty="0" sz="200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speak</a:t>
            </a:r>
            <a:r>
              <a:rPr dirty="0" sz="200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to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202020"/>
                </a:solidFill>
                <a:latin typeface="Arial"/>
                <a:cs typeface="Arial"/>
              </a:rPr>
              <a:t>a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doctor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or</a:t>
            </a:r>
            <a:r>
              <a:rPr dirty="0" sz="2000" spc="-5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nurse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without</a:t>
            </a:r>
            <a:r>
              <a:rPr dirty="0" sz="200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2020"/>
                </a:solidFill>
                <a:latin typeface="Arial"/>
                <a:cs typeface="Arial"/>
              </a:rPr>
              <a:t>their</a:t>
            </a:r>
            <a:r>
              <a:rPr dirty="0" sz="200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2020"/>
                </a:solidFill>
                <a:latin typeface="Arial"/>
                <a:cs typeface="Arial"/>
              </a:rPr>
              <a:t>parents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000">
              <a:latin typeface="Arial"/>
              <a:cs typeface="Arial"/>
            </a:endParaRPr>
          </a:p>
          <a:p>
            <a:pPr marL="767715">
              <a:lnSpc>
                <a:spcPct val="100000"/>
              </a:lnSpc>
            </a:pP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13,261</a:t>
            </a:r>
            <a:r>
              <a:rPr dirty="0" sz="2400" spc="-6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responses</a:t>
            </a:r>
            <a:r>
              <a:rPr dirty="0" sz="2400" spc="-5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were</a:t>
            </a:r>
            <a:r>
              <a:rPr dirty="0" sz="2400" spc="-7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directly</a:t>
            </a:r>
            <a:r>
              <a:rPr dirty="0" sz="2400" spc="-6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from</a:t>
            </a:r>
            <a:r>
              <a:rPr dirty="0" sz="2400" spc="-7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6FC0"/>
                </a:solidFill>
                <a:latin typeface="Arial"/>
                <a:cs typeface="Arial"/>
              </a:rPr>
              <a:t>CYP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2321" y="1050036"/>
            <a:ext cx="2438400" cy="307086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1193" y="4295394"/>
            <a:ext cx="2200655" cy="219989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10721" y="140207"/>
            <a:ext cx="897635" cy="7490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5414" y="774954"/>
            <a:ext cx="2768600" cy="511809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25"/>
              </a:lnSpc>
              <a:tabLst>
                <a:tab pos="1039494" algn="l"/>
                <a:tab pos="1849755" algn="l"/>
              </a:tabLst>
            </a:pPr>
            <a:r>
              <a:rPr dirty="0" sz="3600" spc="170">
                <a:latin typeface="Arial"/>
                <a:cs typeface="Arial"/>
              </a:rPr>
              <a:t>and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165">
                <a:latin typeface="Arial"/>
                <a:cs typeface="Arial"/>
              </a:rPr>
              <a:t>for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170">
                <a:latin typeface="Arial"/>
                <a:cs typeface="Arial"/>
              </a:rPr>
              <a:t>the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415414" y="1433322"/>
            <a:ext cx="1600200" cy="511809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25"/>
              </a:lnSpc>
            </a:pPr>
            <a:r>
              <a:rPr dirty="0" sz="3600" spc="225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15414" y="2091689"/>
            <a:ext cx="3088640" cy="511809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25"/>
              </a:lnSpc>
            </a:pPr>
            <a:r>
              <a:rPr dirty="0" sz="3600" spc="250">
                <a:solidFill>
                  <a:srgbClr val="FFFFFF"/>
                </a:solidFill>
                <a:latin typeface="Arial"/>
                <a:cs typeface="Arial"/>
              </a:rPr>
              <a:t>people………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9285" y="0"/>
            <a:ext cx="4188714" cy="302590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214372" y="3529076"/>
            <a:ext cx="3228340" cy="2301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b="1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ome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environment</a:t>
            </a:r>
            <a:endParaRPr sz="2000">
              <a:latin typeface="Arial"/>
              <a:cs typeface="Arial"/>
            </a:endParaRPr>
          </a:p>
          <a:p>
            <a:pPr marL="12700" marR="625475">
              <a:lnSpc>
                <a:spcPct val="161600"/>
              </a:lnSpc>
              <a:spcBef>
                <a:spcPts val="5"/>
              </a:spcBef>
            </a:pPr>
            <a:r>
              <a:rPr dirty="0" sz="2000" spc="-10" b="1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ducation/employment </a:t>
            </a:r>
            <a:r>
              <a:rPr dirty="0" sz="2000" spc="-10" b="1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ctivities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2000" b="1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rugs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(including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smoking)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dirty="0" sz="2000" spc="-10" b="1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exuality/suicide/depression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780021" y="3372815"/>
            <a:ext cx="2875915" cy="2997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68475">
              <a:lnSpc>
                <a:spcPct val="125000"/>
              </a:lnSpc>
              <a:spcBef>
                <a:spcPts val="100"/>
              </a:spcBef>
            </a:pPr>
            <a:r>
              <a:rPr dirty="0" sz="2000" spc="-10" b="1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trengths </a:t>
            </a:r>
            <a:r>
              <a:rPr dirty="0" sz="2000" spc="-10" b="1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chool </a:t>
            </a:r>
            <a:r>
              <a:rPr dirty="0" sz="2000" spc="-20" b="1">
                <a:latin typeface="Arial"/>
                <a:cs typeface="Arial"/>
              </a:rPr>
              <a:t>H</a:t>
            </a:r>
            <a:r>
              <a:rPr dirty="0" sz="2000" spc="-20">
                <a:latin typeface="Arial"/>
                <a:cs typeface="Arial"/>
              </a:rPr>
              <a:t>ome </a:t>
            </a:r>
            <a:r>
              <a:rPr dirty="0" sz="2000" spc="-10" b="1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ctivities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spc="-10" b="1">
                <a:latin typeface="Arial"/>
                <a:cs typeface="Arial"/>
              </a:rPr>
              <a:t>D</a:t>
            </a:r>
            <a:r>
              <a:rPr dirty="0" sz="2000" spc="-10">
                <a:latin typeface="Arial"/>
                <a:cs typeface="Arial"/>
              </a:rPr>
              <a:t>rugs/substances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2000" spc="-10" b="1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motions/eating/depressi </a:t>
            </a:r>
            <a:r>
              <a:rPr dirty="0" sz="2000" spc="-25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spc="-10" b="1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exuality/safety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8406" y="166115"/>
            <a:ext cx="1176527" cy="981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>
              <a:alpha val="270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0058" y="736091"/>
            <a:ext cx="4432935" cy="549910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305"/>
              </a:lnSpc>
            </a:pPr>
            <a:r>
              <a:rPr dirty="0" sz="3600" spc="125"/>
              <a:t>ME</a:t>
            </a:r>
            <a:r>
              <a:rPr dirty="0" sz="3600" spc="415"/>
              <a:t> </a:t>
            </a:r>
            <a:r>
              <a:rPr dirty="0" sz="3600" spc="225"/>
              <a:t>FIRST</a:t>
            </a:r>
            <a:r>
              <a:rPr dirty="0" sz="3600" spc="415"/>
              <a:t> </a:t>
            </a:r>
            <a:r>
              <a:rPr dirty="0" sz="3600" spc="-10"/>
              <a:t>TOOLKIT</a:t>
            </a:r>
            <a:endParaRPr sz="3600"/>
          </a:p>
        </p:txBody>
      </p:sp>
      <p:sp>
        <p:nvSpPr>
          <p:cNvPr id="4" name="object 4" descr=""/>
          <p:cNvSpPr txBox="1"/>
          <p:nvPr/>
        </p:nvSpPr>
        <p:spPr>
          <a:xfrm>
            <a:off x="1554225" y="4303014"/>
            <a:ext cx="308229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000" spc="-10">
                <a:solidFill>
                  <a:srgbClr val="C25049"/>
                </a:solidFill>
                <a:uFill>
                  <a:solidFill>
                    <a:srgbClr val="C25049"/>
                  </a:solidFill>
                </a:uFill>
                <a:latin typeface="Arial"/>
                <a:cs typeface="Arial"/>
                <a:hlinkClick r:id="rId2"/>
              </a:rPr>
              <a:t>https://www.mefirst.org.uk/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62405" y="1895094"/>
            <a:ext cx="10749280" cy="3752850"/>
            <a:chOff x="962405" y="1895094"/>
            <a:chExt cx="10749280" cy="375285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8329" y="2049018"/>
              <a:ext cx="6022848" cy="359892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405" y="1895094"/>
              <a:ext cx="4561332" cy="23538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Teresa Johnson (HSC - Staff)</dc:creator>
  <dc:title>Prescribing for children and young people (CYP) competency, complexity and innovation </dc:title>
  <dcterms:created xsi:type="dcterms:W3CDTF">2024-12-04T12:01:16Z</dcterms:created>
  <dcterms:modified xsi:type="dcterms:W3CDTF">2024-12-04T12:01:16Z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2024-12-04T00:00:00Z</vt:filetime>
  </property>
  <property fmtid="{D5CDD505-2E9C-101B-9397-08002B2CF9AE}" pid="5" name="Producer">
    <vt:lpwstr>Microsoft® PowerPoint® for Microsoft 365</vt:lpwstr>
  </property>
</Properties>
</file>