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42"/>
  </p:handoutMasterIdLst>
  <p:sldIdLst>
    <p:sldId id="256" r:id="rId2"/>
    <p:sldId id="260" r:id="rId3"/>
    <p:sldId id="258" r:id="rId4"/>
    <p:sldId id="264" r:id="rId5"/>
    <p:sldId id="263" r:id="rId6"/>
    <p:sldId id="285" r:id="rId7"/>
    <p:sldId id="262" r:id="rId8"/>
    <p:sldId id="259" r:id="rId9"/>
    <p:sldId id="261" r:id="rId10"/>
    <p:sldId id="269" r:id="rId11"/>
    <p:sldId id="265" r:id="rId12"/>
    <p:sldId id="266" r:id="rId13"/>
    <p:sldId id="267" r:id="rId14"/>
    <p:sldId id="271" r:id="rId15"/>
    <p:sldId id="270" r:id="rId16"/>
    <p:sldId id="272" r:id="rId17"/>
    <p:sldId id="295" r:id="rId18"/>
    <p:sldId id="286" r:id="rId19"/>
    <p:sldId id="287" r:id="rId20"/>
    <p:sldId id="288" r:id="rId21"/>
    <p:sldId id="289" r:id="rId22"/>
    <p:sldId id="292" r:id="rId23"/>
    <p:sldId id="291" r:id="rId24"/>
    <p:sldId id="290" r:id="rId25"/>
    <p:sldId id="278" r:id="rId26"/>
    <p:sldId id="273" r:id="rId27"/>
    <p:sldId id="294" r:id="rId28"/>
    <p:sldId id="274" r:id="rId29"/>
    <p:sldId id="275" r:id="rId30"/>
    <p:sldId id="296" r:id="rId31"/>
    <p:sldId id="268" r:id="rId32"/>
    <p:sldId id="280" r:id="rId33"/>
    <p:sldId id="283" r:id="rId34"/>
    <p:sldId id="284" r:id="rId35"/>
    <p:sldId id="293" r:id="rId36"/>
    <p:sldId id="279" r:id="rId37"/>
    <p:sldId id="276" r:id="rId38"/>
    <p:sldId id="281" r:id="rId39"/>
    <p:sldId id="282" r:id="rId40"/>
    <p:sldId id="277" r:id="rId4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67D7C5D0-506E-4BC1-BAFF-F58EED0DCAA6}" type="datetimeFigureOut">
              <a:rPr lang="en-GB" smtClean="0"/>
              <a:t>09/07/2024</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B0CC8EE-0689-40F8-8250-F59462C08115}" type="slidenum">
              <a:rPr lang="en-GB" smtClean="0"/>
              <a:t>‹#›</a:t>
            </a:fld>
            <a:endParaRPr lang="en-GB"/>
          </a:p>
        </p:txBody>
      </p:sp>
    </p:spTree>
    <p:extLst>
      <p:ext uri="{BB962C8B-B14F-4D97-AF65-F5344CB8AC3E}">
        <p14:creationId xmlns:p14="http://schemas.microsoft.com/office/powerpoint/2010/main" val="14330455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7/9/2024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7/9/2024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7/9/2024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7/9/2024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7/9/2024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7/9/2024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7/9/2024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7/9/2024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7/9/2024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15.png"/><Relationship Id="rId4" Type="http://schemas.openxmlformats.org/officeDocument/2006/relationships/image" Target="../media/image45.pn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3B0D-9AB0-492D-B872-E210A7FE2DFA}"/>
              </a:ext>
            </a:extLst>
          </p:cNvPr>
          <p:cNvSpPr>
            <a:spLocks noGrp="1"/>
          </p:cNvSpPr>
          <p:nvPr>
            <p:ph type="ctrTitle"/>
          </p:nvPr>
        </p:nvSpPr>
        <p:spPr/>
        <p:txBody>
          <a:bodyPr/>
          <a:lstStyle/>
          <a:p>
            <a:r>
              <a:rPr lang="en-US" sz="5400" dirty="0"/>
              <a:t>Developing and Maintaining Competencies in Mental Health Prescribing</a:t>
            </a:r>
            <a:endParaRPr lang="en-GB" sz="5400" dirty="0"/>
          </a:p>
        </p:txBody>
      </p:sp>
      <p:sp>
        <p:nvSpPr>
          <p:cNvPr id="3" name="Subtitle 2">
            <a:extLst>
              <a:ext uri="{FF2B5EF4-FFF2-40B4-BE49-F238E27FC236}">
                <a16:creationId xmlns:a16="http://schemas.microsoft.com/office/drawing/2014/main" id="{BA598188-632A-462B-BE39-4FD6AA622A0D}"/>
              </a:ext>
            </a:extLst>
          </p:cNvPr>
          <p:cNvSpPr>
            <a:spLocks noGrp="1"/>
          </p:cNvSpPr>
          <p:nvPr>
            <p:ph type="subTitle" idx="1"/>
          </p:nvPr>
        </p:nvSpPr>
        <p:spPr>
          <a:xfrm>
            <a:off x="1069848" y="4722829"/>
            <a:ext cx="8564346" cy="1357459"/>
          </a:xfrm>
        </p:spPr>
        <p:txBody>
          <a:bodyPr>
            <a:normAutofit/>
          </a:bodyPr>
          <a:lstStyle/>
          <a:p>
            <a:r>
              <a:rPr lang="en-US" dirty="0"/>
              <a:t>Kirsty Fishburn  </a:t>
            </a:r>
          </a:p>
          <a:p>
            <a:r>
              <a:rPr lang="en-US" dirty="0"/>
              <a:t>Course Director for NMP and Lecturer in Mental Health at University of Hull</a:t>
            </a:r>
          </a:p>
        </p:txBody>
      </p:sp>
    </p:spTree>
    <p:extLst>
      <p:ext uri="{BB962C8B-B14F-4D97-AF65-F5344CB8AC3E}">
        <p14:creationId xmlns:p14="http://schemas.microsoft.com/office/powerpoint/2010/main" val="297412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B6BD-629E-4983-8D1D-8BCAD7BF78A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2EA81223-6885-4125-9F0B-85FB1B2FFE0C}"/>
              </a:ext>
            </a:extLst>
          </p:cNvPr>
          <p:cNvPicPr>
            <a:picLocks noGrp="1" noChangeAspect="1"/>
          </p:cNvPicPr>
          <p:nvPr>
            <p:ph idx="1"/>
          </p:nvPr>
        </p:nvPicPr>
        <p:blipFill>
          <a:blip r:embed="rId2"/>
          <a:stretch>
            <a:fillRect/>
          </a:stretch>
        </p:blipFill>
        <p:spPr>
          <a:xfrm>
            <a:off x="1301207" y="3494221"/>
            <a:ext cx="9595936" cy="1304657"/>
          </a:xfrm>
          <a:prstGeom prst="rect">
            <a:avLst/>
          </a:prstGeom>
        </p:spPr>
      </p:pic>
      <p:pic>
        <p:nvPicPr>
          <p:cNvPr id="5" name="Picture 4">
            <a:extLst>
              <a:ext uri="{FF2B5EF4-FFF2-40B4-BE49-F238E27FC236}">
                <a16:creationId xmlns:a16="http://schemas.microsoft.com/office/drawing/2014/main" id="{1A9790CF-6F20-4E63-8B79-93B6E1224C27}"/>
              </a:ext>
            </a:extLst>
          </p:cNvPr>
          <p:cNvPicPr>
            <a:picLocks noChangeAspect="1"/>
          </p:cNvPicPr>
          <p:nvPr/>
        </p:nvPicPr>
        <p:blipFill>
          <a:blip r:embed="rId3"/>
          <a:stretch>
            <a:fillRect/>
          </a:stretch>
        </p:blipFill>
        <p:spPr>
          <a:xfrm>
            <a:off x="1294857" y="1581943"/>
            <a:ext cx="9064195" cy="3824555"/>
          </a:xfrm>
          <a:prstGeom prst="rect">
            <a:avLst/>
          </a:prstGeom>
        </p:spPr>
      </p:pic>
    </p:spTree>
    <p:extLst>
      <p:ext uri="{BB962C8B-B14F-4D97-AF65-F5344CB8AC3E}">
        <p14:creationId xmlns:p14="http://schemas.microsoft.com/office/powerpoint/2010/main" val="11264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21CC-43D9-40EB-A33E-F8FE70898ADD}"/>
              </a:ext>
            </a:extLst>
          </p:cNvPr>
          <p:cNvSpPr>
            <a:spLocks noGrp="1"/>
          </p:cNvSpPr>
          <p:nvPr>
            <p:ph type="title"/>
          </p:nvPr>
        </p:nvSpPr>
        <p:spPr/>
        <p:txBody>
          <a:bodyPr/>
          <a:lstStyle/>
          <a:p>
            <a:r>
              <a:rPr lang="en-US" dirty="0"/>
              <a:t>Do we really understand it and meet it… </a:t>
            </a:r>
            <a:endParaRPr lang="en-GB" dirty="0"/>
          </a:p>
        </p:txBody>
      </p:sp>
      <p:sp>
        <p:nvSpPr>
          <p:cNvPr id="3" name="Content Placeholder 2">
            <a:extLst>
              <a:ext uri="{FF2B5EF4-FFF2-40B4-BE49-F238E27FC236}">
                <a16:creationId xmlns:a16="http://schemas.microsoft.com/office/drawing/2014/main" id="{16F571A3-DDA6-4DE3-A6B8-BBBB03FAB3E2}"/>
              </a:ext>
            </a:extLst>
          </p:cNvPr>
          <p:cNvSpPr>
            <a:spLocks noGrp="1"/>
          </p:cNvSpPr>
          <p:nvPr>
            <p:ph idx="1"/>
          </p:nvPr>
        </p:nvSpPr>
        <p:spPr>
          <a:xfrm>
            <a:off x="1069848" y="2121407"/>
            <a:ext cx="10058400" cy="4505895"/>
          </a:xfrm>
        </p:spPr>
        <p:txBody>
          <a:bodyPr>
            <a:normAutofit/>
          </a:bodyPr>
          <a:lstStyle/>
          <a:p>
            <a:r>
              <a:rPr lang="en-US" dirty="0"/>
              <a:t>Competence can be described as the combination of training, skills, experience and knowledge that a person has and their ability to apply them to perform a task safely.</a:t>
            </a:r>
          </a:p>
          <a:p>
            <a:r>
              <a:rPr lang="en-US" dirty="0"/>
              <a:t>Competence means that you have the ability to do something well.</a:t>
            </a:r>
          </a:p>
          <a:p>
            <a:r>
              <a:rPr lang="en-US" dirty="0"/>
              <a:t>Other factors, such as attitude and physical ability, can also affect someone's competence.</a:t>
            </a:r>
          </a:p>
          <a:p>
            <a:endParaRPr lang="en-US" dirty="0"/>
          </a:p>
          <a:p>
            <a:r>
              <a:rPr lang="en-US" dirty="0"/>
              <a:t>Professional values</a:t>
            </a:r>
          </a:p>
          <a:p>
            <a:r>
              <a:rPr lang="en-US" dirty="0"/>
              <a:t>Communication and interpersonal skills</a:t>
            </a:r>
          </a:p>
          <a:p>
            <a:r>
              <a:rPr lang="en-US" dirty="0"/>
              <a:t>Nursing practice and decision-making</a:t>
            </a:r>
          </a:p>
          <a:p>
            <a:r>
              <a:rPr lang="en-US" dirty="0"/>
              <a:t>Leadership and management</a:t>
            </a:r>
            <a:endParaRPr lang="en-GB" dirty="0"/>
          </a:p>
        </p:txBody>
      </p:sp>
    </p:spTree>
    <p:extLst>
      <p:ext uri="{BB962C8B-B14F-4D97-AF65-F5344CB8AC3E}">
        <p14:creationId xmlns:p14="http://schemas.microsoft.com/office/powerpoint/2010/main" val="99296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1889-FE8A-4F68-B911-97EF071210D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29876562-5FF3-4805-893A-F81B8585F475}"/>
              </a:ext>
            </a:extLst>
          </p:cNvPr>
          <p:cNvPicPr>
            <a:picLocks noGrp="1" noChangeAspect="1"/>
          </p:cNvPicPr>
          <p:nvPr>
            <p:ph idx="1"/>
          </p:nvPr>
        </p:nvPicPr>
        <p:blipFill>
          <a:blip r:embed="rId2"/>
          <a:stretch>
            <a:fillRect/>
          </a:stretch>
        </p:blipFill>
        <p:spPr>
          <a:xfrm>
            <a:off x="6632086" y="647967"/>
            <a:ext cx="4002489" cy="5747376"/>
          </a:xfrm>
          <a:prstGeom prst="rect">
            <a:avLst/>
          </a:prstGeom>
        </p:spPr>
      </p:pic>
      <p:sp>
        <p:nvSpPr>
          <p:cNvPr id="5" name="Rectangle 4">
            <a:extLst>
              <a:ext uri="{FF2B5EF4-FFF2-40B4-BE49-F238E27FC236}">
                <a16:creationId xmlns:a16="http://schemas.microsoft.com/office/drawing/2014/main" id="{88948F93-4C2F-4678-B4DC-B6F579C6CB54}"/>
              </a:ext>
            </a:extLst>
          </p:cNvPr>
          <p:cNvSpPr/>
          <p:nvPr/>
        </p:nvSpPr>
        <p:spPr>
          <a:xfrm>
            <a:off x="895172" y="3198167"/>
            <a:ext cx="4505080"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Well, you knew it was coming…</a:t>
            </a:r>
          </a:p>
        </p:txBody>
      </p:sp>
    </p:spTree>
    <p:extLst>
      <p:ext uri="{BB962C8B-B14F-4D97-AF65-F5344CB8AC3E}">
        <p14:creationId xmlns:p14="http://schemas.microsoft.com/office/powerpoint/2010/main" val="112751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FF65-1C9A-47CF-A0A0-06D8CE2C64E6}"/>
              </a:ext>
            </a:extLst>
          </p:cNvPr>
          <p:cNvSpPr>
            <a:spLocks noGrp="1"/>
          </p:cNvSpPr>
          <p:nvPr>
            <p:ph type="title"/>
          </p:nvPr>
        </p:nvSpPr>
        <p:spPr>
          <a:xfrm>
            <a:off x="1069848" y="855676"/>
            <a:ext cx="10058400" cy="1238299"/>
          </a:xfrm>
        </p:spPr>
        <p:txBody>
          <a:bodyPr>
            <a:normAutofit fontScale="90000"/>
          </a:bodyPr>
          <a:lstStyle/>
          <a:p>
            <a:r>
              <a:rPr lang="en-US" dirty="0"/>
              <a:t>What does it say for maintaining competence and developing skills…</a:t>
            </a:r>
            <a:br>
              <a:rPr lang="en-US" dirty="0"/>
            </a:br>
            <a:endParaRPr lang="en-GB" dirty="0"/>
          </a:p>
        </p:txBody>
      </p:sp>
      <p:sp>
        <p:nvSpPr>
          <p:cNvPr id="3" name="Content Placeholder 2">
            <a:extLst>
              <a:ext uri="{FF2B5EF4-FFF2-40B4-BE49-F238E27FC236}">
                <a16:creationId xmlns:a16="http://schemas.microsoft.com/office/drawing/2014/main" id="{CCD87AC3-7462-43CA-B992-764C6AA00B87}"/>
              </a:ext>
            </a:extLst>
          </p:cNvPr>
          <p:cNvSpPr>
            <a:spLocks noGrp="1"/>
          </p:cNvSpPr>
          <p:nvPr>
            <p:ph idx="1"/>
          </p:nvPr>
        </p:nvSpPr>
        <p:spPr>
          <a:xfrm>
            <a:off x="1069848" y="2382472"/>
            <a:ext cx="10058400" cy="3789727"/>
          </a:xfrm>
        </p:spPr>
        <p:txBody>
          <a:bodyPr/>
          <a:lstStyle/>
          <a:p>
            <a:r>
              <a:rPr lang="en-US" dirty="0"/>
              <a:t>Prescribers identify strengths and areas for development through self-assessment, appraisal</a:t>
            </a:r>
          </a:p>
          <a:p>
            <a:r>
              <a:rPr lang="en-US" dirty="0"/>
              <a:t>Keeps up to date with emerging safety concerns related to prescribing.</a:t>
            </a:r>
          </a:p>
          <a:p>
            <a:r>
              <a:rPr lang="en-US" dirty="0"/>
              <a:t>Accepts personal responsibility for prescribing and understands the legal and ethical implications.</a:t>
            </a:r>
          </a:p>
          <a:p>
            <a:r>
              <a:rPr lang="en-US" dirty="0"/>
              <a:t>Works within the NHS/organisational/regulatory and other codes of conduct when interacting with the pharmaceutical industry.</a:t>
            </a:r>
          </a:p>
          <a:p>
            <a:r>
              <a:rPr lang="en-US" dirty="0"/>
              <a:t>Reflects on own and others prescribing practice, and acts upon feedback and discussion.</a:t>
            </a:r>
          </a:p>
          <a:p>
            <a:r>
              <a:rPr lang="en-US" dirty="0"/>
              <a:t>Negotiates the appropriate level of support and supervision for role as a prescriber.</a:t>
            </a:r>
          </a:p>
          <a:p>
            <a:endParaRPr lang="en-GB" dirty="0"/>
          </a:p>
        </p:txBody>
      </p:sp>
    </p:spTree>
    <p:extLst>
      <p:ext uri="{BB962C8B-B14F-4D97-AF65-F5344CB8AC3E}">
        <p14:creationId xmlns:p14="http://schemas.microsoft.com/office/powerpoint/2010/main" val="2815998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9E92-8A40-4AD0-AB45-DC6FC739478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EDCBC93-7165-44B0-89F0-E8D1E97CF7BF}"/>
              </a:ext>
            </a:extLst>
          </p:cNvPr>
          <p:cNvPicPr>
            <a:picLocks noGrp="1" noChangeAspect="1"/>
          </p:cNvPicPr>
          <p:nvPr>
            <p:ph idx="1"/>
          </p:nvPr>
        </p:nvPicPr>
        <p:blipFill>
          <a:blip r:embed="rId2"/>
          <a:stretch>
            <a:fillRect/>
          </a:stretch>
        </p:blipFill>
        <p:spPr>
          <a:xfrm>
            <a:off x="1178781" y="805343"/>
            <a:ext cx="8869726" cy="5442358"/>
          </a:xfrm>
          <a:prstGeom prst="rect">
            <a:avLst/>
          </a:prstGeom>
        </p:spPr>
      </p:pic>
    </p:spTree>
    <p:extLst>
      <p:ext uri="{BB962C8B-B14F-4D97-AF65-F5344CB8AC3E}">
        <p14:creationId xmlns:p14="http://schemas.microsoft.com/office/powerpoint/2010/main" val="29097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6821-C6A0-4A2F-847F-C9BA05BFA13A}"/>
              </a:ext>
            </a:extLst>
          </p:cNvPr>
          <p:cNvSpPr>
            <a:spLocks noGrp="1"/>
          </p:cNvSpPr>
          <p:nvPr>
            <p:ph type="title"/>
          </p:nvPr>
        </p:nvSpPr>
        <p:spPr/>
        <p:txBody>
          <a:bodyPr/>
          <a:lstStyle/>
          <a:p>
            <a:r>
              <a:rPr lang="en-US" sz="2800" dirty="0"/>
              <a:t>A closer look…. </a:t>
            </a:r>
            <a:br>
              <a:rPr lang="en-US" sz="2800" dirty="0"/>
            </a:br>
            <a:r>
              <a:rPr lang="en-US" dirty="0"/>
              <a:t>1-6:TheConsultation…</a:t>
            </a:r>
            <a:endParaRPr lang="en-GB" dirty="0"/>
          </a:p>
        </p:txBody>
      </p:sp>
      <p:sp>
        <p:nvSpPr>
          <p:cNvPr id="3" name="Content Placeholder 2">
            <a:extLst>
              <a:ext uri="{FF2B5EF4-FFF2-40B4-BE49-F238E27FC236}">
                <a16:creationId xmlns:a16="http://schemas.microsoft.com/office/drawing/2014/main" id="{3B9D98D6-FA78-4A1A-B8AF-829B44195A62}"/>
              </a:ext>
            </a:extLst>
          </p:cNvPr>
          <p:cNvSpPr>
            <a:spLocks noGrp="1"/>
          </p:cNvSpPr>
          <p:nvPr>
            <p:ph idx="1"/>
          </p:nvPr>
        </p:nvSpPr>
        <p:spPr/>
        <p:txBody>
          <a:bodyPr>
            <a:normAutofit lnSpcReduction="10000"/>
          </a:bodyPr>
          <a:lstStyle/>
          <a:p>
            <a:pPr marL="0" lvl="0" indent="0" defTabSz="457200">
              <a:lnSpc>
                <a:spcPct val="100000"/>
              </a:lnSpc>
              <a:spcBef>
                <a:spcPct val="20000"/>
              </a:spcBef>
              <a:spcAft>
                <a:spcPts val="600"/>
              </a:spcAft>
              <a:buClr>
                <a:srgbClr val="83992A"/>
              </a:buClr>
              <a:buSzPct val="115000"/>
              <a:buNone/>
            </a:pPr>
            <a:r>
              <a:rPr lang="en-GB" sz="2200" b="1" u="sng" dirty="0">
                <a:solidFill>
                  <a:prstClr val="black">
                    <a:lumMod val="85000"/>
                    <a:lumOff val="15000"/>
                  </a:prstClr>
                </a:solidFill>
                <a:latin typeface="Trebuchet MS" panose="020B0603020202020204" pitchFamily="34" charset="0"/>
              </a:rPr>
              <a:t>1. Assess the patient </a:t>
            </a:r>
            <a:r>
              <a:rPr lang="en-GB" sz="2200" dirty="0">
                <a:solidFill>
                  <a:prstClr val="black">
                    <a:lumMod val="85000"/>
                    <a:lumOff val="15000"/>
                  </a:prstClr>
                </a:solidFill>
                <a:latin typeface="Trebuchet MS" panose="020B0603020202020204" pitchFamily="34" charset="0"/>
              </a:rPr>
              <a:t>– history taking – full holistic assessment - investigations</a:t>
            </a:r>
          </a:p>
          <a:p>
            <a:pPr marL="0" lvl="0" indent="0" defTabSz="457200">
              <a:lnSpc>
                <a:spcPct val="100000"/>
              </a:lnSpc>
              <a:spcBef>
                <a:spcPct val="20000"/>
              </a:spcBef>
              <a:spcAft>
                <a:spcPts val="600"/>
              </a:spcAft>
              <a:buClr>
                <a:srgbClr val="83992A"/>
              </a:buClr>
              <a:buSzPct val="115000"/>
              <a:buNone/>
            </a:pPr>
            <a:r>
              <a:rPr lang="en-GB" sz="2200" b="1" u="sng" dirty="0">
                <a:solidFill>
                  <a:prstClr val="black">
                    <a:lumMod val="85000"/>
                    <a:lumOff val="15000"/>
                  </a:prstClr>
                </a:solidFill>
                <a:latin typeface="Trebuchet MS" panose="020B0603020202020204" pitchFamily="34" charset="0"/>
              </a:rPr>
              <a:t>2</a:t>
            </a:r>
            <a:r>
              <a:rPr lang="en-GB" sz="2200" u="sng" dirty="0">
                <a:solidFill>
                  <a:prstClr val="black">
                    <a:lumMod val="85000"/>
                    <a:lumOff val="15000"/>
                  </a:prstClr>
                </a:solidFill>
                <a:latin typeface="Trebuchet MS" panose="020B0603020202020204" pitchFamily="34" charset="0"/>
              </a:rPr>
              <a:t>. </a:t>
            </a:r>
            <a:r>
              <a:rPr lang="en-GB" sz="2200" b="1" u="sng" dirty="0">
                <a:solidFill>
                  <a:prstClr val="black">
                    <a:lumMod val="85000"/>
                    <a:lumOff val="15000"/>
                  </a:prstClr>
                </a:solidFill>
                <a:latin typeface="Trebuchet MS" panose="020B0603020202020204" pitchFamily="34" charset="0"/>
              </a:rPr>
              <a:t>Identify Evidence-based treatment options </a:t>
            </a:r>
            <a:r>
              <a:rPr lang="en-GB" sz="2200" dirty="0">
                <a:solidFill>
                  <a:prstClr val="black">
                    <a:lumMod val="85000"/>
                    <a:lumOff val="15000"/>
                  </a:prstClr>
                </a:solidFill>
                <a:latin typeface="Trebuchet MS" panose="020B0603020202020204" pitchFamily="34" charset="0"/>
              </a:rPr>
              <a:t>- nonpharmacological options – risk Vs benefits – keep knowledge up to date</a:t>
            </a:r>
          </a:p>
          <a:p>
            <a:pPr marL="0" lvl="0" indent="0" defTabSz="457200">
              <a:lnSpc>
                <a:spcPct val="100000"/>
              </a:lnSpc>
              <a:spcBef>
                <a:spcPct val="20000"/>
              </a:spcBef>
              <a:spcAft>
                <a:spcPts val="600"/>
              </a:spcAft>
              <a:buClr>
                <a:srgbClr val="83992A"/>
              </a:buClr>
              <a:buSzPct val="115000"/>
              <a:buNone/>
            </a:pPr>
            <a:r>
              <a:rPr lang="en-GB" sz="2200" b="1" u="sng" dirty="0">
                <a:solidFill>
                  <a:prstClr val="black">
                    <a:lumMod val="85000"/>
                    <a:lumOff val="15000"/>
                  </a:prstClr>
                </a:solidFill>
                <a:latin typeface="Trebuchet MS" panose="020B0603020202020204" pitchFamily="34" charset="0"/>
              </a:rPr>
              <a:t>3. Present options and reach a shared decision </a:t>
            </a:r>
            <a:r>
              <a:rPr lang="en-GB" sz="2200" dirty="0">
                <a:solidFill>
                  <a:prstClr val="black">
                    <a:lumMod val="85000"/>
                    <a:lumOff val="15000"/>
                  </a:prstClr>
                </a:solidFill>
                <a:latin typeface="Trebuchet MS" panose="020B0603020202020204" pitchFamily="34" charset="0"/>
              </a:rPr>
              <a:t>– involve patient – explores views – health beliefs</a:t>
            </a:r>
          </a:p>
          <a:p>
            <a:pPr marL="0" lvl="0" indent="0" defTabSz="457200">
              <a:lnSpc>
                <a:spcPct val="100000"/>
              </a:lnSpc>
              <a:spcBef>
                <a:spcPct val="20000"/>
              </a:spcBef>
              <a:spcAft>
                <a:spcPts val="600"/>
              </a:spcAft>
              <a:buClr>
                <a:srgbClr val="83992A"/>
              </a:buClr>
              <a:buSzPct val="115000"/>
              <a:buNone/>
            </a:pPr>
            <a:r>
              <a:rPr lang="en-GB" sz="2200" b="1" u="sng" dirty="0">
                <a:solidFill>
                  <a:prstClr val="black">
                    <a:lumMod val="85000"/>
                    <a:lumOff val="15000"/>
                  </a:prstClr>
                </a:solidFill>
                <a:latin typeface="Trebuchet MS" panose="020B0603020202020204" pitchFamily="34" charset="0"/>
              </a:rPr>
              <a:t>4. Prescribe </a:t>
            </a:r>
            <a:r>
              <a:rPr lang="en-GB" sz="2200" dirty="0">
                <a:solidFill>
                  <a:prstClr val="black">
                    <a:lumMod val="85000"/>
                    <a:lumOff val="15000"/>
                  </a:prstClr>
                </a:solidFill>
                <a:latin typeface="Trebuchet MS" panose="020B0603020202020204" pitchFamily="34" charset="0"/>
              </a:rPr>
              <a:t>– understand adverse effects – effective use of prescribing systems – dosages, availability of drug</a:t>
            </a:r>
          </a:p>
          <a:p>
            <a:pPr marL="0" lvl="0" indent="0" defTabSz="457200">
              <a:lnSpc>
                <a:spcPct val="100000"/>
              </a:lnSpc>
              <a:spcBef>
                <a:spcPct val="20000"/>
              </a:spcBef>
              <a:spcAft>
                <a:spcPts val="600"/>
              </a:spcAft>
              <a:buClr>
                <a:srgbClr val="83992A"/>
              </a:buClr>
              <a:buSzPct val="115000"/>
              <a:buNone/>
            </a:pPr>
            <a:r>
              <a:rPr lang="en-GB" sz="2200" b="1" u="sng" dirty="0">
                <a:solidFill>
                  <a:prstClr val="black">
                    <a:lumMod val="85000"/>
                    <a:lumOff val="15000"/>
                  </a:prstClr>
                </a:solidFill>
                <a:latin typeface="Trebuchet MS" panose="020B0603020202020204" pitchFamily="34" charset="0"/>
              </a:rPr>
              <a:t>5. Provide information </a:t>
            </a:r>
            <a:r>
              <a:rPr lang="en-GB" sz="2200" dirty="0">
                <a:solidFill>
                  <a:prstClr val="black">
                    <a:lumMod val="85000"/>
                    <a:lumOff val="15000"/>
                  </a:prstClr>
                </a:solidFill>
                <a:latin typeface="Trebuchet MS" panose="020B0603020202020204" pitchFamily="34" charset="0"/>
              </a:rPr>
              <a:t>– manage expectations – explanation and gauge understandings – be clear and use reliable sources</a:t>
            </a:r>
          </a:p>
          <a:p>
            <a:pPr marL="0" lvl="0" indent="0" defTabSz="457200">
              <a:lnSpc>
                <a:spcPct val="100000"/>
              </a:lnSpc>
              <a:spcBef>
                <a:spcPct val="20000"/>
              </a:spcBef>
              <a:spcAft>
                <a:spcPts val="600"/>
              </a:spcAft>
              <a:buClr>
                <a:srgbClr val="83992A"/>
              </a:buClr>
              <a:buSzPct val="115000"/>
              <a:buNone/>
            </a:pPr>
            <a:r>
              <a:rPr lang="en-GB" sz="2200" b="1" u="sng" dirty="0">
                <a:solidFill>
                  <a:prstClr val="black">
                    <a:lumMod val="85000"/>
                    <a:lumOff val="15000"/>
                  </a:prstClr>
                </a:solidFill>
                <a:latin typeface="Trebuchet MS" panose="020B0603020202020204" pitchFamily="34" charset="0"/>
              </a:rPr>
              <a:t>6. monitor and review </a:t>
            </a:r>
            <a:r>
              <a:rPr lang="en-GB" sz="2200" dirty="0">
                <a:solidFill>
                  <a:prstClr val="black">
                    <a:lumMod val="85000"/>
                    <a:lumOff val="15000"/>
                  </a:prstClr>
                </a:solidFill>
                <a:latin typeface="Trebuchet MS" panose="020B0603020202020204" pitchFamily="34" charset="0"/>
              </a:rPr>
              <a:t>– efficacy – management plan – further referral. </a:t>
            </a:r>
          </a:p>
          <a:p>
            <a:endParaRPr lang="en-GB" dirty="0"/>
          </a:p>
        </p:txBody>
      </p:sp>
    </p:spTree>
    <p:extLst>
      <p:ext uri="{BB962C8B-B14F-4D97-AF65-F5344CB8AC3E}">
        <p14:creationId xmlns:p14="http://schemas.microsoft.com/office/powerpoint/2010/main" val="14660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77C3B-4A0B-4F66-AC0C-6AB40DD8BAB7}"/>
              </a:ext>
            </a:extLst>
          </p:cNvPr>
          <p:cNvSpPr>
            <a:spLocks noGrp="1"/>
          </p:cNvSpPr>
          <p:nvPr>
            <p:ph type="title"/>
          </p:nvPr>
        </p:nvSpPr>
        <p:spPr/>
        <p:txBody>
          <a:bodyPr/>
          <a:lstStyle/>
          <a:p>
            <a:r>
              <a:rPr lang="en-GB" dirty="0"/>
              <a:t>7-10 Prescribing Governance… </a:t>
            </a:r>
          </a:p>
        </p:txBody>
      </p:sp>
      <p:sp>
        <p:nvSpPr>
          <p:cNvPr id="3" name="Content Placeholder 2">
            <a:extLst>
              <a:ext uri="{FF2B5EF4-FFF2-40B4-BE49-F238E27FC236}">
                <a16:creationId xmlns:a16="http://schemas.microsoft.com/office/drawing/2014/main" id="{EDF008FE-B819-4436-9276-F72D122AB8C6}"/>
              </a:ext>
            </a:extLst>
          </p:cNvPr>
          <p:cNvSpPr>
            <a:spLocks noGrp="1"/>
          </p:cNvSpPr>
          <p:nvPr>
            <p:ph idx="1"/>
          </p:nvPr>
        </p:nvSpPr>
        <p:spPr/>
        <p:txBody>
          <a:bodyPr/>
          <a:lstStyle/>
          <a:p>
            <a:pPr marL="0" lvl="0" indent="0" defTabSz="457200">
              <a:lnSpc>
                <a:spcPct val="100000"/>
              </a:lnSpc>
              <a:spcBef>
                <a:spcPct val="20000"/>
              </a:spcBef>
              <a:spcAft>
                <a:spcPts val="600"/>
              </a:spcAft>
              <a:buClr>
                <a:srgbClr val="83992A"/>
              </a:buClr>
              <a:buSzPct val="115000"/>
              <a:buNone/>
            </a:pPr>
            <a:r>
              <a:rPr lang="en-GB" sz="2400" b="1" u="sng" dirty="0">
                <a:solidFill>
                  <a:prstClr val="black">
                    <a:lumMod val="85000"/>
                    <a:lumOff val="15000"/>
                  </a:prstClr>
                </a:solidFill>
              </a:rPr>
              <a:t>7. Prescribe safely </a:t>
            </a:r>
            <a:r>
              <a:rPr lang="en-GB" sz="2400" dirty="0">
                <a:solidFill>
                  <a:prstClr val="black">
                    <a:lumMod val="85000"/>
                    <a:lumOff val="15000"/>
                  </a:prstClr>
                </a:solidFill>
              </a:rPr>
              <a:t>– maintains own scope of practice – knows about medications and common errors – minimise risk</a:t>
            </a:r>
          </a:p>
          <a:p>
            <a:pPr marL="0" lvl="0" indent="0" defTabSz="457200">
              <a:lnSpc>
                <a:spcPct val="100000"/>
              </a:lnSpc>
              <a:spcBef>
                <a:spcPct val="20000"/>
              </a:spcBef>
              <a:spcAft>
                <a:spcPts val="600"/>
              </a:spcAft>
              <a:buClr>
                <a:srgbClr val="83992A"/>
              </a:buClr>
              <a:buSzPct val="115000"/>
              <a:buNone/>
            </a:pPr>
            <a:r>
              <a:rPr lang="en-GB" sz="2400" b="1" u="sng" dirty="0">
                <a:solidFill>
                  <a:prstClr val="black">
                    <a:lumMod val="85000"/>
                    <a:lumOff val="15000"/>
                  </a:prstClr>
                </a:solidFill>
              </a:rPr>
              <a:t>8. Prescribe professionally </a:t>
            </a:r>
            <a:r>
              <a:rPr lang="en-GB" sz="2400" dirty="0">
                <a:solidFill>
                  <a:prstClr val="black">
                    <a:lumMod val="85000"/>
                    <a:lumOff val="15000"/>
                  </a:prstClr>
                </a:solidFill>
              </a:rPr>
              <a:t>– be confident – knows legal and ethical frameworks – recognises influences </a:t>
            </a:r>
          </a:p>
          <a:p>
            <a:pPr marL="0" lvl="0" indent="0" defTabSz="457200">
              <a:lnSpc>
                <a:spcPct val="100000"/>
              </a:lnSpc>
              <a:spcBef>
                <a:spcPct val="20000"/>
              </a:spcBef>
              <a:spcAft>
                <a:spcPts val="600"/>
              </a:spcAft>
              <a:buClr>
                <a:srgbClr val="83992A"/>
              </a:buClr>
              <a:buSzPct val="115000"/>
              <a:buNone/>
            </a:pPr>
            <a:r>
              <a:rPr lang="en-GB" sz="2400" b="1" u="sng" dirty="0">
                <a:solidFill>
                  <a:prstClr val="black">
                    <a:lumMod val="85000"/>
                    <a:lumOff val="15000"/>
                  </a:prstClr>
                </a:solidFill>
              </a:rPr>
              <a:t>9. Improve prescribing practice </a:t>
            </a:r>
            <a:r>
              <a:rPr lang="en-GB" sz="2400" dirty="0">
                <a:solidFill>
                  <a:prstClr val="black">
                    <a:lumMod val="85000"/>
                    <a:lumOff val="15000"/>
                  </a:prstClr>
                </a:solidFill>
              </a:rPr>
              <a:t>– reflective on own practice – use networks to develop – impact of prescribing </a:t>
            </a:r>
          </a:p>
          <a:p>
            <a:pPr marL="0" lvl="0" indent="0" defTabSz="457200">
              <a:lnSpc>
                <a:spcPct val="100000"/>
              </a:lnSpc>
              <a:spcBef>
                <a:spcPct val="20000"/>
              </a:spcBef>
              <a:spcAft>
                <a:spcPts val="600"/>
              </a:spcAft>
              <a:buClr>
                <a:srgbClr val="83992A"/>
              </a:buClr>
              <a:buSzPct val="115000"/>
              <a:buNone/>
            </a:pPr>
            <a:r>
              <a:rPr lang="en-GB" sz="2400" b="1" u="sng" dirty="0">
                <a:solidFill>
                  <a:prstClr val="black">
                    <a:lumMod val="85000"/>
                    <a:lumOff val="15000"/>
                  </a:prstClr>
                </a:solidFill>
              </a:rPr>
              <a:t>10. Prescribe as part of a team </a:t>
            </a:r>
            <a:r>
              <a:rPr lang="en-GB" sz="2400" dirty="0">
                <a:solidFill>
                  <a:prstClr val="black">
                    <a:lumMod val="85000"/>
                    <a:lumOff val="15000"/>
                  </a:prstClr>
                </a:solidFill>
              </a:rPr>
              <a:t>– ensures continuity of care – respect of roles on the prescribing journey – provides advice and support</a:t>
            </a:r>
          </a:p>
          <a:p>
            <a:endParaRPr lang="en-GB" dirty="0"/>
          </a:p>
        </p:txBody>
      </p:sp>
    </p:spTree>
    <p:extLst>
      <p:ext uri="{BB962C8B-B14F-4D97-AF65-F5344CB8AC3E}">
        <p14:creationId xmlns:p14="http://schemas.microsoft.com/office/powerpoint/2010/main" val="118188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52728"/>
          </a:xfrm>
        </p:spPr>
        <p:txBody>
          <a:bodyPr>
            <a:normAutofit fontScale="90000"/>
          </a:bodyPr>
          <a:lstStyle/>
          <a:p>
            <a:r>
              <a:rPr lang="en-GB" dirty="0"/>
              <a:t>Infrastructure needed… as an NMP?</a:t>
            </a:r>
          </a:p>
        </p:txBody>
      </p:sp>
      <p:sp>
        <p:nvSpPr>
          <p:cNvPr id="3" name="Content Placeholder 2"/>
          <p:cNvSpPr>
            <a:spLocks noGrp="1"/>
          </p:cNvSpPr>
          <p:nvPr>
            <p:ph idx="1"/>
          </p:nvPr>
        </p:nvSpPr>
        <p:spPr>
          <a:xfrm>
            <a:off x="1069848" y="1953491"/>
            <a:ext cx="10058400" cy="4218709"/>
          </a:xfrm>
        </p:spPr>
        <p:txBody>
          <a:bodyPr>
            <a:normAutofit fontScale="92500" lnSpcReduction="10000"/>
          </a:bodyPr>
          <a:lstStyle/>
          <a:p>
            <a:r>
              <a:rPr lang="en-GB" dirty="0"/>
              <a:t>What do we need?</a:t>
            </a:r>
          </a:p>
          <a:p>
            <a:r>
              <a:rPr lang="en-GB" dirty="0"/>
              <a:t>What would help?</a:t>
            </a:r>
          </a:p>
          <a:p>
            <a:endParaRPr lang="en-GB" dirty="0"/>
          </a:p>
          <a:p>
            <a:r>
              <a:rPr lang="en-GB" dirty="0"/>
              <a:t>Policies?</a:t>
            </a:r>
          </a:p>
          <a:p>
            <a:r>
              <a:rPr lang="en-GB" dirty="0"/>
              <a:t>Mentorship – supervision? Assessment? </a:t>
            </a:r>
          </a:p>
          <a:p>
            <a:r>
              <a:rPr lang="en-GB" dirty="0"/>
              <a:t>Line Management – as a Practitioner and/or as an NMP?</a:t>
            </a:r>
          </a:p>
          <a:p>
            <a:r>
              <a:rPr lang="en-GB" dirty="0"/>
              <a:t>NMP Meetings? Case Reviews?</a:t>
            </a:r>
          </a:p>
          <a:p>
            <a:r>
              <a:rPr lang="en-GB" dirty="0"/>
              <a:t>Leads?</a:t>
            </a:r>
          </a:p>
          <a:p>
            <a:r>
              <a:rPr lang="en-GB" dirty="0"/>
              <a:t>CPD events within the organisation? </a:t>
            </a:r>
          </a:p>
          <a:p>
            <a:endParaRPr lang="en-GB" dirty="0"/>
          </a:p>
          <a:p>
            <a:r>
              <a:rPr lang="en-GB" dirty="0"/>
              <a:t>What do you already have? </a:t>
            </a:r>
          </a:p>
        </p:txBody>
      </p:sp>
    </p:spTree>
    <p:extLst>
      <p:ext uri="{BB962C8B-B14F-4D97-AF65-F5344CB8AC3E}">
        <p14:creationId xmlns:p14="http://schemas.microsoft.com/office/powerpoint/2010/main" val="74005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C934-3379-4AA1-9598-CBB1034204E1}"/>
              </a:ext>
            </a:extLst>
          </p:cNvPr>
          <p:cNvSpPr>
            <a:spLocks noGrp="1"/>
          </p:cNvSpPr>
          <p:nvPr>
            <p:ph type="title"/>
          </p:nvPr>
        </p:nvSpPr>
        <p:spPr/>
        <p:txBody>
          <a:bodyPr/>
          <a:lstStyle/>
          <a:p>
            <a:r>
              <a:rPr lang="en-US" dirty="0"/>
              <a:t>Moving onto….</a:t>
            </a:r>
            <a:endParaRPr lang="en-GB" dirty="0"/>
          </a:p>
        </p:txBody>
      </p:sp>
      <p:pic>
        <p:nvPicPr>
          <p:cNvPr id="4" name="Content Placeholder 3">
            <a:extLst>
              <a:ext uri="{FF2B5EF4-FFF2-40B4-BE49-F238E27FC236}">
                <a16:creationId xmlns:a16="http://schemas.microsoft.com/office/drawing/2014/main" id="{DDD41AFA-849E-415F-B1C3-C271A6EA647B}"/>
              </a:ext>
            </a:extLst>
          </p:cNvPr>
          <p:cNvPicPr>
            <a:picLocks noGrp="1" noChangeAspect="1"/>
          </p:cNvPicPr>
          <p:nvPr>
            <p:ph idx="1"/>
          </p:nvPr>
        </p:nvPicPr>
        <p:blipFill>
          <a:blip r:embed="rId2"/>
          <a:stretch>
            <a:fillRect/>
          </a:stretch>
        </p:blipFill>
        <p:spPr>
          <a:xfrm>
            <a:off x="6981590" y="765907"/>
            <a:ext cx="3925222" cy="5607461"/>
          </a:xfrm>
          <a:prstGeom prst="rect">
            <a:avLst/>
          </a:prstGeom>
        </p:spPr>
      </p:pic>
    </p:spTree>
    <p:extLst>
      <p:ext uri="{BB962C8B-B14F-4D97-AF65-F5344CB8AC3E}">
        <p14:creationId xmlns:p14="http://schemas.microsoft.com/office/powerpoint/2010/main" val="10831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3819-A68A-4CD9-BE00-FB94127BC956}"/>
              </a:ext>
            </a:extLst>
          </p:cNvPr>
          <p:cNvSpPr>
            <a:spLocks noGrp="1"/>
          </p:cNvSpPr>
          <p:nvPr>
            <p:ph type="title"/>
          </p:nvPr>
        </p:nvSpPr>
        <p:spPr/>
        <p:txBody>
          <a:bodyPr/>
          <a:lstStyle/>
          <a:p>
            <a:r>
              <a:rPr lang="en-US" dirty="0"/>
              <a:t>Who can be a DPP…?</a:t>
            </a:r>
            <a:endParaRPr lang="en-GB" dirty="0"/>
          </a:p>
        </p:txBody>
      </p:sp>
      <p:sp>
        <p:nvSpPr>
          <p:cNvPr id="3" name="Content Placeholder 2">
            <a:extLst>
              <a:ext uri="{FF2B5EF4-FFF2-40B4-BE49-F238E27FC236}">
                <a16:creationId xmlns:a16="http://schemas.microsoft.com/office/drawing/2014/main" id="{219279CF-4279-4DD3-B3F1-3A8F3CD8C0B2}"/>
              </a:ext>
            </a:extLst>
          </p:cNvPr>
          <p:cNvSpPr>
            <a:spLocks noGrp="1"/>
          </p:cNvSpPr>
          <p:nvPr>
            <p:ph idx="1"/>
          </p:nvPr>
        </p:nvSpPr>
        <p:spPr/>
        <p:txBody>
          <a:bodyPr/>
          <a:lstStyle/>
          <a:p>
            <a:r>
              <a:rPr lang="en-US" sz="2400" dirty="0"/>
              <a:t>Any prescriber taking on the DPP role must  be registered with their professional regulator. All NMPs undertaking the DPP role should  have the necessary annotation for a prescriber as required by their regulator.</a:t>
            </a:r>
          </a:p>
          <a:p>
            <a:r>
              <a:rPr lang="en-US" sz="2400" dirty="0"/>
              <a:t>The expectation of any registered health professional practitioner acting in the  DPP role is the ability to demonstrate they meet all competencies within the Competency Framework for all Prescribers.</a:t>
            </a:r>
          </a:p>
          <a:p>
            <a:r>
              <a:rPr lang="en-US" sz="2400" dirty="0"/>
              <a:t>Actively prescribing</a:t>
            </a:r>
          </a:p>
          <a:p>
            <a:r>
              <a:rPr lang="en-US" sz="2400" dirty="0"/>
              <a:t>Minimum time period of qualification and area of expertise </a:t>
            </a:r>
            <a:endParaRPr lang="en-GB" sz="2400" dirty="0"/>
          </a:p>
          <a:p>
            <a:endParaRPr lang="en-GB" dirty="0"/>
          </a:p>
        </p:txBody>
      </p:sp>
    </p:spTree>
    <p:extLst>
      <p:ext uri="{BB962C8B-B14F-4D97-AF65-F5344CB8AC3E}">
        <p14:creationId xmlns:p14="http://schemas.microsoft.com/office/powerpoint/2010/main" val="41769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6E50A-68F6-4E01-BAD1-1E3DA2136D07}"/>
              </a:ext>
            </a:extLst>
          </p:cNvPr>
          <p:cNvSpPr>
            <a:spLocks noGrp="1"/>
          </p:cNvSpPr>
          <p:nvPr>
            <p:ph type="title"/>
          </p:nvPr>
        </p:nvSpPr>
        <p:spPr/>
        <p:txBody>
          <a:bodyPr/>
          <a:lstStyle/>
          <a:p>
            <a:r>
              <a:rPr lang="en-US" dirty="0"/>
              <a:t>What to expect from this session</a:t>
            </a:r>
            <a:endParaRPr lang="en-GB" dirty="0"/>
          </a:p>
        </p:txBody>
      </p:sp>
      <p:sp>
        <p:nvSpPr>
          <p:cNvPr id="3" name="Content Placeholder 2">
            <a:extLst>
              <a:ext uri="{FF2B5EF4-FFF2-40B4-BE49-F238E27FC236}">
                <a16:creationId xmlns:a16="http://schemas.microsoft.com/office/drawing/2014/main" id="{BEEA8533-43D4-4A73-A3BA-BDCB33B520C1}"/>
              </a:ext>
            </a:extLst>
          </p:cNvPr>
          <p:cNvSpPr>
            <a:spLocks noGrp="1"/>
          </p:cNvSpPr>
          <p:nvPr>
            <p:ph idx="1"/>
          </p:nvPr>
        </p:nvSpPr>
        <p:spPr>
          <a:xfrm>
            <a:off x="1069848" y="2121408"/>
            <a:ext cx="10058400" cy="4251960"/>
          </a:xfrm>
        </p:spPr>
        <p:txBody>
          <a:bodyPr>
            <a:normAutofit/>
          </a:bodyPr>
          <a:lstStyle/>
          <a:p>
            <a:r>
              <a:rPr lang="en-US" dirty="0"/>
              <a:t>Why do we do NMP?</a:t>
            </a:r>
          </a:p>
          <a:p>
            <a:r>
              <a:rPr lang="en-US" dirty="0"/>
              <a:t>How do we improve prescribing practice? </a:t>
            </a:r>
          </a:p>
          <a:p>
            <a:r>
              <a:rPr lang="en-US" dirty="0"/>
              <a:t>How we maintain our own competency – using the RPS Framework?</a:t>
            </a:r>
          </a:p>
          <a:p>
            <a:r>
              <a:rPr lang="en-US" dirty="0"/>
              <a:t>Tools to help - SWOT, RAG Rating (others are out there)</a:t>
            </a:r>
          </a:p>
          <a:p>
            <a:r>
              <a:rPr lang="en-US" dirty="0"/>
              <a:t>Developing skills and recognising own limitations </a:t>
            </a:r>
          </a:p>
          <a:p>
            <a:r>
              <a:rPr lang="en-US" dirty="0"/>
              <a:t>What supports us as NMP’s? </a:t>
            </a:r>
          </a:p>
          <a:p>
            <a:r>
              <a:rPr lang="en-US" dirty="0"/>
              <a:t>What does the new DPP Framework mean? Impact on prescribing future </a:t>
            </a:r>
          </a:p>
          <a:p>
            <a:r>
              <a:rPr lang="en-US" dirty="0"/>
              <a:t>ACP in mental health and the NMP role</a:t>
            </a:r>
          </a:p>
          <a:p>
            <a:r>
              <a:rPr lang="en-US" dirty="0"/>
              <a:t>Reassessing our Competence and Confidence.</a:t>
            </a:r>
          </a:p>
          <a:p>
            <a:r>
              <a:rPr lang="en-US" dirty="0"/>
              <a:t>Ensuring our skills are updated and fit for practice. </a:t>
            </a:r>
          </a:p>
          <a:p>
            <a:endParaRPr lang="en-GB" dirty="0"/>
          </a:p>
        </p:txBody>
      </p:sp>
    </p:spTree>
    <p:extLst>
      <p:ext uri="{BB962C8B-B14F-4D97-AF65-F5344CB8AC3E}">
        <p14:creationId xmlns:p14="http://schemas.microsoft.com/office/powerpoint/2010/main" val="3186344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E00F-534E-4EF4-AFAA-F1EE5D27247C}"/>
              </a:ext>
            </a:extLst>
          </p:cNvPr>
          <p:cNvSpPr>
            <a:spLocks noGrp="1"/>
          </p:cNvSpPr>
          <p:nvPr>
            <p:ph type="title"/>
          </p:nvPr>
        </p:nvSpPr>
        <p:spPr/>
        <p:txBody>
          <a:bodyPr/>
          <a:lstStyle/>
          <a:p>
            <a:r>
              <a:rPr lang="en-US" dirty="0"/>
              <a:t>What is  DPP….</a:t>
            </a:r>
            <a:endParaRPr lang="en-GB" dirty="0"/>
          </a:p>
        </p:txBody>
      </p:sp>
      <p:sp>
        <p:nvSpPr>
          <p:cNvPr id="3" name="Content Placeholder 2">
            <a:extLst>
              <a:ext uri="{FF2B5EF4-FFF2-40B4-BE49-F238E27FC236}">
                <a16:creationId xmlns:a16="http://schemas.microsoft.com/office/drawing/2014/main" id="{C55A54A0-29D4-4B32-80AC-1ACF88E13F44}"/>
              </a:ext>
            </a:extLst>
          </p:cNvPr>
          <p:cNvSpPr>
            <a:spLocks noGrp="1"/>
          </p:cNvSpPr>
          <p:nvPr>
            <p:ph idx="1"/>
          </p:nvPr>
        </p:nvSpPr>
        <p:spPr/>
        <p:txBody>
          <a:bodyPr/>
          <a:lstStyle/>
          <a:p>
            <a:r>
              <a:rPr lang="en-US" sz="2400" dirty="0"/>
              <a:t>It acts as an umbrella term to bring a number of different profession-specific titles together for the framework. The titles, used by professional regulators, that are covered by the term DPP (when applied in the context of prescribing training) are: </a:t>
            </a:r>
          </a:p>
          <a:p>
            <a:r>
              <a:rPr lang="en-US" sz="2400" dirty="0"/>
              <a:t>Designated Medical Practitioner (DMP) </a:t>
            </a:r>
          </a:p>
          <a:p>
            <a:r>
              <a:rPr lang="en-US" sz="2400" dirty="0"/>
              <a:t>Designated Prescribing Practitioner (DPP) </a:t>
            </a:r>
          </a:p>
          <a:p>
            <a:r>
              <a:rPr lang="en-US" sz="2400" dirty="0"/>
              <a:t>Named Practice Supervisor </a:t>
            </a:r>
          </a:p>
          <a:p>
            <a:r>
              <a:rPr lang="en-US" sz="2400" dirty="0"/>
              <a:t>Practice Assessor </a:t>
            </a:r>
          </a:p>
          <a:p>
            <a:r>
              <a:rPr lang="en-US" sz="2400" dirty="0"/>
              <a:t>Practice Educator </a:t>
            </a:r>
          </a:p>
          <a:p>
            <a:endParaRPr lang="en-GB" dirty="0"/>
          </a:p>
        </p:txBody>
      </p:sp>
    </p:spTree>
    <p:extLst>
      <p:ext uri="{BB962C8B-B14F-4D97-AF65-F5344CB8AC3E}">
        <p14:creationId xmlns:p14="http://schemas.microsoft.com/office/powerpoint/2010/main" val="289083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2CA8-FE35-4D8A-AEAB-0E416C1020D5}"/>
              </a:ext>
            </a:extLst>
          </p:cNvPr>
          <p:cNvSpPr>
            <a:spLocks noGrp="1"/>
          </p:cNvSpPr>
          <p:nvPr>
            <p:ph type="title"/>
          </p:nvPr>
        </p:nvSpPr>
        <p:spPr/>
        <p:txBody>
          <a:bodyPr/>
          <a:lstStyle/>
          <a:p>
            <a:r>
              <a:rPr lang="en-US" dirty="0"/>
              <a:t>RPS States…. </a:t>
            </a:r>
            <a:endParaRPr lang="en-GB" dirty="0"/>
          </a:p>
        </p:txBody>
      </p:sp>
      <p:pic>
        <p:nvPicPr>
          <p:cNvPr id="4" name="Content Placeholder 3">
            <a:extLst>
              <a:ext uri="{FF2B5EF4-FFF2-40B4-BE49-F238E27FC236}">
                <a16:creationId xmlns:a16="http://schemas.microsoft.com/office/drawing/2014/main" id="{ACFE8982-E53D-41C4-AD43-A4D1102A6EE0}"/>
              </a:ext>
            </a:extLst>
          </p:cNvPr>
          <p:cNvPicPr>
            <a:picLocks noGrp="1" noChangeAspect="1"/>
          </p:cNvPicPr>
          <p:nvPr>
            <p:ph idx="1"/>
          </p:nvPr>
        </p:nvPicPr>
        <p:blipFill>
          <a:blip r:embed="rId2"/>
          <a:stretch>
            <a:fillRect/>
          </a:stretch>
        </p:blipFill>
        <p:spPr>
          <a:xfrm>
            <a:off x="914401" y="1907429"/>
            <a:ext cx="4070932" cy="3778159"/>
          </a:xfrm>
          <a:prstGeom prst="rect">
            <a:avLst/>
          </a:prstGeom>
        </p:spPr>
      </p:pic>
      <p:pic>
        <p:nvPicPr>
          <p:cNvPr id="5" name="Picture 4">
            <a:extLst>
              <a:ext uri="{FF2B5EF4-FFF2-40B4-BE49-F238E27FC236}">
                <a16:creationId xmlns:a16="http://schemas.microsoft.com/office/drawing/2014/main" id="{4441CC4B-7CA0-42FC-9624-67AC5008F04D}"/>
              </a:ext>
            </a:extLst>
          </p:cNvPr>
          <p:cNvPicPr>
            <a:picLocks noChangeAspect="1"/>
          </p:cNvPicPr>
          <p:nvPr/>
        </p:nvPicPr>
        <p:blipFill>
          <a:blip r:embed="rId3"/>
          <a:stretch>
            <a:fillRect/>
          </a:stretch>
        </p:blipFill>
        <p:spPr>
          <a:xfrm>
            <a:off x="5646656" y="999241"/>
            <a:ext cx="6278659" cy="4690701"/>
          </a:xfrm>
          <a:prstGeom prst="rect">
            <a:avLst/>
          </a:prstGeom>
        </p:spPr>
      </p:pic>
    </p:spTree>
    <p:extLst>
      <p:ext uri="{BB962C8B-B14F-4D97-AF65-F5344CB8AC3E}">
        <p14:creationId xmlns:p14="http://schemas.microsoft.com/office/powerpoint/2010/main" val="382167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6769-AB98-4D4C-83BA-23098C9055D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A695C497-2CE0-4279-926D-97BF181BCF9D}"/>
              </a:ext>
            </a:extLst>
          </p:cNvPr>
          <p:cNvSpPr>
            <a:spLocks noGrp="1"/>
          </p:cNvSpPr>
          <p:nvPr>
            <p:ph idx="1"/>
          </p:nvPr>
        </p:nvSpPr>
        <p:spPr>
          <a:xfrm>
            <a:off x="1069848" y="245098"/>
            <a:ext cx="10058400" cy="5505254"/>
          </a:xfrm>
        </p:spPr>
        <p:txBody>
          <a:bodyPr/>
          <a:lstStyle/>
          <a:p>
            <a:endParaRPr lang="en-US" dirty="0"/>
          </a:p>
          <a:p>
            <a:endParaRPr lang="en-US" dirty="0"/>
          </a:p>
          <a:p>
            <a:endParaRPr lang="en-US" dirty="0"/>
          </a:p>
          <a:p>
            <a:endParaRPr lang="en-US" dirty="0"/>
          </a:p>
          <a:p>
            <a:pPr marL="0" indent="0">
              <a:buNone/>
            </a:pPr>
            <a:r>
              <a:rPr lang="en-US" sz="3600" dirty="0"/>
              <a:t>“To oversee, support and assess the competence of non-medical prescribing trainees, in collaboration with academic and workplace partners, during the period of learning in practice”  </a:t>
            </a:r>
          </a:p>
          <a:p>
            <a:endParaRPr lang="en-US" dirty="0"/>
          </a:p>
          <a:p>
            <a:pPr marL="0" indent="0">
              <a:buNone/>
            </a:pPr>
            <a:r>
              <a:rPr lang="en-US" dirty="0"/>
              <a:t>		(A competency framework for designated prescribing practitioners)</a:t>
            </a:r>
          </a:p>
          <a:p>
            <a:endParaRPr lang="en-GB" dirty="0"/>
          </a:p>
        </p:txBody>
      </p:sp>
    </p:spTree>
    <p:extLst>
      <p:ext uri="{BB962C8B-B14F-4D97-AF65-F5344CB8AC3E}">
        <p14:creationId xmlns:p14="http://schemas.microsoft.com/office/powerpoint/2010/main" val="426859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34CF-263E-49AB-BD74-81D1C9F68FA5}"/>
              </a:ext>
            </a:extLst>
          </p:cNvPr>
          <p:cNvSpPr>
            <a:spLocks noGrp="1"/>
          </p:cNvSpPr>
          <p:nvPr>
            <p:ph type="title"/>
          </p:nvPr>
        </p:nvSpPr>
        <p:spPr/>
        <p:txBody>
          <a:bodyPr/>
          <a:lstStyle/>
          <a:p>
            <a:r>
              <a:rPr lang="en-US" dirty="0"/>
              <a:t>Do we meet the criteria…. </a:t>
            </a:r>
            <a:endParaRPr lang="en-GB" dirty="0"/>
          </a:p>
        </p:txBody>
      </p:sp>
      <p:sp>
        <p:nvSpPr>
          <p:cNvPr id="3" name="Content Placeholder 2">
            <a:extLst>
              <a:ext uri="{FF2B5EF4-FFF2-40B4-BE49-F238E27FC236}">
                <a16:creationId xmlns:a16="http://schemas.microsoft.com/office/drawing/2014/main" id="{8F211760-CEBB-44A5-B3E7-67341F6B87F9}"/>
              </a:ext>
            </a:extLst>
          </p:cNvPr>
          <p:cNvSpPr>
            <a:spLocks noGrp="1"/>
          </p:cNvSpPr>
          <p:nvPr>
            <p:ph idx="1"/>
          </p:nvPr>
        </p:nvSpPr>
        <p:spPr>
          <a:xfrm>
            <a:off x="1069848" y="2121407"/>
            <a:ext cx="10058400" cy="4383087"/>
          </a:xfrm>
        </p:spPr>
        <p:txBody>
          <a:bodyPr>
            <a:normAutofit/>
          </a:bodyPr>
          <a:lstStyle/>
          <a:p>
            <a:r>
              <a:rPr lang="en-US" dirty="0"/>
              <a:t>Registered professional?  - NMP qualification annotated on the relevant register?</a:t>
            </a:r>
          </a:p>
          <a:p>
            <a:r>
              <a:rPr lang="en-US" dirty="0"/>
              <a:t>No sanctions or restrictions on the register?</a:t>
            </a:r>
          </a:p>
          <a:p>
            <a:r>
              <a:rPr lang="en-US" dirty="0"/>
              <a:t>Is an experienced prescriber? Usually 3 years as an active prescriber. </a:t>
            </a:r>
          </a:p>
          <a:p>
            <a:r>
              <a:rPr lang="en-US" dirty="0"/>
              <a:t>Relevant field of clinical practice?</a:t>
            </a:r>
          </a:p>
          <a:p>
            <a:r>
              <a:rPr lang="en-US" dirty="0"/>
              <a:t>Patient facing role?</a:t>
            </a:r>
          </a:p>
          <a:p>
            <a:r>
              <a:rPr lang="en-US" dirty="0"/>
              <a:t>Experience and competence in clinical and diagnostic assessment? </a:t>
            </a:r>
          </a:p>
          <a:p>
            <a:r>
              <a:rPr lang="en-US" dirty="0"/>
              <a:t>Can provide supervision?</a:t>
            </a:r>
          </a:p>
          <a:p>
            <a:r>
              <a:rPr lang="en-US" dirty="0"/>
              <a:t>Teaching experience?</a:t>
            </a:r>
          </a:p>
          <a:p>
            <a:r>
              <a:rPr lang="en-US" dirty="0"/>
              <a:t>Impartiality? </a:t>
            </a:r>
          </a:p>
          <a:p>
            <a:r>
              <a:rPr lang="en-US" dirty="0"/>
              <a:t>Governance and organisational support</a:t>
            </a:r>
          </a:p>
          <a:p>
            <a:endParaRPr lang="en-GB" dirty="0"/>
          </a:p>
        </p:txBody>
      </p:sp>
      <p:pic>
        <p:nvPicPr>
          <p:cNvPr id="4" name="Picture 3">
            <a:extLst>
              <a:ext uri="{FF2B5EF4-FFF2-40B4-BE49-F238E27FC236}">
                <a16:creationId xmlns:a16="http://schemas.microsoft.com/office/drawing/2014/main" id="{2F03566C-D5A8-4BEA-85A7-4656454E7AC2}"/>
              </a:ext>
            </a:extLst>
          </p:cNvPr>
          <p:cNvPicPr>
            <a:picLocks noChangeAspect="1"/>
          </p:cNvPicPr>
          <p:nvPr/>
        </p:nvPicPr>
        <p:blipFill>
          <a:blip r:embed="rId2"/>
          <a:stretch>
            <a:fillRect/>
          </a:stretch>
        </p:blipFill>
        <p:spPr>
          <a:xfrm>
            <a:off x="8875116" y="4074078"/>
            <a:ext cx="2914650" cy="1562100"/>
          </a:xfrm>
          <a:prstGeom prst="rect">
            <a:avLst/>
          </a:prstGeom>
        </p:spPr>
      </p:pic>
    </p:spTree>
    <p:extLst>
      <p:ext uri="{BB962C8B-B14F-4D97-AF65-F5344CB8AC3E}">
        <p14:creationId xmlns:p14="http://schemas.microsoft.com/office/powerpoint/2010/main" val="247266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17B6-1107-428C-9FD2-284897C60AC9}"/>
              </a:ext>
            </a:extLst>
          </p:cNvPr>
          <p:cNvSpPr>
            <a:spLocks noGrp="1"/>
          </p:cNvSpPr>
          <p:nvPr>
            <p:ph type="title"/>
          </p:nvPr>
        </p:nvSpPr>
        <p:spPr/>
        <p:txBody>
          <a:bodyPr>
            <a:normAutofit/>
          </a:bodyPr>
          <a:lstStyle/>
          <a:p>
            <a:r>
              <a:rPr lang="en-US" dirty="0"/>
              <a:t>How do we adopt this new role…</a:t>
            </a:r>
            <a:endParaRPr lang="en-GB" dirty="0"/>
          </a:p>
        </p:txBody>
      </p:sp>
      <p:sp>
        <p:nvSpPr>
          <p:cNvPr id="3" name="Content Placeholder 2">
            <a:extLst>
              <a:ext uri="{FF2B5EF4-FFF2-40B4-BE49-F238E27FC236}">
                <a16:creationId xmlns:a16="http://schemas.microsoft.com/office/drawing/2014/main" id="{7C516A52-AD73-41C6-A01F-439F1227720D}"/>
              </a:ext>
            </a:extLst>
          </p:cNvPr>
          <p:cNvSpPr>
            <a:spLocks noGrp="1"/>
          </p:cNvSpPr>
          <p:nvPr>
            <p:ph idx="1"/>
          </p:nvPr>
        </p:nvSpPr>
        <p:spPr/>
        <p:txBody>
          <a:bodyPr/>
          <a:lstStyle/>
          <a:p>
            <a:r>
              <a:rPr lang="en-US" sz="3200" dirty="0" err="1"/>
              <a:t>Prioritise</a:t>
            </a:r>
            <a:r>
              <a:rPr lang="en-US" sz="3200" dirty="0"/>
              <a:t> time for own development – outside your normal clinical role</a:t>
            </a:r>
          </a:p>
          <a:p>
            <a:r>
              <a:rPr lang="en-US" sz="3200" dirty="0"/>
              <a:t>Knowing our own strengths and limitations</a:t>
            </a:r>
          </a:p>
          <a:p>
            <a:r>
              <a:rPr lang="en-US" sz="3200" dirty="0"/>
              <a:t>Signposting to other professionals</a:t>
            </a:r>
          </a:p>
          <a:p>
            <a:r>
              <a:rPr lang="en-US" sz="3200" dirty="0"/>
              <a:t>Having networks in place </a:t>
            </a:r>
          </a:p>
          <a:p>
            <a:r>
              <a:rPr lang="en-US" sz="3200" dirty="0"/>
              <a:t>Time for the student</a:t>
            </a:r>
          </a:p>
          <a:p>
            <a:r>
              <a:rPr lang="en-US" sz="3200" dirty="0"/>
              <a:t>Developing our existing skills and knowledge</a:t>
            </a:r>
          </a:p>
          <a:p>
            <a:endParaRPr lang="en-GB" dirty="0"/>
          </a:p>
        </p:txBody>
      </p:sp>
    </p:spTree>
    <p:extLst>
      <p:ext uri="{BB962C8B-B14F-4D97-AF65-F5344CB8AC3E}">
        <p14:creationId xmlns:p14="http://schemas.microsoft.com/office/powerpoint/2010/main" val="633819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8007-8B8A-4A3C-9A5A-B435BB4AB23B}"/>
              </a:ext>
            </a:extLst>
          </p:cNvPr>
          <p:cNvSpPr>
            <a:spLocks noGrp="1"/>
          </p:cNvSpPr>
          <p:nvPr>
            <p:ph type="title"/>
          </p:nvPr>
        </p:nvSpPr>
        <p:spPr/>
        <p:txBody>
          <a:bodyPr/>
          <a:lstStyle/>
          <a:p>
            <a:r>
              <a:rPr lang="en-US" dirty="0"/>
              <a:t>Do we need an… </a:t>
            </a:r>
            <a:endParaRPr lang="en-GB" dirty="0"/>
          </a:p>
        </p:txBody>
      </p:sp>
      <p:pic>
        <p:nvPicPr>
          <p:cNvPr id="4" name="Content Placeholder 3">
            <a:extLst>
              <a:ext uri="{FF2B5EF4-FFF2-40B4-BE49-F238E27FC236}">
                <a16:creationId xmlns:a16="http://schemas.microsoft.com/office/drawing/2014/main" id="{FA55E4DD-AABE-4810-9D45-63928544191B}"/>
              </a:ext>
            </a:extLst>
          </p:cNvPr>
          <p:cNvPicPr>
            <a:picLocks noGrp="1" noChangeAspect="1"/>
          </p:cNvPicPr>
          <p:nvPr>
            <p:ph idx="1"/>
          </p:nvPr>
        </p:nvPicPr>
        <p:blipFill>
          <a:blip r:embed="rId2"/>
          <a:stretch>
            <a:fillRect/>
          </a:stretch>
        </p:blipFill>
        <p:spPr>
          <a:xfrm>
            <a:off x="2373052" y="1851949"/>
            <a:ext cx="6275998" cy="4521419"/>
          </a:xfrm>
          <a:prstGeom prst="rect">
            <a:avLst/>
          </a:prstGeom>
        </p:spPr>
      </p:pic>
      <p:pic>
        <p:nvPicPr>
          <p:cNvPr id="5" name="Picture 4">
            <a:extLst>
              <a:ext uri="{FF2B5EF4-FFF2-40B4-BE49-F238E27FC236}">
                <a16:creationId xmlns:a16="http://schemas.microsoft.com/office/drawing/2014/main" id="{AE070AD5-2683-4F39-849D-2568FEAAB552}"/>
              </a:ext>
            </a:extLst>
          </p:cNvPr>
          <p:cNvPicPr>
            <a:picLocks noChangeAspect="1"/>
          </p:cNvPicPr>
          <p:nvPr/>
        </p:nvPicPr>
        <p:blipFill>
          <a:blip r:embed="rId3"/>
          <a:stretch>
            <a:fillRect/>
          </a:stretch>
        </p:blipFill>
        <p:spPr>
          <a:xfrm>
            <a:off x="1513441" y="3347543"/>
            <a:ext cx="1719221" cy="1530229"/>
          </a:xfrm>
          <a:prstGeom prst="rect">
            <a:avLst/>
          </a:prstGeom>
        </p:spPr>
      </p:pic>
      <p:pic>
        <p:nvPicPr>
          <p:cNvPr id="7" name="Picture 6">
            <a:extLst>
              <a:ext uri="{FF2B5EF4-FFF2-40B4-BE49-F238E27FC236}">
                <a16:creationId xmlns:a16="http://schemas.microsoft.com/office/drawing/2014/main" id="{B3834DC3-7C27-4349-9A01-AC34DF750046}"/>
              </a:ext>
            </a:extLst>
          </p:cNvPr>
          <p:cNvPicPr>
            <a:picLocks noChangeAspect="1"/>
          </p:cNvPicPr>
          <p:nvPr/>
        </p:nvPicPr>
        <p:blipFill>
          <a:blip r:embed="rId4"/>
          <a:stretch>
            <a:fillRect/>
          </a:stretch>
        </p:blipFill>
        <p:spPr>
          <a:xfrm>
            <a:off x="994726" y="5479253"/>
            <a:ext cx="3876210" cy="409819"/>
          </a:xfrm>
          <a:prstGeom prst="rect">
            <a:avLst/>
          </a:prstGeom>
        </p:spPr>
      </p:pic>
      <p:pic>
        <p:nvPicPr>
          <p:cNvPr id="8" name="Picture 7">
            <a:extLst>
              <a:ext uri="{FF2B5EF4-FFF2-40B4-BE49-F238E27FC236}">
                <a16:creationId xmlns:a16="http://schemas.microsoft.com/office/drawing/2014/main" id="{6507DA4E-DDC0-4559-8041-3DA1F20C0C40}"/>
              </a:ext>
            </a:extLst>
          </p:cNvPr>
          <p:cNvPicPr>
            <a:picLocks noChangeAspect="1"/>
          </p:cNvPicPr>
          <p:nvPr/>
        </p:nvPicPr>
        <p:blipFill>
          <a:blip r:embed="rId5"/>
          <a:stretch>
            <a:fillRect/>
          </a:stretch>
        </p:blipFill>
        <p:spPr>
          <a:xfrm>
            <a:off x="145103" y="5321056"/>
            <a:ext cx="2227948" cy="363106"/>
          </a:xfrm>
          <a:prstGeom prst="rect">
            <a:avLst/>
          </a:prstGeom>
        </p:spPr>
      </p:pic>
      <p:pic>
        <p:nvPicPr>
          <p:cNvPr id="9" name="Picture 8">
            <a:extLst>
              <a:ext uri="{FF2B5EF4-FFF2-40B4-BE49-F238E27FC236}">
                <a16:creationId xmlns:a16="http://schemas.microsoft.com/office/drawing/2014/main" id="{0DA61F56-8A2E-4DA0-8151-0CFCA8EA1B22}"/>
              </a:ext>
            </a:extLst>
          </p:cNvPr>
          <p:cNvPicPr>
            <a:picLocks noChangeAspect="1"/>
          </p:cNvPicPr>
          <p:nvPr/>
        </p:nvPicPr>
        <p:blipFill>
          <a:blip r:embed="rId6"/>
          <a:stretch>
            <a:fillRect/>
          </a:stretch>
        </p:blipFill>
        <p:spPr>
          <a:xfrm>
            <a:off x="6045199" y="2159073"/>
            <a:ext cx="2914141" cy="2499577"/>
          </a:xfrm>
          <a:prstGeom prst="rect">
            <a:avLst/>
          </a:prstGeom>
        </p:spPr>
      </p:pic>
      <p:pic>
        <p:nvPicPr>
          <p:cNvPr id="10" name="Picture 9">
            <a:extLst>
              <a:ext uri="{FF2B5EF4-FFF2-40B4-BE49-F238E27FC236}">
                <a16:creationId xmlns:a16="http://schemas.microsoft.com/office/drawing/2014/main" id="{886F7E7F-A8B3-474B-92BC-B0D5BEE2EF79}"/>
              </a:ext>
            </a:extLst>
          </p:cNvPr>
          <p:cNvPicPr>
            <a:picLocks noChangeAspect="1"/>
          </p:cNvPicPr>
          <p:nvPr/>
        </p:nvPicPr>
        <p:blipFill>
          <a:blip r:embed="rId7"/>
          <a:stretch>
            <a:fillRect/>
          </a:stretch>
        </p:blipFill>
        <p:spPr>
          <a:xfrm>
            <a:off x="8523312" y="1665254"/>
            <a:ext cx="1621677" cy="493819"/>
          </a:xfrm>
          <a:prstGeom prst="rect">
            <a:avLst/>
          </a:prstGeom>
        </p:spPr>
      </p:pic>
      <p:pic>
        <p:nvPicPr>
          <p:cNvPr id="11" name="Picture 10">
            <a:extLst>
              <a:ext uri="{FF2B5EF4-FFF2-40B4-BE49-F238E27FC236}">
                <a16:creationId xmlns:a16="http://schemas.microsoft.com/office/drawing/2014/main" id="{DCA831D7-12A0-486F-A9A1-7A6538A3EF43}"/>
              </a:ext>
            </a:extLst>
          </p:cNvPr>
          <p:cNvPicPr>
            <a:picLocks noChangeAspect="1"/>
          </p:cNvPicPr>
          <p:nvPr/>
        </p:nvPicPr>
        <p:blipFill>
          <a:blip r:embed="rId8"/>
          <a:stretch>
            <a:fillRect/>
          </a:stretch>
        </p:blipFill>
        <p:spPr>
          <a:xfrm>
            <a:off x="7957094" y="4887979"/>
            <a:ext cx="1383912" cy="438950"/>
          </a:xfrm>
          <a:prstGeom prst="rect">
            <a:avLst/>
          </a:prstGeom>
        </p:spPr>
      </p:pic>
      <p:pic>
        <p:nvPicPr>
          <p:cNvPr id="12" name="Picture 11">
            <a:extLst>
              <a:ext uri="{FF2B5EF4-FFF2-40B4-BE49-F238E27FC236}">
                <a16:creationId xmlns:a16="http://schemas.microsoft.com/office/drawing/2014/main" id="{B3B0CA51-9F13-4D4E-968B-A7A683523F5C}"/>
              </a:ext>
            </a:extLst>
          </p:cNvPr>
          <p:cNvPicPr>
            <a:picLocks noChangeAspect="1"/>
          </p:cNvPicPr>
          <p:nvPr/>
        </p:nvPicPr>
        <p:blipFill>
          <a:blip r:embed="rId9"/>
          <a:stretch>
            <a:fillRect/>
          </a:stretch>
        </p:blipFill>
        <p:spPr>
          <a:xfrm>
            <a:off x="8739045" y="5265739"/>
            <a:ext cx="2426418" cy="493819"/>
          </a:xfrm>
          <a:prstGeom prst="rect">
            <a:avLst/>
          </a:prstGeom>
        </p:spPr>
      </p:pic>
      <p:pic>
        <p:nvPicPr>
          <p:cNvPr id="13" name="Picture 12">
            <a:extLst>
              <a:ext uri="{FF2B5EF4-FFF2-40B4-BE49-F238E27FC236}">
                <a16:creationId xmlns:a16="http://schemas.microsoft.com/office/drawing/2014/main" id="{1297B06F-7759-4815-977E-3293B3C4E97A}"/>
              </a:ext>
            </a:extLst>
          </p:cNvPr>
          <p:cNvPicPr>
            <a:picLocks noChangeAspect="1"/>
          </p:cNvPicPr>
          <p:nvPr/>
        </p:nvPicPr>
        <p:blipFill>
          <a:blip r:embed="rId10"/>
          <a:stretch>
            <a:fillRect/>
          </a:stretch>
        </p:blipFill>
        <p:spPr>
          <a:xfrm>
            <a:off x="538630" y="2252173"/>
            <a:ext cx="1524132" cy="1042506"/>
          </a:xfrm>
          <a:prstGeom prst="rect">
            <a:avLst/>
          </a:prstGeom>
        </p:spPr>
      </p:pic>
    </p:spTree>
    <p:extLst>
      <p:ext uri="{BB962C8B-B14F-4D97-AF65-F5344CB8AC3E}">
        <p14:creationId xmlns:p14="http://schemas.microsoft.com/office/powerpoint/2010/main" val="119947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0C6A2-67ED-4129-ADC6-6C149A50B4A2}"/>
              </a:ext>
            </a:extLst>
          </p:cNvPr>
          <p:cNvSpPr>
            <a:spLocks noGrp="1"/>
          </p:cNvSpPr>
          <p:nvPr>
            <p:ph type="title"/>
          </p:nvPr>
        </p:nvSpPr>
        <p:spPr/>
        <p:txBody>
          <a:bodyPr/>
          <a:lstStyle/>
          <a:p>
            <a:r>
              <a:rPr lang="en-GB" dirty="0"/>
              <a:t>Underpinning Purpose… </a:t>
            </a:r>
          </a:p>
        </p:txBody>
      </p:sp>
      <p:sp>
        <p:nvSpPr>
          <p:cNvPr id="3" name="Content Placeholder 2">
            <a:extLst>
              <a:ext uri="{FF2B5EF4-FFF2-40B4-BE49-F238E27FC236}">
                <a16:creationId xmlns:a16="http://schemas.microsoft.com/office/drawing/2014/main" id="{878457A2-2E43-416F-A14E-2974A397C260}"/>
              </a:ext>
            </a:extLst>
          </p:cNvPr>
          <p:cNvSpPr>
            <a:spLocks noGrp="1"/>
          </p:cNvSpPr>
          <p:nvPr>
            <p:ph idx="1"/>
          </p:nvPr>
        </p:nvSpPr>
        <p:spPr/>
        <p:txBody>
          <a:bodyPr/>
          <a:lstStyle/>
          <a:p>
            <a:r>
              <a:rPr lang="en-US" dirty="0"/>
              <a:t>Support  prescribers  in  expanding their  knowledge,  skills,  motives  and  personal  traits, to  continually  improve  their  performance,  and work  safely  and  effectively.</a:t>
            </a:r>
          </a:p>
          <a:p>
            <a:endParaRPr lang="en-US" dirty="0"/>
          </a:p>
          <a:p>
            <a:r>
              <a:rPr lang="en-US" dirty="0"/>
              <a:t>Help  healthcare  professionals  to  be safe  and  effective  prescribers  who  support  patients in  getting  the  best  outcomes  from  their  medicines</a:t>
            </a:r>
          </a:p>
          <a:p>
            <a:endParaRPr lang="en-US" dirty="0"/>
          </a:p>
          <a:p>
            <a:r>
              <a:rPr lang="en-US" dirty="0"/>
              <a:t>Bring  prescribing  professions  together  to  ensure consistency  in  the  competencies  required  of  all healthcare  professionals  carrying  out  the  same role.</a:t>
            </a:r>
          </a:p>
          <a:p>
            <a:endParaRPr lang="en-GB" dirty="0"/>
          </a:p>
        </p:txBody>
      </p:sp>
    </p:spTree>
    <p:extLst>
      <p:ext uri="{BB962C8B-B14F-4D97-AF65-F5344CB8AC3E}">
        <p14:creationId xmlns:p14="http://schemas.microsoft.com/office/powerpoint/2010/main" val="415652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973C5-C1D9-4CC7-9801-B3F802F185DB}"/>
              </a:ext>
            </a:extLst>
          </p:cNvPr>
          <p:cNvSpPr>
            <a:spLocks noGrp="1"/>
          </p:cNvSpPr>
          <p:nvPr>
            <p:ph type="title"/>
          </p:nvPr>
        </p:nvSpPr>
        <p:spPr>
          <a:xfrm>
            <a:off x="1069848" y="484632"/>
            <a:ext cx="10058400" cy="1155632"/>
          </a:xfrm>
        </p:spPr>
        <p:txBody>
          <a:bodyPr>
            <a:normAutofit/>
          </a:bodyPr>
          <a:lstStyle/>
          <a:p>
            <a:r>
              <a:rPr lang="en-GB" dirty="0"/>
              <a:t>AP in Mental Health… </a:t>
            </a:r>
          </a:p>
        </p:txBody>
      </p:sp>
      <p:sp>
        <p:nvSpPr>
          <p:cNvPr id="3" name="Content Placeholder 2">
            <a:extLst>
              <a:ext uri="{FF2B5EF4-FFF2-40B4-BE49-F238E27FC236}">
                <a16:creationId xmlns:a16="http://schemas.microsoft.com/office/drawing/2014/main" id="{DDEC2AD0-FBCC-4024-A8DA-1D742C396A69}"/>
              </a:ext>
            </a:extLst>
          </p:cNvPr>
          <p:cNvSpPr>
            <a:spLocks noGrp="1"/>
          </p:cNvSpPr>
          <p:nvPr>
            <p:ph idx="1"/>
          </p:nvPr>
        </p:nvSpPr>
        <p:spPr>
          <a:xfrm>
            <a:off x="1069848" y="1847654"/>
            <a:ext cx="10058400" cy="5010346"/>
          </a:xfrm>
        </p:spPr>
        <p:txBody>
          <a:bodyPr>
            <a:normAutofit lnSpcReduction="10000"/>
          </a:bodyPr>
          <a:lstStyle/>
          <a:p>
            <a:r>
              <a:rPr lang="en-US" dirty="0"/>
              <a:t>Health Education Publish </a:t>
            </a:r>
          </a:p>
          <a:p>
            <a:pPr marL="0" indent="0">
              <a:buNone/>
            </a:pPr>
            <a:r>
              <a:rPr lang="en-US" dirty="0"/>
              <a:t>	*Advanced Practice Mental Health Curriculum and Capabilities Framework*</a:t>
            </a:r>
          </a:p>
          <a:p>
            <a:pPr marL="0" indent="0">
              <a:buNone/>
            </a:pPr>
            <a:endParaRPr lang="en-US" dirty="0"/>
          </a:p>
          <a:p>
            <a:r>
              <a:rPr lang="en-US" dirty="0"/>
              <a:t> demonstrate expertise in their scope of practice</a:t>
            </a:r>
          </a:p>
          <a:p>
            <a:r>
              <a:rPr lang="en-US" dirty="0"/>
              <a:t>manage defined episodes of clinical care independently</a:t>
            </a:r>
          </a:p>
          <a:p>
            <a:r>
              <a:rPr lang="en-US" dirty="0"/>
              <a:t>including admission, referral or discharge or care at home</a:t>
            </a:r>
          </a:p>
          <a:p>
            <a:r>
              <a:rPr lang="en-US" dirty="0"/>
              <a:t>full range of duties in relation to individuals’ physical and mental healthcare and in acute, primary, urgent and emergency settings (including hospitals, general practice, individuals’ homes, schools and prisons, and in the public, independent, private and charity sectors).</a:t>
            </a:r>
          </a:p>
          <a:p>
            <a:r>
              <a:rPr lang="en-US" dirty="0"/>
              <a:t> combine expert clinical skills with research, education and clinical leadership within their scope of practice.</a:t>
            </a:r>
          </a:p>
          <a:p>
            <a:r>
              <a:rPr lang="en-US" dirty="0"/>
              <a:t>work innovatively on a one to one basis with individuals as well as part of a wider team.</a:t>
            </a:r>
            <a:endParaRPr lang="en-GB" dirty="0"/>
          </a:p>
        </p:txBody>
      </p:sp>
    </p:spTree>
    <p:extLst>
      <p:ext uri="{BB962C8B-B14F-4D97-AF65-F5344CB8AC3E}">
        <p14:creationId xmlns:p14="http://schemas.microsoft.com/office/powerpoint/2010/main" val="1917378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B786-400A-4541-9A38-5DF013F2ED93}"/>
              </a:ext>
            </a:extLst>
          </p:cNvPr>
          <p:cNvSpPr>
            <a:spLocks noGrp="1"/>
          </p:cNvSpPr>
          <p:nvPr>
            <p:ph type="title"/>
          </p:nvPr>
        </p:nvSpPr>
        <p:spPr/>
        <p:txBody>
          <a:bodyPr/>
          <a:lstStyle/>
          <a:p>
            <a:r>
              <a:rPr lang="en-US" dirty="0"/>
              <a:t>Re-visiting </a:t>
            </a:r>
            <a:br>
              <a:rPr lang="en-US" dirty="0"/>
            </a:br>
            <a:r>
              <a:rPr lang="en-US" dirty="0"/>
              <a:t>‘Competency Language….’</a:t>
            </a:r>
            <a:endParaRPr lang="en-GB" dirty="0"/>
          </a:p>
        </p:txBody>
      </p:sp>
      <p:sp>
        <p:nvSpPr>
          <p:cNvPr id="4" name="Text Placeholder 3">
            <a:extLst>
              <a:ext uri="{FF2B5EF4-FFF2-40B4-BE49-F238E27FC236}">
                <a16:creationId xmlns:a16="http://schemas.microsoft.com/office/drawing/2014/main" id="{E0B1962E-B97D-40CE-BD8D-522FAF4E9639}"/>
              </a:ext>
            </a:extLst>
          </p:cNvPr>
          <p:cNvSpPr>
            <a:spLocks noGrp="1"/>
          </p:cNvSpPr>
          <p:nvPr>
            <p:ph type="body" idx="1"/>
          </p:nvPr>
        </p:nvSpPr>
        <p:spPr>
          <a:xfrm>
            <a:off x="1066800" y="2048256"/>
            <a:ext cx="4754880" cy="45720"/>
          </a:xfrm>
        </p:spPr>
        <p:txBody>
          <a:bodyPr>
            <a:normAutofit fontScale="25000" lnSpcReduction="20000"/>
          </a:bodyPr>
          <a:lstStyle/>
          <a:p>
            <a:endParaRPr lang="en-GB" dirty="0"/>
          </a:p>
        </p:txBody>
      </p:sp>
      <p:sp>
        <p:nvSpPr>
          <p:cNvPr id="3" name="Content Placeholder 2">
            <a:extLst>
              <a:ext uri="{FF2B5EF4-FFF2-40B4-BE49-F238E27FC236}">
                <a16:creationId xmlns:a16="http://schemas.microsoft.com/office/drawing/2014/main" id="{4DEC3A52-6151-49C1-A5AD-07BDD046F0FC}"/>
              </a:ext>
            </a:extLst>
          </p:cNvPr>
          <p:cNvSpPr>
            <a:spLocks noGrp="1"/>
          </p:cNvSpPr>
          <p:nvPr>
            <p:ph sz="half" idx="2"/>
          </p:nvPr>
        </p:nvSpPr>
        <p:spPr>
          <a:xfrm>
            <a:off x="1069848" y="2386248"/>
            <a:ext cx="4754880" cy="3648792"/>
          </a:xfrm>
        </p:spPr>
        <p:txBody>
          <a:bodyPr>
            <a:normAutofit/>
          </a:bodyPr>
          <a:lstStyle/>
          <a:p>
            <a:r>
              <a:rPr lang="en-US" dirty="0"/>
              <a:t>Knowledge</a:t>
            </a:r>
          </a:p>
          <a:p>
            <a:r>
              <a:rPr lang="en-US" dirty="0"/>
              <a:t>Skills</a:t>
            </a:r>
          </a:p>
          <a:p>
            <a:r>
              <a:rPr lang="en-US" dirty="0"/>
              <a:t>Motives</a:t>
            </a:r>
          </a:p>
          <a:p>
            <a:r>
              <a:rPr lang="en-US" dirty="0"/>
              <a:t>Personal traits</a:t>
            </a:r>
          </a:p>
          <a:p>
            <a:r>
              <a:rPr lang="en-US" dirty="0"/>
              <a:t>Improve</a:t>
            </a:r>
          </a:p>
          <a:p>
            <a:r>
              <a:rPr lang="en-US" dirty="0"/>
              <a:t>Safety</a:t>
            </a:r>
          </a:p>
          <a:p>
            <a:endParaRPr lang="en-US" dirty="0"/>
          </a:p>
          <a:p>
            <a:endParaRPr lang="en-GB" dirty="0"/>
          </a:p>
        </p:txBody>
      </p:sp>
      <p:sp>
        <p:nvSpPr>
          <p:cNvPr id="5" name="Text Placeholder 4">
            <a:extLst>
              <a:ext uri="{FF2B5EF4-FFF2-40B4-BE49-F238E27FC236}">
                <a16:creationId xmlns:a16="http://schemas.microsoft.com/office/drawing/2014/main" id="{5D37084E-BBAE-4CCE-9452-CE226FEE898C}"/>
              </a:ext>
            </a:extLst>
          </p:cNvPr>
          <p:cNvSpPr>
            <a:spLocks noGrp="1"/>
          </p:cNvSpPr>
          <p:nvPr>
            <p:ph type="body" sz="quarter" idx="3"/>
          </p:nvPr>
        </p:nvSpPr>
        <p:spPr>
          <a:xfrm>
            <a:off x="6364224" y="2048256"/>
            <a:ext cx="4754880" cy="45720"/>
          </a:xfrm>
        </p:spPr>
        <p:txBody>
          <a:bodyPr>
            <a:normAutofit fontScale="25000" lnSpcReduction="20000"/>
          </a:bodyPr>
          <a:lstStyle/>
          <a:p>
            <a:endParaRPr lang="en-GB" dirty="0"/>
          </a:p>
        </p:txBody>
      </p:sp>
      <p:sp>
        <p:nvSpPr>
          <p:cNvPr id="6" name="Content Placeholder 5">
            <a:extLst>
              <a:ext uri="{FF2B5EF4-FFF2-40B4-BE49-F238E27FC236}">
                <a16:creationId xmlns:a16="http://schemas.microsoft.com/office/drawing/2014/main" id="{88CD8CB8-5F2B-4FF7-831C-22329C6527D9}"/>
              </a:ext>
            </a:extLst>
          </p:cNvPr>
          <p:cNvSpPr>
            <a:spLocks noGrp="1"/>
          </p:cNvSpPr>
          <p:nvPr>
            <p:ph sz="quarter" idx="4"/>
          </p:nvPr>
        </p:nvSpPr>
        <p:spPr>
          <a:xfrm>
            <a:off x="6364224" y="2386248"/>
            <a:ext cx="4754880" cy="3648792"/>
          </a:xfrm>
        </p:spPr>
        <p:txBody>
          <a:bodyPr>
            <a:normAutofit/>
          </a:bodyPr>
          <a:lstStyle/>
          <a:p>
            <a:r>
              <a:rPr lang="en-US" dirty="0"/>
              <a:t>Consistency</a:t>
            </a:r>
          </a:p>
          <a:p>
            <a:r>
              <a:rPr lang="en-US" dirty="0"/>
              <a:t>Best outcomes</a:t>
            </a:r>
          </a:p>
          <a:p>
            <a:r>
              <a:rPr lang="en-US" dirty="0"/>
              <a:t>Required </a:t>
            </a:r>
          </a:p>
          <a:p>
            <a:r>
              <a:rPr lang="en-US" dirty="0"/>
              <a:t>Effective</a:t>
            </a:r>
          </a:p>
          <a:p>
            <a:r>
              <a:rPr lang="en-US" dirty="0"/>
              <a:t>Help</a:t>
            </a:r>
          </a:p>
          <a:p>
            <a:r>
              <a:rPr lang="en-US" dirty="0"/>
              <a:t>Support </a:t>
            </a:r>
          </a:p>
          <a:p>
            <a:endParaRPr lang="en-GB" dirty="0"/>
          </a:p>
        </p:txBody>
      </p:sp>
      <p:pic>
        <p:nvPicPr>
          <p:cNvPr id="7" name="Picture 6">
            <a:extLst>
              <a:ext uri="{FF2B5EF4-FFF2-40B4-BE49-F238E27FC236}">
                <a16:creationId xmlns:a16="http://schemas.microsoft.com/office/drawing/2014/main" id="{AF92B415-D8BA-4DC1-A49D-2205D16637FC}"/>
              </a:ext>
            </a:extLst>
          </p:cNvPr>
          <p:cNvPicPr>
            <a:picLocks noChangeAspect="1"/>
          </p:cNvPicPr>
          <p:nvPr/>
        </p:nvPicPr>
        <p:blipFill>
          <a:blip r:embed="rId2"/>
          <a:stretch>
            <a:fillRect/>
          </a:stretch>
        </p:blipFill>
        <p:spPr>
          <a:xfrm>
            <a:off x="3038021" y="4717968"/>
            <a:ext cx="3057979" cy="1728423"/>
          </a:xfrm>
          <a:prstGeom prst="rect">
            <a:avLst/>
          </a:prstGeom>
        </p:spPr>
      </p:pic>
    </p:spTree>
    <p:extLst>
      <p:ext uri="{BB962C8B-B14F-4D97-AF65-F5344CB8AC3E}">
        <p14:creationId xmlns:p14="http://schemas.microsoft.com/office/powerpoint/2010/main" val="255501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C86D-6A3E-45CD-B483-31BE6A9B71E5}"/>
              </a:ext>
            </a:extLst>
          </p:cNvPr>
          <p:cNvSpPr>
            <a:spLocks noGrp="1"/>
          </p:cNvSpPr>
          <p:nvPr>
            <p:ph type="title"/>
          </p:nvPr>
        </p:nvSpPr>
        <p:spPr/>
        <p:txBody>
          <a:bodyPr/>
          <a:lstStyle/>
          <a:p>
            <a:r>
              <a:rPr lang="en-US" dirty="0"/>
              <a:t>What can we do, to support ourselves… </a:t>
            </a:r>
            <a:endParaRPr lang="en-GB" dirty="0"/>
          </a:p>
        </p:txBody>
      </p:sp>
      <p:sp>
        <p:nvSpPr>
          <p:cNvPr id="3" name="Content Placeholder 2">
            <a:extLst>
              <a:ext uri="{FF2B5EF4-FFF2-40B4-BE49-F238E27FC236}">
                <a16:creationId xmlns:a16="http://schemas.microsoft.com/office/drawing/2014/main" id="{F771670F-A9D7-4245-A968-9BC85445A9D8}"/>
              </a:ext>
            </a:extLst>
          </p:cNvPr>
          <p:cNvSpPr>
            <a:spLocks noGrp="1"/>
          </p:cNvSpPr>
          <p:nvPr>
            <p:ph idx="1"/>
          </p:nvPr>
        </p:nvSpPr>
        <p:spPr/>
        <p:txBody>
          <a:bodyPr>
            <a:normAutofit fontScale="92500" lnSpcReduction="20000"/>
          </a:bodyPr>
          <a:lstStyle/>
          <a:p>
            <a:pPr marL="0" indent="0">
              <a:buNone/>
            </a:pPr>
            <a:r>
              <a:rPr lang="en-US" sz="3200" dirty="0"/>
              <a:t>Be part of and get involved in…. </a:t>
            </a:r>
          </a:p>
          <a:p>
            <a:r>
              <a:rPr lang="en-US" dirty="0"/>
              <a:t>On-going continuing education and development programmes, as well as revalidation processes.</a:t>
            </a:r>
          </a:p>
          <a:p>
            <a:r>
              <a:rPr lang="en-US" dirty="0"/>
              <a:t>Inform the  design  and  delivery  of  education programmes</a:t>
            </a:r>
          </a:p>
          <a:p>
            <a:r>
              <a:rPr lang="en-US" dirty="0"/>
              <a:t>Prescribers  identify  strengths  and  areas for  development  through  self-assessment, appraisal  and  as  a  way  of  structuring  feedback from  colleagues</a:t>
            </a:r>
          </a:p>
          <a:p>
            <a:r>
              <a:rPr lang="en-US" dirty="0"/>
              <a:t>Stimulate discussions  around  prescribing competencies  and  multidisciplinary  skill  mix  at an organisational  level</a:t>
            </a:r>
          </a:p>
          <a:p>
            <a:r>
              <a:rPr lang="en-US" dirty="0"/>
              <a:t>Provide professional organisations or specialist groups with a basis for the development of levels of prescribing competency,  from  ‘recently qualified prescriber’  through to  ‘experienced prescriber’.</a:t>
            </a:r>
          </a:p>
          <a:p>
            <a:r>
              <a:rPr lang="en-US" dirty="0"/>
              <a:t>Policy development</a:t>
            </a:r>
          </a:p>
          <a:p>
            <a:r>
              <a:rPr lang="en-US" dirty="0"/>
              <a:t>Organisational culture towards prescribers</a:t>
            </a:r>
          </a:p>
          <a:p>
            <a:endParaRPr lang="en-GB" dirty="0"/>
          </a:p>
        </p:txBody>
      </p:sp>
    </p:spTree>
    <p:extLst>
      <p:ext uri="{BB962C8B-B14F-4D97-AF65-F5344CB8AC3E}">
        <p14:creationId xmlns:p14="http://schemas.microsoft.com/office/powerpoint/2010/main" val="212364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CE33-0518-4B14-AE93-8E82ED57209C}"/>
              </a:ext>
            </a:extLst>
          </p:cNvPr>
          <p:cNvSpPr>
            <a:spLocks noGrp="1"/>
          </p:cNvSpPr>
          <p:nvPr>
            <p:ph type="title"/>
          </p:nvPr>
        </p:nvSpPr>
        <p:spPr/>
        <p:txBody>
          <a:bodyPr/>
          <a:lstStyle/>
          <a:p>
            <a:r>
              <a:rPr lang="en-US" dirty="0"/>
              <a:t>Why NMP-</a:t>
            </a:r>
            <a:r>
              <a:rPr lang="en-US" dirty="0" err="1"/>
              <a:t>er</a:t>
            </a:r>
            <a:r>
              <a:rPr lang="en-US" dirty="0"/>
              <a:t>…</a:t>
            </a:r>
            <a:endParaRPr lang="en-GB" dirty="0"/>
          </a:p>
        </p:txBody>
      </p:sp>
      <p:sp>
        <p:nvSpPr>
          <p:cNvPr id="3" name="Content Placeholder 2">
            <a:extLst>
              <a:ext uri="{FF2B5EF4-FFF2-40B4-BE49-F238E27FC236}">
                <a16:creationId xmlns:a16="http://schemas.microsoft.com/office/drawing/2014/main" id="{7A8161C6-2036-46E9-8732-9ACD8637A6CE}"/>
              </a:ext>
            </a:extLst>
          </p:cNvPr>
          <p:cNvSpPr>
            <a:spLocks noGrp="1"/>
          </p:cNvSpPr>
          <p:nvPr>
            <p:ph idx="1"/>
          </p:nvPr>
        </p:nvSpPr>
        <p:spPr/>
        <p:txBody>
          <a:bodyPr/>
          <a:lstStyle/>
          <a:p>
            <a:r>
              <a:rPr lang="en-US" dirty="0"/>
              <a:t>My reasons…  I </a:t>
            </a:r>
            <a:r>
              <a:rPr lang="en-US" dirty="0" err="1"/>
              <a:t>realised</a:t>
            </a:r>
            <a:r>
              <a:rPr lang="en-US" dirty="0"/>
              <a:t> I did not know a lot about medications. I knew the basic medications that were seen in most mental health units and wards. </a:t>
            </a:r>
          </a:p>
          <a:p>
            <a:r>
              <a:rPr lang="en-US" dirty="0"/>
              <a:t>I wanted to be a more active member of the MDT</a:t>
            </a:r>
          </a:p>
          <a:p>
            <a:r>
              <a:rPr lang="en-US" dirty="0"/>
              <a:t>Why does a tablet help you stop hearing voices? </a:t>
            </a:r>
          </a:p>
          <a:p>
            <a:r>
              <a:rPr lang="en-US" dirty="0"/>
              <a:t>How does it work?</a:t>
            </a:r>
          </a:p>
          <a:p>
            <a:r>
              <a:rPr lang="en-US" dirty="0"/>
              <a:t>Why does it work?</a:t>
            </a:r>
          </a:p>
          <a:p>
            <a:r>
              <a:rPr lang="en-US" dirty="0"/>
              <a:t>How can advocate for my patients?</a:t>
            </a:r>
          </a:p>
          <a:p>
            <a:endParaRPr lang="en-US" dirty="0"/>
          </a:p>
          <a:p>
            <a:r>
              <a:rPr lang="en-US" dirty="0"/>
              <a:t>Then I started the course and ‘mind blow’ – how had I not known this??!</a:t>
            </a:r>
          </a:p>
          <a:p>
            <a:endParaRPr lang="en-GB" dirty="0"/>
          </a:p>
        </p:txBody>
      </p:sp>
      <p:pic>
        <p:nvPicPr>
          <p:cNvPr id="4" name="Picture 3">
            <a:extLst>
              <a:ext uri="{FF2B5EF4-FFF2-40B4-BE49-F238E27FC236}">
                <a16:creationId xmlns:a16="http://schemas.microsoft.com/office/drawing/2014/main" id="{20217FFD-416C-492E-BEB3-B498506AC1FF}"/>
              </a:ext>
            </a:extLst>
          </p:cNvPr>
          <p:cNvPicPr>
            <a:picLocks noChangeAspect="1"/>
          </p:cNvPicPr>
          <p:nvPr/>
        </p:nvPicPr>
        <p:blipFill>
          <a:blip r:embed="rId2"/>
          <a:stretch>
            <a:fillRect/>
          </a:stretch>
        </p:blipFill>
        <p:spPr>
          <a:xfrm>
            <a:off x="9056308" y="3186636"/>
            <a:ext cx="2619375" cy="1743075"/>
          </a:xfrm>
          <a:prstGeom prst="rect">
            <a:avLst/>
          </a:prstGeom>
        </p:spPr>
      </p:pic>
    </p:spTree>
    <p:extLst>
      <p:ext uri="{BB962C8B-B14F-4D97-AF65-F5344CB8AC3E}">
        <p14:creationId xmlns:p14="http://schemas.microsoft.com/office/powerpoint/2010/main" val="114592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a:stretch>
            <a:fillRect/>
          </a:stretch>
        </p:blipFill>
        <p:spPr>
          <a:xfrm>
            <a:off x="3683971" y="484632"/>
            <a:ext cx="4994516" cy="6109706"/>
          </a:xfrm>
          <a:prstGeom prst="rect">
            <a:avLst/>
          </a:prstGeom>
        </p:spPr>
      </p:pic>
    </p:spTree>
    <p:extLst>
      <p:ext uri="{BB962C8B-B14F-4D97-AF65-F5344CB8AC3E}">
        <p14:creationId xmlns:p14="http://schemas.microsoft.com/office/powerpoint/2010/main" val="3460078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1B738-800D-4663-9DE6-E7F7DCC096E4}"/>
              </a:ext>
            </a:extLst>
          </p:cNvPr>
          <p:cNvSpPr>
            <a:spLocks noGrp="1"/>
          </p:cNvSpPr>
          <p:nvPr>
            <p:ph type="title"/>
          </p:nvPr>
        </p:nvSpPr>
        <p:spPr/>
        <p:txBody>
          <a:bodyPr/>
          <a:lstStyle/>
          <a:p>
            <a:r>
              <a:rPr lang="en-GB" dirty="0"/>
              <a:t>Thinking of difficult areas….</a:t>
            </a:r>
          </a:p>
        </p:txBody>
      </p:sp>
      <p:sp>
        <p:nvSpPr>
          <p:cNvPr id="3" name="Content Placeholder 2">
            <a:extLst>
              <a:ext uri="{FF2B5EF4-FFF2-40B4-BE49-F238E27FC236}">
                <a16:creationId xmlns:a16="http://schemas.microsoft.com/office/drawing/2014/main" id="{DF9EE8F4-A116-4924-9F32-9AF6DE07E327}"/>
              </a:ext>
            </a:extLst>
          </p:cNvPr>
          <p:cNvSpPr>
            <a:spLocks noGrp="1"/>
          </p:cNvSpPr>
          <p:nvPr>
            <p:ph idx="1"/>
          </p:nvPr>
        </p:nvSpPr>
        <p:spPr/>
        <p:txBody>
          <a:bodyPr/>
          <a:lstStyle/>
          <a:p>
            <a:r>
              <a:rPr lang="en-US" dirty="0"/>
              <a:t>Pharmacology</a:t>
            </a:r>
          </a:p>
          <a:p>
            <a:r>
              <a:rPr lang="en-US" dirty="0"/>
              <a:t>Decision Making</a:t>
            </a:r>
          </a:p>
          <a:p>
            <a:r>
              <a:rPr lang="en-US" dirty="0"/>
              <a:t>Co-morbidity </a:t>
            </a:r>
          </a:p>
          <a:p>
            <a:r>
              <a:rPr lang="en-US" dirty="0"/>
              <a:t>Drug Interactions</a:t>
            </a:r>
          </a:p>
          <a:p>
            <a:r>
              <a:rPr lang="en-US" dirty="0"/>
              <a:t>Do not have to be a medic to assess practice anymore….?</a:t>
            </a:r>
          </a:p>
          <a:p>
            <a:endParaRPr lang="en-US" dirty="0"/>
          </a:p>
          <a:p>
            <a:pPr marL="0" indent="0">
              <a:buNone/>
            </a:pPr>
            <a:endParaRPr lang="en-US" dirty="0"/>
          </a:p>
          <a:p>
            <a:pPr marL="0" indent="0">
              <a:buNone/>
            </a:pPr>
            <a:r>
              <a:rPr lang="en-US" dirty="0"/>
              <a:t>                 ………  Making a plan, developing, improvement! </a:t>
            </a:r>
            <a:endParaRPr lang="en-GB" dirty="0"/>
          </a:p>
        </p:txBody>
      </p:sp>
      <p:pic>
        <p:nvPicPr>
          <p:cNvPr id="5" name="Picture 4">
            <a:extLst>
              <a:ext uri="{FF2B5EF4-FFF2-40B4-BE49-F238E27FC236}">
                <a16:creationId xmlns:a16="http://schemas.microsoft.com/office/drawing/2014/main" id="{AAA3FB95-DA8C-4117-AD88-17FD935CCAA5}"/>
              </a:ext>
            </a:extLst>
          </p:cNvPr>
          <p:cNvPicPr>
            <a:picLocks noChangeAspect="1"/>
          </p:cNvPicPr>
          <p:nvPr/>
        </p:nvPicPr>
        <p:blipFill>
          <a:blip r:embed="rId2"/>
          <a:stretch>
            <a:fillRect/>
          </a:stretch>
        </p:blipFill>
        <p:spPr>
          <a:xfrm>
            <a:off x="8214958" y="2348917"/>
            <a:ext cx="3503870" cy="3511007"/>
          </a:xfrm>
          <a:prstGeom prst="rect">
            <a:avLst/>
          </a:prstGeom>
        </p:spPr>
      </p:pic>
    </p:spTree>
    <p:extLst>
      <p:ext uri="{BB962C8B-B14F-4D97-AF65-F5344CB8AC3E}">
        <p14:creationId xmlns:p14="http://schemas.microsoft.com/office/powerpoint/2010/main" val="343991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30BBA5-7042-464D-99DC-853B86C915E3}"/>
              </a:ext>
            </a:extLst>
          </p:cNvPr>
          <p:cNvSpPr>
            <a:spLocks noGrp="1"/>
          </p:cNvSpPr>
          <p:nvPr>
            <p:ph type="title"/>
          </p:nvPr>
        </p:nvSpPr>
        <p:spPr>
          <a:xfrm>
            <a:off x="1069848" y="484631"/>
            <a:ext cx="10058400" cy="3357527"/>
          </a:xfrm>
        </p:spPr>
        <p:txBody>
          <a:bodyPr/>
          <a:lstStyle/>
          <a:p>
            <a:pPr algn="ctr"/>
            <a:r>
              <a:rPr lang="en-US" dirty="0"/>
              <a:t>How do we know we are Competent…? </a:t>
            </a:r>
            <a:endParaRPr lang="en-GB" dirty="0"/>
          </a:p>
        </p:txBody>
      </p:sp>
      <p:pic>
        <p:nvPicPr>
          <p:cNvPr id="2" name="Picture 1">
            <a:extLst>
              <a:ext uri="{FF2B5EF4-FFF2-40B4-BE49-F238E27FC236}">
                <a16:creationId xmlns:a16="http://schemas.microsoft.com/office/drawing/2014/main" id="{CE5D5D2B-37BA-4799-80EA-9F9CC0F35D18}"/>
              </a:ext>
            </a:extLst>
          </p:cNvPr>
          <p:cNvPicPr>
            <a:picLocks noChangeAspect="1"/>
          </p:cNvPicPr>
          <p:nvPr/>
        </p:nvPicPr>
        <p:blipFill>
          <a:blip r:embed="rId2"/>
          <a:stretch>
            <a:fillRect/>
          </a:stretch>
        </p:blipFill>
        <p:spPr>
          <a:xfrm>
            <a:off x="3977343" y="3948097"/>
            <a:ext cx="3430136" cy="2303449"/>
          </a:xfrm>
          <a:prstGeom prst="rect">
            <a:avLst/>
          </a:prstGeom>
        </p:spPr>
      </p:pic>
    </p:spTree>
    <p:extLst>
      <p:ext uri="{BB962C8B-B14F-4D97-AF65-F5344CB8AC3E}">
        <p14:creationId xmlns:p14="http://schemas.microsoft.com/office/powerpoint/2010/main" val="277451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158A7F-A337-4A4F-9477-6CF3765F9787}"/>
              </a:ext>
            </a:extLst>
          </p:cNvPr>
          <p:cNvPicPr>
            <a:picLocks noChangeAspect="1"/>
          </p:cNvPicPr>
          <p:nvPr/>
        </p:nvPicPr>
        <p:blipFill>
          <a:blip r:embed="rId2"/>
          <a:stretch>
            <a:fillRect/>
          </a:stretch>
        </p:blipFill>
        <p:spPr>
          <a:xfrm>
            <a:off x="1063752" y="448837"/>
            <a:ext cx="9494907" cy="5623008"/>
          </a:xfrm>
          <a:prstGeom prst="rect">
            <a:avLst/>
          </a:prstGeom>
        </p:spPr>
      </p:pic>
      <p:sp>
        <p:nvSpPr>
          <p:cNvPr id="2" name="Title 1">
            <a:extLst>
              <a:ext uri="{FF2B5EF4-FFF2-40B4-BE49-F238E27FC236}">
                <a16:creationId xmlns:a16="http://schemas.microsoft.com/office/drawing/2014/main" id="{31398FAD-5000-479C-B3EB-1815551E4180}"/>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750642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00F096-02A8-4D68-8EA7-9128B42B1C51}"/>
              </a:ext>
            </a:extLst>
          </p:cNvPr>
          <p:cNvSpPr>
            <a:spLocks noGrp="1"/>
          </p:cNvSpPr>
          <p:nvPr>
            <p:ph type="title"/>
          </p:nvPr>
        </p:nvSpPr>
        <p:spPr>
          <a:xfrm>
            <a:off x="1069848" y="484631"/>
            <a:ext cx="10058400" cy="4943045"/>
          </a:xfrm>
        </p:spPr>
        <p:txBody>
          <a:bodyPr/>
          <a:lstStyle/>
          <a:p>
            <a:pPr algn="ctr"/>
            <a:r>
              <a:rPr lang="en-US" dirty="0"/>
              <a:t>Where are you….? </a:t>
            </a:r>
            <a:endParaRPr lang="en-GB" dirty="0"/>
          </a:p>
        </p:txBody>
      </p:sp>
    </p:spTree>
    <p:extLst>
      <p:ext uri="{BB962C8B-B14F-4D97-AF65-F5344CB8AC3E}">
        <p14:creationId xmlns:p14="http://schemas.microsoft.com/office/powerpoint/2010/main" val="3827432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6A28-5FEF-4BE8-8F73-5B85799D04F0}"/>
              </a:ext>
            </a:extLst>
          </p:cNvPr>
          <p:cNvSpPr>
            <a:spLocks noGrp="1"/>
          </p:cNvSpPr>
          <p:nvPr>
            <p:ph type="title"/>
          </p:nvPr>
        </p:nvSpPr>
        <p:spPr/>
        <p:txBody>
          <a:bodyPr/>
          <a:lstStyle/>
          <a:p>
            <a:r>
              <a:rPr lang="en-GB" dirty="0"/>
              <a:t>Ask yourself….</a:t>
            </a:r>
          </a:p>
        </p:txBody>
      </p:sp>
      <p:sp>
        <p:nvSpPr>
          <p:cNvPr id="3" name="Content Placeholder 2">
            <a:extLst>
              <a:ext uri="{FF2B5EF4-FFF2-40B4-BE49-F238E27FC236}">
                <a16:creationId xmlns:a16="http://schemas.microsoft.com/office/drawing/2014/main" id="{F1AD7BB9-1B9B-4AF9-BCF2-D9C833F56C8B}"/>
              </a:ext>
            </a:extLst>
          </p:cNvPr>
          <p:cNvSpPr>
            <a:spLocks noGrp="1"/>
          </p:cNvSpPr>
          <p:nvPr>
            <p:ph idx="1"/>
          </p:nvPr>
        </p:nvSpPr>
        <p:spPr>
          <a:xfrm>
            <a:off x="1069848" y="1847654"/>
            <a:ext cx="10058400" cy="4324546"/>
          </a:xfrm>
        </p:spPr>
        <p:txBody>
          <a:bodyPr>
            <a:normAutofit fontScale="92500" lnSpcReduction="10000"/>
          </a:bodyPr>
          <a:lstStyle/>
          <a:p>
            <a:r>
              <a:rPr lang="en-US" sz="3200" dirty="0"/>
              <a:t>Do you feel ready to take on a new role?</a:t>
            </a:r>
          </a:p>
          <a:p>
            <a:r>
              <a:rPr lang="en-US" sz="3200" dirty="0"/>
              <a:t>If you were to do the NMP course or become a DPP, what support would you want to be successful in this role?</a:t>
            </a:r>
          </a:p>
          <a:p>
            <a:r>
              <a:rPr lang="en-US" sz="3200" dirty="0"/>
              <a:t>Reflecting on your own previous training or NMP training, what did your PA/PS/DMP do well? And perhaps not so well? </a:t>
            </a:r>
          </a:p>
          <a:p>
            <a:r>
              <a:rPr lang="en-US" sz="3200" dirty="0"/>
              <a:t>How will you make sure this experience informs your own practice as an NMP student? or in your DPP assessing role?</a:t>
            </a:r>
          </a:p>
          <a:p>
            <a:endParaRPr lang="en-GB" dirty="0"/>
          </a:p>
        </p:txBody>
      </p:sp>
      <p:pic>
        <p:nvPicPr>
          <p:cNvPr id="4" name="Picture 3">
            <a:extLst>
              <a:ext uri="{FF2B5EF4-FFF2-40B4-BE49-F238E27FC236}">
                <a16:creationId xmlns:a16="http://schemas.microsoft.com/office/drawing/2014/main" id="{F8871640-DE4F-47D4-AD89-8E3050A4CB5E}"/>
              </a:ext>
            </a:extLst>
          </p:cNvPr>
          <p:cNvPicPr>
            <a:picLocks noChangeAspect="1"/>
          </p:cNvPicPr>
          <p:nvPr/>
        </p:nvPicPr>
        <p:blipFill>
          <a:blip r:embed="rId2"/>
          <a:stretch>
            <a:fillRect/>
          </a:stretch>
        </p:blipFill>
        <p:spPr>
          <a:xfrm>
            <a:off x="10108646" y="209536"/>
            <a:ext cx="1879222" cy="2316467"/>
          </a:xfrm>
          <a:prstGeom prst="rect">
            <a:avLst/>
          </a:prstGeom>
        </p:spPr>
      </p:pic>
    </p:spTree>
    <p:extLst>
      <p:ext uri="{BB962C8B-B14F-4D97-AF65-F5344CB8AC3E}">
        <p14:creationId xmlns:p14="http://schemas.microsoft.com/office/powerpoint/2010/main" val="3325477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69E5-205A-4492-8C1D-8A7A5BED411E}"/>
              </a:ext>
            </a:extLst>
          </p:cNvPr>
          <p:cNvSpPr>
            <a:spLocks noGrp="1"/>
          </p:cNvSpPr>
          <p:nvPr>
            <p:ph type="title"/>
          </p:nvPr>
        </p:nvSpPr>
        <p:spPr/>
        <p:txBody>
          <a:bodyPr/>
          <a:lstStyle/>
          <a:p>
            <a:r>
              <a:rPr lang="en-GB" dirty="0"/>
              <a:t>Measuring ‘competence’ – Benner </a:t>
            </a:r>
          </a:p>
        </p:txBody>
      </p:sp>
      <p:sp>
        <p:nvSpPr>
          <p:cNvPr id="3" name="Content Placeholder 2">
            <a:extLst>
              <a:ext uri="{FF2B5EF4-FFF2-40B4-BE49-F238E27FC236}">
                <a16:creationId xmlns:a16="http://schemas.microsoft.com/office/drawing/2014/main" id="{550CE642-AC35-48EC-BC35-AF2FF3FF08EF}"/>
              </a:ext>
            </a:extLst>
          </p:cNvPr>
          <p:cNvSpPr>
            <a:spLocks noGrp="1"/>
          </p:cNvSpPr>
          <p:nvPr>
            <p:ph idx="1"/>
          </p:nvPr>
        </p:nvSpPr>
        <p:spPr/>
        <p:txBody>
          <a:bodyPr/>
          <a:lstStyle/>
          <a:p>
            <a:r>
              <a:rPr lang="en-GB" dirty="0"/>
              <a:t>Frameworks – Benner’s old novice to expert and more recent move to developing clinical wisdom. </a:t>
            </a:r>
          </a:p>
          <a:p>
            <a:endParaRPr lang="en-GB" dirty="0"/>
          </a:p>
          <a:p>
            <a:r>
              <a:rPr lang="en-GB" dirty="0"/>
              <a:t>Novice - Advanced beginner - Competent  -Proficient – Expert</a:t>
            </a:r>
          </a:p>
          <a:p>
            <a:endParaRPr lang="en-GB" dirty="0"/>
          </a:p>
          <a:p>
            <a:r>
              <a:rPr lang="en-GB" dirty="0"/>
              <a:t>Then from expert – evolves ‘wisdom’ - expert professionals apply scientific knowledge, professional experience, and a careful attention to each patient's changing condition to underpin excellent care. </a:t>
            </a:r>
          </a:p>
          <a:p>
            <a:pPr marL="0" indent="0">
              <a:buNone/>
            </a:pPr>
            <a:r>
              <a:rPr lang="en-GB" dirty="0"/>
              <a:t>	</a:t>
            </a:r>
          </a:p>
          <a:p>
            <a:r>
              <a:rPr lang="en-GB" dirty="0"/>
              <a:t>Within our area of competence  </a:t>
            </a:r>
          </a:p>
          <a:p>
            <a:endParaRPr lang="en-GB" dirty="0"/>
          </a:p>
        </p:txBody>
      </p:sp>
      <p:pic>
        <p:nvPicPr>
          <p:cNvPr id="4" name="Picture 3">
            <a:extLst>
              <a:ext uri="{FF2B5EF4-FFF2-40B4-BE49-F238E27FC236}">
                <a16:creationId xmlns:a16="http://schemas.microsoft.com/office/drawing/2014/main" id="{81F18732-F946-4E99-A1C9-E308E9718CB2}"/>
              </a:ext>
            </a:extLst>
          </p:cNvPr>
          <p:cNvPicPr>
            <a:picLocks noChangeAspect="1"/>
          </p:cNvPicPr>
          <p:nvPr/>
        </p:nvPicPr>
        <p:blipFill>
          <a:blip r:embed="rId2"/>
          <a:stretch>
            <a:fillRect/>
          </a:stretch>
        </p:blipFill>
        <p:spPr>
          <a:xfrm>
            <a:off x="6096000" y="5489152"/>
            <a:ext cx="4095750" cy="1114425"/>
          </a:xfrm>
          <a:prstGeom prst="rect">
            <a:avLst/>
          </a:prstGeom>
        </p:spPr>
      </p:pic>
    </p:spTree>
    <p:extLst>
      <p:ext uri="{BB962C8B-B14F-4D97-AF65-F5344CB8AC3E}">
        <p14:creationId xmlns:p14="http://schemas.microsoft.com/office/powerpoint/2010/main" val="113723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B25D-4402-4ACA-89BE-14C73F8A1F23}"/>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0EA07442-F687-493F-8D2D-49DF6E7D5BD1}"/>
              </a:ext>
            </a:extLst>
          </p:cNvPr>
          <p:cNvPicPr>
            <a:picLocks noGrp="1" noChangeAspect="1"/>
          </p:cNvPicPr>
          <p:nvPr>
            <p:ph idx="1"/>
          </p:nvPr>
        </p:nvPicPr>
        <p:blipFill>
          <a:blip r:embed="rId2"/>
          <a:stretch>
            <a:fillRect/>
          </a:stretch>
        </p:blipFill>
        <p:spPr>
          <a:xfrm>
            <a:off x="1299797" y="404939"/>
            <a:ext cx="8934771" cy="5767261"/>
          </a:xfrm>
          <a:prstGeom prst="rect">
            <a:avLst/>
          </a:prstGeom>
        </p:spPr>
      </p:pic>
      <p:pic>
        <p:nvPicPr>
          <p:cNvPr id="5" name="Picture 4">
            <a:extLst>
              <a:ext uri="{FF2B5EF4-FFF2-40B4-BE49-F238E27FC236}">
                <a16:creationId xmlns:a16="http://schemas.microsoft.com/office/drawing/2014/main" id="{09F1AAD8-C911-4384-959A-78A483E62A68}"/>
              </a:ext>
            </a:extLst>
          </p:cNvPr>
          <p:cNvPicPr>
            <a:picLocks noChangeAspect="1"/>
          </p:cNvPicPr>
          <p:nvPr/>
        </p:nvPicPr>
        <p:blipFill>
          <a:blip r:embed="rId3"/>
          <a:stretch>
            <a:fillRect/>
          </a:stretch>
        </p:blipFill>
        <p:spPr>
          <a:xfrm>
            <a:off x="1957432" y="1131163"/>
            <a:ext cx="1042506" cy="1042506"/>
          </a:xfrm>
          <a:prstGeom prst="rect">
            <a:avLst/>
          </a:prstGeom>
        </p:spPr>
      </p:pic>
      <p:pic>
        <p:nvPicPr>
          <p:cNvPr id="7" name="Picture 6">
            <a:extLst>
              <a:ext uri="{FF2B5EF4-FFF2-40B4-BE49-F238E27FC236}">
                <a16:creationId xmlns:a16="http://schemas.microsoft.com/office/drawing/2014/main" id="{1BC80876-CEC8-4BF5-ADDF-CA0EE39F6BC7}"/>
              </a:ext>
            </a:extLst>
          </p:cNvPr>
          <p:cNvPicPr>
            <a:picLocks noChangeAspect="1"/>
          </p:cNvPicPr>
          <p:nvPr/>
        </p:nvPicPr>
        <p:blipFill>
          <a:blip r:embed="rId4"/>
          <a:stretch>
            <a:fillRect/>
          </a:stretch>
        </p:blipFill>
        <p:spPr>
          <a:xfrm>
            <a:off x="7362128" y="1091317"/>
            <a:ext cx="2450804" cy="1042506"/>
          </a:xfrm>
          <a:prstGeom prst="rect">
            <a:avLst/>
          </a:prstGeom>
        </p:spPr>
      </p:pic>
      <p:pic>
        <p:nvPicPr>
          <p:cNvPr id="9" name="Picture 8">
            <a:extLst>
              <a:ext uri="{FF2B5EF4-FFF2-40B4-BE49-F238E27FC236}">
                <a16:creationId xmlns:a16="http://schemas.microsoft.com/office/drawing/2014/main" id="{643BA320-5959-44D8-946D-50306BFF7BA9}"/>
              </a:ext>
            </a:extLst>
          </p:cNvPr>
          <p:cNvPicPr>
            <a:picLocks noChangeAspect="1"/>
          </p:cNvPicPr>
          <p:nvPr/>
        </p:nvPicPr>
        <p:blipFill>
          <a:blip r:embed="rId5"/>
          <a:stretch>
            <a:fillRect/>
          </a:stretch>
        </p:blipFill>
        <p:spPr>
          <a:xfrm>
            <a:off x="1750118" y="4787095"/>
            <a:ext cx="3054361" cy="1042506"/>
          </a:xfrm>
          <a:prstGeom prst="rect">
            <a:avLst/>
          </a:prstGeom>
        </p:spPr>
      </p:pic>
      <p:pic>
        <p:nvPicPr>
          <p:cNvPr id="10" name="Picture 9">
            <a:extLst>
              <a:ext uri="{FF2B5EF4-FFF2-40B4-BE49-F238E27FC236}">
                <a16:creationId xmlns:a16="http://schemas.microsoft.com/office/drawing/2014/main" id="{1CFDEB3C-B0A8-4632-A1DD-CAEC8678F960}"/>
              </a:ext>
            </a:extLst>
          </p:cNvPr>
          <p:cNvPicPr>
            <a:picLocks noChangeAspect="1"/>
          </p:cNvPicPr>
          <p:nvPr/>
        </p:nvPicPr>
        <p:blipFill>
          <a:blip r:embed="rId6"/>
          <a:stretch>
            <a:fillRect/>
          </a:stretch>
        </p:blipFill>
        <p:spPr>
          <a:xfrm>
            <a:off x="7855668" y="4648288"/>
            <a:ext cx="1883827" cy="1042506"/>
          </a:xfrm>
          <a:prstGeom prst="rect">
            <a:avLst/>
          </a:prstGeom>
        </p:spPr>
      </p:pic>
    </p:spTree>
    <p:extLst>
      <p:ext uri="{BB962C8B-B14F-4D97-AF65-F5344CB8AC3E}">
        <p14:creationId xmlns:p14="http://schemas.microsoft.com/office/powerpoint/2010/main" val="1785825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A25D-BF26-48B2-A123-8CD00CB16580}"/>
              </a:ext>
            </a:extLst>
          </p:cNvPr>
          <p:cNvSpPr>
            <a:spLocks noGrp="1"/>
          </p:cNvSpPr>
          <p:nvPr>
            <p:ph type="title"/>
          </p:nvPr>
        </p:nvSpPr>
        <p:spPr/>
        <p:txBody>
          <a:bodyPr/>
          <a:lstStyle/>
          <a:p>
            <a:r>
              <a:rPr lang="en-US" dirty="0"/>
              <a:t>Keeping up to date…. </a:t>
            </a:r>
            <a:endParaRPr lang="en-GB" dirty="0"/>
          </a:p>
        </p:txBody>
      </p:sp>
      <p:sp>
        <p:nvSpPr>
          <p:cNvPr id="3" name="Content Placeholder 2">
            <a:extLst>
              <a:ext uri="{FF2B5EF4-FFF2-40B4-BE49-F238E27FC236}">
                <a16:creationId xmlns:a16="http://schemas.microsoft.com/office/drawing/2014/main" id="{142CFAC8-988A-472C-9490-BD0EC441EA13}"/>
              </a:ext>
            </a:extLst>
          </p:cNvPr>
          <p:cNvSpPr>
            <a:spLocks noGrp="1"/>
          </p:cNvSpPr>
          <p:nvPr>
            <p:ph idx="1"/>
          </p:nvPr>
        </p:nvSpPr>
        <p:spPr/>
        <p:txBody>
          <a:bodyPr/>
          <a:lstStyle/>
          <a:p>
            <a:r>
              <a:rPr lang="en-US" sz="2800" dirty="0"/>
              <a:t>Sign up for alerts – but keep them relevant and READ THEM! </a:t>
            </a:r>
          </a:p>
          <a:p>
            <a:r>
              <a:rPr lang="en-US" sz="2800" dirty="0"/>
              <a:t>Supervision with an NMP, DPP and Medical Prescriber</a:t>
            </a:r>
          </a:p>
          <a:p>
            <a:r>
              <a:rPr lang="en-US" sz="2800" dirty="0"/>
              <a:t>Schedule in 1 hour per month to have a browse…?</a:t>
            </a:r>
          </a:p>
          <a:p>
            <a:r>
              <a:rPr lang="en-US" sz="2800" dirty="0"/>
              <a:t>Attend CPD events</a:t>
            </a:r>
          </a:p>
          <a:p>
            <a:r>
              <a:rPr lang="en-US" sz="2800" dirty="0"/>
              <a:t>Link in with other organisation, Trusts, Charities and HEI’s</a:t>
            </a:r>
          </a:p>
          <a:p>
            <a:r>
              <a:rPr lang="en-US" sz="2800" dirty="0"/>
              <a:t>Attend networks, forums. Conferences…. where time and finances allow. </a:t>
            </a:r>
          </a:p>
          <a:p>
            <a:endParaRPr lang="en-GB" dirty="0"/>
          </a:p>
        </p:txBody>
      </p:sp>
      <p:pic>
        <p:nvPicPr>
          <p:cNvPr id="4" name="Picture 3">
            <a:extLst>
              <a:ext uri="{FF2B5EF4-FFF2-40B4-BE49-F238E27FC236}">
                <a16:creationId xmlns:a16="http://schemas.microsoft.com/office/drawing/2014/main" id="{9CE221AD-030C-4419-BB8F-15BA5924D561}"/>
              </a:ext>
            </a:extLst>
          </p:cNvPr>
          <p:cNvPicPr>
            <a:picLocks noChangeAspect="1"/>
          </p:cNvPicPr>
          <p:nvPr/>
        </p:nvPicPr>
        <p:blipFill>
          <a:blip r:embed="rId2"/>
          <a:stretch>
            <a:fillRect/>
          </a:stretch>
        </p:blipFill>
        <p:spPr>
          <a:xfrm>
            <a:off x="8562056" y="156157"/>
            <a:ext cx="2466975" cy="1847850"/>
          </a:xfrm>
          <a:prstGeom prst="rect">
            <a:avLst/>
          </a:prstGeom>
        </p:spPr>
      </p:pic>
    </p:spTree>
    <p:extLst>
      <p:ext uri="{BB962C8B-B14F-4D97-AF65-F5344CB8AC3E}">
        <p14:creationId xmlns:p14="http://schemas.microsoft.com/office/powerpoint/2010/main" val="92037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CC74-6E74-4A4C-BB0B-974C16E17143}"/>
              </a:ext>
            </a:extLst>
          </p:cNvPr>
          <p:cNvSpPr>
            <a:spLocks noGrp="1"/>
          </p:cNvSpPr>
          <p:nvPr>
            <p:ph type="title"/>
          </p:nvPr>
        </p:nvSpPr>
        <p:spPr/>
        <p:txBody>
          <a:bodyPr/>
          <a:lstStyle/>
          <a:p>
            <a:r>
              <a:rPr lang="en-US" dirty="0"/>
              <a:t>What is new and how do we know….?</a:t>
            </a:r>
            <a:endParaRPr lang="en-GB" dirty="0"/>
          </a:p>
        </p:txBody>
      </p:sp>
      <p:pic>
        <p:nvPicPr>
          <p:cNvPr id="5" name="Content Placeholder 4">
            <a:extLst>
              <a:ext uri="{FF2B5EF4-FFF2-40B4-BE49-F238E27FC236}">
                <a16:creationId xmlns:a16="http://schemas.microsoft.com/office/drawing/2014/main" id="{FEE2468A-44C1-499B-A6D1-DED9D929D929}"/>
              </a:ext>
            </a:extLst>
          </p:cNvPr>
          <p:cNvPicPr>
            <a:picLocks noGrp="1" noChangeAspect="1"/>
          </p:cNvPicPr>
          <p:nvPr>
            <p:ph idx="1"/>
          </p:nvPr>
        </p:nvPicPr>
        <p:blipFill>
          <a:blip r:embed="rId2"/>
          <a:stretch>
            <a:fillRect/>
          </a:stretch>
        </p:blipFill>
        <p:spPr>
          <a:xfrm>
            <a:off x="1911930" y="2651324"/>
            <a:ext cx="1932599" cy="1828959"/>
          </a:xfrm>
          <a:prstGeom prst="rect">
            <a:avLst/>
          </a:prstGeom>
        </p:spPr>
      </p:pic>
      <p:pic>
        <p:nvPicPr>
          <p:cNvPr id="6" name="Picture 5">
            <a:extLst>
              <a:ext uri="{FF2B5EF4-FFF2-40B4-BE49-F238E27FC236}">
                <a16:creationId xmlns:a16="http://schemas.microsoft.com/office/drawing/2014/main" id="{CCE14E7F-78E9-4A75-8D08-7608EDD8AFEE}"/>
              </a:ext>
            </a:extLst>
          </p:cNvPr>
          <p:cNvPicPr>
            <a:picLocks noChangeAspect="1"/>
          </p:cNvPicPr>
          <p:nvPr/>
        </p:nvPicPr>
        <p:blipFill>
          <a:blip r:embed="rId3"/>
          <a:stretch>
            <a:fillRect/>
          </a:stretch>
        </p:blipFill>
        <p:spPr>
          <a:xfrm>
            <a:off x="4933791" y="2817151"/>
            <a:ext cx="2456901" cy="2456901"/>
          </a:xfrm>
          <a:prstGeom prst="rect">
            <a:avLst/>
          </a:prstGeom>
        </p:spPr>
      </p:pic>
      <p:pic>
        <p:nvPicPr>
          <p:cNvPr id="7" name="Picture 6">
            <a:extLst>
              <a:ext uri="{FF2B5EF4-FFF2-40B4-BE49-F238E27FC236}">
                <a16:creationId xmlns:a16="http://schemas.microsoft.com/office/drawing/2014/main" id="{4D29C320-0A67-4B08-AFFC-3157A324AC9C}"/>
              </a:ext>
            </a:extLst>
          </p:cNvPr>
          <p:cNvPicPr>
            <a:picLocks noChangeAspect="1"/>
          </p:cNvPicPr>
          <p:nvPr/>
        </p:nvPicPr>
        <p:blipFill>
          <a:blip r:embed="rId4"/>
          <a:stretch>
            <a:fillRect/>
          </a:stretch>
        </p:blipFill>
        <p:spPr>
          <a:xfrm>
            <a:off x="5690476" y="1604352"/>
            <a:ext cx="2572735" cy="1457070"/>
          </a:xfrm>
          <a:prstGeom prst="rect">
            <a:avLst/>
          </a:prstGeom>
        </p:spPr>
      </p:pic>
      <p:pic>
        <p:nvPicPr>
          <p:cNvPr id="8" name="Picture 7">
            <a:extLst>
              <a:ext uri="{FF2B5EF4-FFF2-40B4-BE49-F238E27FC236}">
                <a16:creationId xmlns:a16="http://schemas.microsoft.com/office/drawing/2014/main" id="{E148FBFC-2D37-4944-BACA-29A75A01DCA2}"/>
              </a:ext>
            </a:extLst>
          </p:cNvPr>
          <p:cNvPicPr>
            <a:picLocks noChangeAspect="1"/>
          </p:cNvPicPr>
          <p:nvPr/>
        </p:nvPicPr>
        <p:blipFill>
          <a:blip r:embed="rId5"/>
          <a:stretch>
            <a:fillRect/>
          </a:stretch>
        </p:blipFill>
        <p:spPr>
          <a:xfrm rot="2318625">
            <a:off x="9548669" y="3166171"/>
            <a:ext cx="2214113" cy="1260814"/>
          </a:xfrm>
          <a:prstGeom prst="rect">
            <a:avLst/>
          </a:prstGeom>
        </p:spPr>
      </p:pic>
      <p:pic>
        <p:nvPicPr>
          <p:cNvPr id="9" name="Picture 8">
            <a:extLst>
              <a:ext uri="{FF2B5EF4-FFF2-40B4-BE49-F238E27FC236}">
                <a16:creationId xmlns:a16="http://schemas.microsoft.com/office/drawing/2014/main" id="{81FE3319-AF2A-4BF6-8E8E-4C54052F1255}"/>
              </a:ext>
            </a:extLst>
          </p:cNvPr>
          <p:cNvPicPr>
            <a:picLocks noChangeAspect="1"/>
          </p:cNvPicPr>
          <p:nvPr/>
        </p:nvPicPr>
        <p:blipFill>
          <a:blip r:embed="rId6"/>
          <a:stretch>
            <a:fillRect/>
          </a:stretch>
        </p:blipFill>
        <p:spPr>
          <a:xfrm>
            <a:off x="8756512" y="953463"/>
            <a:ext cx="3218967" cy="1981372"/>
          </a:xfrm>
          <a:prstGeom prst="rect">
            <a:avLst/>
          </a:prstGeom>
        </p:spPr>
      </p:pic>
      <p:pic>
        <p:nvPicPr>
          <p:cNvPr id="10" name="Picture 9">
            <a:extLst>
              <a:ext uri="{FF2B5EF4-FFF2-40B4-BE49-F238E27FC236}">
                <a16:creationId xmlns:a16="http://schemas.microsoft.com/office/drawing/2014/main" id="{35272DE7-C8E8-4897-B7C5-BDF6415E388D}"/>
              </a:ext>
            </a:extLst>
          </p:cNvPr>
          <p:cNvPicPr>
            <a:picLocks noChangeAspect="1"/>
          </p:cNvPicPr>
          <p:nvPr/>
        </p:nvPicPr>
        <p:blipFill>
          <a:blip r:embed="rId7"/>
          <a:stretch>
            <a:fillRect/>
          </a:stretch>
        </p:blipFill>
        <p:spPr>
          <a:xfrm>
            <a:off x="4620640" y="4823040"/>
            <a:ext cx="2005758" cy="1999661"/>
          </a:xfrm>
          <a:prstGeom prst="rect">
            <a:avLst/>
          </a:prstGeom>
        </p:spPr>
      </p:pic>
      <p:pic>
        <p:nvPicPr>
          <p:cNvPr id="11" name="Picture 10">
            <a:extLst>
              <a:ext uri="{FF2B5EF4-FFF2-40B4-BE49-F238E27FC236}">
                <a16:creationId xmlns:a16="http://schemas.microsoft.com/office/drawing/2014/main" id="{7D5DEE01-7A29-470C-93F4-D685E9EDCEC0}"/>
              </a:ext>
            </a:extLst>
          </p:cNvPr>
          <p:cNvPicPr>
            <a:picLocks noChangeAspect="1"/>
          </p:cNvPicPr>
          <p:nvPr/>
        </p:nvPicPr>
        <p:blipFill>
          <a:blip r:embed="rId8"/>
          <a:stretch>
            <a:fillRect/>
          </a:stretch>
        </p:blipFill>
        <p:spPr>
          <a:xfrm>
            <a:off x="729685" y="4474511"/>
            <a:ext cx="2981202" cy="2036240"/>
          </a:xfrm>
          <a:prstGeom prst="rect">
            <a:avLst/>
          </a:prstGeom>
        </p:spPr>
      </p:pic>
      <p:pic>
        <p:nvPicPr>
          <p:cNvPr id="12" name="Picture 11">
            <a:extLst>
              <a:ext uri="{FF2B5EF4-FFF2-40B4-BE49-F238E27FC236}">
                <a16:creationId xmlns:a16="http://schemas.microsoft.com/office/drawing/2014/main" id="{7D74D65C-E6DF-492C-8288-2B4B523D6A89}"/>
              </a:ext>
            </a:extLst>
          </p:cNvPr>
          <p:cNvPicPr>
            <a:picLocks noChangeAspect="1"/>
          </p:cNvPicPr>
          <p:nvPr/>
        </p:nvPicPr>
        <p:blipFill>
          <a:blip r:embed="rId9"/>
          <a:stretch>
            <a:fillRect/>
          </a:stretch>
        </p:blipFill>
        <p:spPr>
          <a:xfrm>
            <a:off x="3911315" y="1882256"/>
            <a:ext cx="1369782" cy="1937839"/>
          </a:xfrm>
          <a:prstGeom prst="rect">
            <a:avLst/>
          </a:prstGeom>
        </p:spPr>
      </p:pic>
      <p:pic>
        <p:nvPicPr>
          <p:cNvPr id="13" name="Picture 12">
            <a:extLst>
              <a:ext uri="{FF2B5EF4-FFF2-40B4-BE49-F238E27FC236}">
                <a16:creationId xmlns:a16="http://schemas.microsoft.com/office/drawing/2014/main" id="{42A56DAC-690C-4F96-8D0D-CFCA22E35FE2}"/>
              </a:ext>
            </a:extLst>
          </p:cNvPr>
          <p:cNvPicPr>
            <a:picLocks noChangeAspect="1"/>
          </p:cNvPicPr>
          <p:nvPr/>
        </p:nvPicPr>
        <p:blipFill>
          <a:blip r:embed="rId10"/>
          <a:stretch>
            <a:fillRect/>
          </a:stretch>
        </p:blipFill>
        <p:spPr>
          <a:xfrm>
            <a:off x="7556684" y="3796579"/>
            <a:ext cx="1917900" cy="2754009"/>
          </a:xfrm>
          <a:prstGeom prst="rect">
            <a:avLst/>
          </a:prstGeom>
        </p:spPr>
      </p:pic>
      <p:pic>
        <p:nvPicPr>
          <p:cNvPr id="3" name="Picture 2">
            <a:extLst>
              <a:ext uri="{FF2B5EF4-FFF2-40B4-BE49-F238E27FC236}">
                <a16:creationId xmlns:a16="http://schemas.microsoft.com/office/drawing/2014/main" id="{D43288EF-21EF-4554-A109-B66D68D58C37}"/>
              </a:ext>
            </a:extLst>
          </p:cNvPr>
          <p:cNvPicPr>
            <a:picLocks noChangeAspect="1"/>
          </p:cNvPicPr>
          <p:nvPr/>
        </p:nvPicPr>
        <p:blipFill>
          <a:blip r:embed="rId11"/>
          <a:stretch>
            <a:fillRect/>
          </a:stretch>
        </p:blipFill>
        <p:spPr>
          <a:xfrm>
            <a:off x="10342435" y="5037057"/>
            <a:ext cx="1571625" cy="1571625"/>
          </a:xfrm>
          <a:prstGeom prst="rect">
            <a:avLst/>
          </a:prstGeom>
        </p:spPr>
      </p:pic>
      <p:pic>
        <p:nvPicPr>
          <p:cNvPr id="4" name="Picture 3">
            <a:extLst>
              <a:ext uri="{FF2B5EF4-FFF2-40B4-BE49-F238E27FC236}">
                <a16:creationId xmlns:a16="http://schemas.microsoft.com/office/drawing/2014/main" id="{28D2ECCF-0C46-43BA-BE2D-F0B5EE246A6A}"/>
              </a:ext>
            </a:extLst>
          </p:cNvPr>
          <p:cNvPicPr>
            <a:picLocks noChangeAspect="1"/>
          </p:cNvPicPr>
          <p:nvPr/>
        </p:nvPicPr>
        <p:blipFill>
          <a:blip r:embed="rId12"/>
          <a:stretch>
            <a:fillRect/>
          </a:stretch>
        </p:blipFill>
        <p:spPr>
          <a:xfrm>
            <a:off x="216521" y="1904978"/>
            <a:ext cx="1670301" cy="2355552"/>
          </a:xfrm>
          <a:prstGeom prst="rect">
            <a:avLst/>
          </a:prstGeom>
        </p:spPr>
      </p:pic>
    </p:spTree>
    <p:extLst>
      <p:ext uri="{BB962C8B-B14F-4D97-AF65-F5344CB8AC3E}">
        <p14:creationId xmlns:p14="http://schemas.microsoft.com/office/powerpoint/2010/main" val="354258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AF3D-C597-40C1-BD32-D2C8D524F200}"/>
              </a:ext>
            </a:extLst>
          </p:cNvPr>
          <p:cNvSpPr>
            <a:spLocks noGrp="1"/>
          </p:cNvSpPr>
          <p:nvPr>
            <p:ph type="title"/>
          </p:nvPr>
        </p:nvSpPr>
        <p:spPr/>
        <p:txBody>
          <a:bodyPr/>
          <a:lstStyle/>
          <a:p>
            <a:r>
              <a:rPr lang="en-US" dirty="0"/>
              <a:t>Why did you do it…. </a:t>
            </a:r>
            <a:endParaRPr lang="en-GB" dirty="0"/>
          </a:p>
        </p:txBody>
      </p:sp>
      <p:sp>
        <p:nvSpPr>
          <p:cNvPr id="3" name="Content Placeholder 2">
            <a:extLst>
              <a:ext uri="{FF2B5EF4-FFF2-40B4-BE49-F238E27FC236}">
                <a16:creationId xmlns:a16="http://schemas.microsoft.com/office/drawing/2014/main" id="{7F1C30D8-F3E1-4294-B06F-C0DE27393EA0}"/>
              </a:ext>
            </a:extLst>
          </p:cNvPr>
          <p:cNvSpPr>
            <a:spLocks noGrp="1"/>
          </p:cNvSpPr>
          <p:nvPr>
            <p:ph idx="1"/>
          </p:nvPr>
        </p:nvSpPr>
        <p:spPr/>
        <p:txBody>
          <a:bodyPr/>
          <a:lstStyle/>
          <a:p>
            <a:r>
              <a:rPr lang="en-US" dirty="0"/>
              <a:t>What were your reasons?</a:t>
            </a:r>
          </a:p>
          <a:p>
            <a:r>
              <a:rPr lang="en-US" dirty="0"/>
              <a:t>Are you happy to did it?</a:t>
            </a:r>
          </a:p>
          <a:p>
            <a:r>
              <a:rPr lang="en-US" dirty="0"/>
              <a:t>Did you learn….    a lot?</a:t>
            </a:r>
          </a:p>
          <a:p>
            <a:r>
              <a:rPr lang="en-US" dirty="0"/>
              <a:t>What were your main motivating factors?</a:t>
            </a:r>
          </a:p>
          <a:p>
            <a:r>
              <a:rPr lang="en-US" dirty="0"/>
              <a:t> What are your fears?</a:t>
            </a:r>
          </a:p>
          <a:p>
            <a:r>
              <a:rPr lang="en-US" dirty="0"/>
              <a:t>What do you think you need to support you?</a:t>
            </a:r>
          </a:p>
          <a:p>
            <a:r>
              <a:rPr lang="en-US" dirty="0"/>
              <a:t>&amp; how can you access it?</a:t>
            </a:r>
            <a:endParaRPr lang="en-GB" dirty="0"/>
          </a:p>
        </p:txBody>
      </p:sp>
      <p:pic>
        <p:nvPicPr>
          <p:cNvPr id="4" name="Picture 3">
            <a:extLst>
              <a:ext uri="{FF2B5EF4-FFF2-40B4-BE49-F238E27FC236}">
                <a16:creationId xmlns:a16="http://schemas.microsoft.com/office/drawing/2014/main" id="{03CF1D23-E893-4E4E-A541-C846A804F4EF}"/>
              </a:ext>
            </a:extLst>
          </p:cNvPr>
          <p:cNvPicPr>
            <a:picLocks noChangeAspect="1"/>
          </p:cNvPicPr>
          <p:nvPr/>
        </p:nvPicPr>
        <p:blipFill>
          <a:blip r:embed="rId2"/>
          <a:stretch>
            <a:fillRect/>
          </a:stretch>
        </p:blipFill>
        <p:spPr>
          <a:xfrm>
            <a:off x="6518245" y="2792904"/>
            <a:ext cx="5150283" cy="2952476"/>
          </a:xfrm>
          <a:prstGeom prst="rect">
            <a:avLst/>
          </a:prstGeom>
        </p:spPr>
      </p:pic>
    </p:spTree>
    <p:extLst>
      <p:ext uri="{BB962C8B-B14F-4D97-AF65-F5344CB8AC3E}">
        <p14:creationId xmlns:p14="http://schemas.microsoft.com/office/powerpoint/2010/main" val="2442416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5BB0-A5F8-461F-A310-EFA309998D32}"/>
              </a:ext>
            </a:extLst>
          </p:cNvPr>
          <p:cNvSpPr>
            <a:spLocks noGrp="1"/>
          </p:cNvSpPr>
          <p:nvPr>
            <p:ph type="title"/>
          </p:nvPr>
        </p:nvSpPr>
        <p:spPr/>
        <p:txBody>
          <a:bodyPr/>
          <a:lstStyle/>
          <a:p>
            <a:pPr algn="ctr"/>
            <a:r>
              <a:rPr lang="en-US" dirty="0"/>
              <a:t>Thank you… </a:t>
            </a:r>
            <a:endParaRPr lang="en-GB" dirty="0"/>
          </a:p>
        </p:txBody>
      </p:sp>
      <p:sp>
        <p:nvSpPr>
          <p:cNvPr id="3" name="Content Placeholder 2">
            <a:extLst>
              <a:ext uri="{FF2B5EF4-FFF2-40B4-BE49-F238E27FC236}">
                <a16:creationId xmlns:a16="http://schemas.microsoft.com/office/drawing/2014/main" id="{0A837733-DFDF-414E-9F19-98F89A598E81}"/>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sz="4000" dirty="0"/>
              <a:t>any questions…?</a:t>
            </a:r>
            <a:r>
              <a:rPr lang="en-US" dirty="0"/>
              <a:t>	</a:t>
            </a:r>
            <a:endParaRPr lang="en-GB" dirty="0"/>
          </a:p>
        </p:txBody>
      </p:sp>
      <p:pic>
        <p:nvPicPr>
          <p:cNvPr id="4" name="Picture 3">
            <a:extLst>
              <a:ext uri="{FF2B5EF4-FFF2-40B4-BE49-F238E27FC236}">
                <a16:creationId xmlns:a16="http://schemas.microsoft.com/office/drawing/2014/main" id="{6C956FC2-BA8B-4403-BB49-B3AB5EC45E14}"/>
              </a:ext>
            </a:extLst>
          </p:cNvPr>
          <p:cNvPicPr>
            <a:picLocks noChangeAspect="1"/>
          </p:cNvPicPr>
          <p:nvPr/>
        </p:nvPicPr>
        <p:blipFill>
          <a:blip r:embed="rId2"/>
          <a:stretch>
            <a:fillRect/>
          </a:stretch>
        </p:blipFill>
        <p:spPr>
          <a:xfrm>
            <a:off x="4065081" y="1733204"/>
            <a:ext cx="3922704" cy="2606040"/>
          </a:xfrm>
          <a:prstGeom prst="rect">
            <a:avLst/>
          </a:prstGeom>
        </p:spPr>
      </p:pic>
      <p:pic>
        <p:nvPicPr>
          <p:cNvPr id="5" name="Picture 4">
            <a:extLst>
              <a:ext uri="{FF2B5EF4-FFF2-40B4-BE49-F238E27FC236}">
                <a16:creationId xmlns:a16="http://schemas.microsoft.com/office/drawing/2014/main" id="{646F887D-1BB7-4E0D-9CB5-B366FA3F8327}"/>
              </a:ext>
            </a:extLst>
          </p:cNvPr>
          <p:cNvPicPr>
            <a:picLocks noChangeAspect="1"/>
          </p:cNvPicPr>
          <p:nvPr/>
        </p:nvPicPr>
        <p:blipFill>
          <a:blip r:embed="rId3"/>
          <a:stretch>
            <a:fillRect/>
          </a:stretch>
        </p:blipFill>
        <p:spPr>
          <a:xfrm>
            <a:off x="454243" y="2839838"/>
            <a:ext cx="3359794" cy="3359794"/>
          </a:xfrm>
          <a:prstGeom prst="rect">
            <a:avLst/>
          </a:prstGeom>
        </p:spPr>
      </p:pic>
      <p:pic>
        <p:nvPicPr>
          <p:cNvPr id="6" name="Picture 5"/>
          <p:cNvPicPr>
            <a:picLocks noChangeAspect="1"/>
          </p:cNvPicPr>
          <p:nvPr/>
        </p:nvPicPr>
        <p:blipFill>
          <a:blip r:embed="rId4"/>
          <a:stretch>
            <a:fillRect/>
          </a:stretch>
        </p:blipFill>
        <p:spPr>
          <a:xfrm>
            <a:off x="818804" y="371129"/>
            <a:ext cx="1676400" cy="2724150"/>
          </a:xfrm>
          <a:prstGeom prst="rect">
            <a:avLst/>
          </a:prstGeom>
        </p:spPr>
      </p:pic>
      <p:pic>
        <p:nvPicPr>
          <p:cNvPr id="7" name="Picture 6"/>
          <p:cNvPicPr>
            <a:picLocks noChangeAspect="1"/>
          </p:cNvPicPr>
          <p:nvPr/>
        </p:nvPicPr>
        <p:blipFill>
          <a:blip r:embed="rId5"/>
          <a:stretch>
            <a:fillRect/>
          </a:stretch>
        </p:blipFill>
        <p:spPr>
          <a:xfrm>
            <a:off x="8476778" y="1636049"/>
            <a:ext cx="3267075" cy="1400175"/>
          </a:xfrm>
          <a:prstGeom prst="rect">
            <a:avLst/>
          </a:prstGeom>
        </p:spPr>
      </p:pic>
      <p:pic>
        <p:nvPicPr>
          <p:cNvPr id="8" name="Picture 7"/>
          <p:cNvPicPr>
            <a:picLocks noChangeAspect="1"/>
          </p:cNvPicPr>
          <p:nvPr/>
        </p:nvPicPr>
        <p:blipFill>
          <a:blip r:embed="rId6"/>
          <a:stretch>
            <a:fillRect/>
          </a:stretch>
        </p:blipFill>
        <p:spPr>
          <a:xfrm>
            <a:off x="9135253" y="3968115"/>
            <a:ext cx="2466975" cy="1847850"/>
          </a:xfrm>
          <a:prstGeom prst="rect">
            <a:avLst/>
          </a:prstGeom>
        </p:spPr>
      </p:pic>
    </p:spTree>
    <p:extLst>
      <p:ext uri="{BB962C8B-B14F-4D97-AF65-F5344CB8AC3E}">
        <p14:creationId xmlns:p14="http://schemas.microsoft.com/office/powerpoint/2010/main" val="5233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86E5-6ACF-44BA-9898-F2A7346F4C32}"/>
              </a:ext>
            </a:extLst>
          </p:cNvPr>
          <p:cNvSpPr>
            <a:spLocks noGrp="1"/>
          </p:cNvSpPr>
          <p:nvPr>
            <p:ph type="title"/>
          </p:nvPr>
        </p:nvSpPr>
        <p:spPr/>
        <p:txBody>
          <a:bodyPr/>
          <a:lstStyle/>
          <a:p>
            <a:r>
              <a:rPr lang="en-US" dirty="0"/>
              <a:t>Reflection…</a:t>
            </a:r>
            <a:endParaRPr lang="en-GB" dirty="0"/>
          </a:p>
        </p:txBody>
      </p:sp>
      <p:sp>
        <p:nvSpPr>
          <p:cNvPr id="3" name="Content Placeholder 2">
            <a:extLst>
              <a:ext uri="{FF2B5EF4-FFF2-40B4-BE49-F238E27FC236}">
                <a16:creationId xmlns:a16="http://schemas.microsoft.com/office/drawing/2014/main" id="{A5DA4E92-378F-4DD3-9BE7-AF5D50E3D15B}"/>
              </a:ext>
            </a:extLst>
          </p:cNvPr>
          <p:cNvSpPr>
            <a:spLocks noGrp="1"/>
          </p:cNvSpPr>
          <p:nvPr>
            <p:ph idx="1"/>
          </p:nvPr>
        </p:nvSpPr>
        <p:spPr/>
        <p:txBody>
          <a:bodyPr/>
          <a:lstStyle/>
          <a:p>
            <a:r>
              <a:rPr lang="en-US" dirty="0"/>
              <a:t>Thinking about you what are some of the models, tools, frameworks you currently use to inform your prescribing practice?</a:t>
            </a:r>
          </a:p>
          <a:p>
            <a:r>
              <a:rPr lang="en-US" dirty="0"/>
              <a:t>What would be the benefits from using a model designed for prescribing competence?</a:t>
            </a:r>
          </a:p>
          <a:p>
            <a:r>
              <a:rPr lang="en-US" dirty="0"/>
              <a:t>What would be the barriers? </a:t>
            </a:r>
          </a:p>
          <a:p>
            <a:r>
              <a:rPr lang="en-US" dirty="0"/>
              <a:t>Do you use, re-visit the RPS framework?</a:t>
            </a:r>
          </a:p>
          <a:p>
            <a:r>
              <a:rPr lang="en-US" dirty="0"/>
              <a:t>What helps you to keep your knowledge where is needs to be?</a:t>
            </a:r>
          </a:p>
          <a:p>
            <a:r>
              <a:rPr lang="en-US" dirty="0"/>
              <a:t>How do you evidence this?</a:t>
            </a:r>
          </a:p>
          <a:p>
            <a:endParaRPr lang="en-US" dirty="0"/>
          </a:p>
          <a:p>
            <a:endParaRPr lang="en-GB" dirty="0"/>
          </a:p>
        </p:txBody>
      </p:sp>
      <p:pic>
        <p:nvPicPr>
          <p:cNvPr id="4" name="Picture 3">
            <a:extLst>
              <a:ext uri="{FF2B5EF4-FFF2-40B4-BE49-F238E27FC236}">
                <a16:creationId xmlns:a16="http://schemas.microsoft.com/office/drawing/2014/main" id="{814A2D4A-248C-47D1-BAE9-FECBC95B49F2}"/>
              </a:ext>
            </a:extLst>
          </p:cNvPr>
          <p:cNvPicPr>
            <a:picLocks noChangeAspect="1"/>
          </p:cNvPicPr>
          <p:nvPr/>
        </p:nvPicPr>
        <p:blipFill>
          <a:blip r:embed="rId2"/>
          <a:stretch>
            <a:fillRect/>
          </a:stretch>
        </p:blipFill>
        <p:spPr>
          <a:xfrm>
            <a:off x="9594864" y="3640075"/>
            <a:ext cx="2028825" cy="2247900"/>
          </a:xfrm>
          <a:prstGeom prst="rect">
            <a:avLst/>
          </a:prstGeom>
        </p:spPr>
      </p:pic>
    </p:spTree>
    <p:extLst>
      <p:ext uri="{BB962C8B-B14F-4D97-AF65-F5344CB8AC3E}">
        <p14:creationId xmlns:p14="http://schemas.microsoft.com/office/powerpoint/2010/main" val="260236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D448-0CA3-410A-A8F5-00DC633DF707}"/>
              </a:ext>
            </a:extLst>
          </p:cNvPr>
          <p:cNvSpPr>
            <a:spLocks noGrp="1"/>
          </p:cNvSpPr>
          <p:nvPr>
            <p:ph type="title"/>
          </p:nvPr>
        </p:nvSpPr>
        <p:spPr/>
        <p:txBody>
          <a:bodyPr/>
          <a:lstStyle/>
          <a:p>
            <a:r>
              <a:rPr lang="en-US" dirty="0"/>
              <a:t>What are the benefits…? </a:t>
            </a:r>
            <a:endParaRPr lang="en-GB" dirty="0"/>
          </a:p>
        </p:txBody>
      </p:sp>
      <p:sp>
        <p:nvSpPr>
          <p:cNvPr id="3" name="Content Placeholder 2">
            <a:extLst>
              <a:ext uri="{FF2B5EF4-FFF2-40B4-BE49-F238E27FC236}">
                <a16:creationId xmlns:a16="http://schemas.microsoft.com/office/drawing/2014/main" id="{F777893E-90DC-4867-ACD9-739B383DD826}"/>
              </a:ext>
            </a:extLst>
          </p:cNvPr>
          <p:cNvSpPr>
            <a:spLocks noGrp="1"/>
          </p:cNvSpPr>
          <p:nvPr>
            <p:ph idx="1"/>
          </p:nvPr>
        </p:nvSpPr>
        <p:spPr/>
        <p:txBody>
          <a:bodyPr>
            <a:normAutofit/>
          </a:bodyPr>
          <a:lstStyle/>
          <a:p>
            <a:r>
              <a:rPr lang="en-US" sz="2400" dirty="0"/>
              <a:t>What type of advantages does being an NMP help with?</a:t>
            </a:r>
          </a:p>
          <a:p>
            <a:r>
              <a:rPr lang="en-US" sz="2400" dirty="0"/>
              <a:t>Can you think of one advantage to non-medical prescribing?</a:t>
            </a:r>
          </a:p>
          <a:p>
            <a:endParaRPr lang="en-US" sz="2400" dirty="0"/>
          </a:p>
          <a:p>
            <a:endParaRPr lang="en-US" sz="2400" dirty="0"/>
          </a:p>
          <a:p>
            <a:r>
              <a:rPr lang="en-US" sz="2400" dirty="0"/>
              <a:t>Giving one example</a:t>
            </a:r>
          </a:p>
          <a:p>
            <a:r>
              <a:rPr lang="en-US" sz="2400" dirty="0"/>
              <a:t>How are you currently using non-medical prescribing</a:t>
            </a:r>
            <a:endParaRPr lang="en-GB" sz="2400" dirty="0"/>
          </a:p>
        </p:txBody>
      </p:sp>
      <p:pic>
        <p:nvPicPr>
          <p:cNvPr id="4" name="Picture 3">
            <a:extLst>
              <a:ext uri="{FF2B5EF4-FFF2-40B4-BE49-F238E27FC236}">
                <a16:creationId xmlns:a16="http://schemas.microsoft.com/office/drawing/2014/main" id="{5A6A3C7C-CA47-4F1A-B4F9-E2FF1A148511}"/>
              </a:ext>
            </a:extLst>
          </p:cNvPr>
          <p:cNvPicPr>
            <a:picLocks noChangeAspect="1"/>
          </p:cNvPicPr>
          <p:nvPr/>
        </p:nvPicPr>
        <p:blipFill>
          <a:blip r:embed="rId2"/>
          <a:stretch>
            <a:fillRect/>
          </a:stretch>
        </p:blipFill>
        <p:spPr>
          <a:xfrm>
            <a:off x="9089864" y="3892487"/>
            <a:ext cx="2619375" cy="1743075"/>
          </a:xfrm>
          <a:prstGeom prst="rect">
            <a:avLst/>
          </a:prstGeom>
        </p:spPr>
      </p:pic>
    </p:spTree>
    <p:extLst>
      <p:ext uri="{BB962C8B-B14F-4D97-AF65-F5344CB8AC3E}">
        <p14:creationId xmlns:p14="http://schemas.microsoft.com/office/powerpoint/2010/main" val="361913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3C6D-FAA0-4D0C-A41B-AD2484116F0F}"/>
              </a:ext>
            </a:extLst>
          </p:cNvPr>
          <p:cNvSpPr>
            <a:spLocks noGrp="1"/>
          </p:cNvSpPr>
          <p:nvPr>
            <p:ph type="title"/>
          </p:nvPr>
        </p:nvSpPr>
        <p:spPr/>
        <p:txBody>
          <a:bodyPr/>
          <a:lstStyle/>
          <a:p>
            <a:r>
              <a:rPr lang="en-US" dirty="0"/>
              <a:t>Let’s start at the beginning…….</a:t>
            </a:r>
            <a:br>
              <a:rPr lang="en-US" dirty="0"/>
            </a:br>
            <a:endParaRPr lang="en-GB" dirty="0"/>
          </a:p>
        </p:txBody>
      </p:sp>
      <p:pic>
        <p:nvPicPr>
          <p:cNvPr id="4" name="Content Placeholder 3">
            <a:extLst>
              <a:ext uri="{FF2B5EF4-FFF2-40B4-BE49-F238E27FC236}">
                <a16:creationId xmlns:a16="http://schemas.microsoft.com/office/drawing/2014/main" id="{FF64824D-316D-40A4-9A2A-B5ED860B87C1}"/>
              </a:ext>
            </a:extLst>
          </p:cNvPr>
          <p:cNvPicPr>
            <a:picLocks noGrp="1" noChangeAspect="1"/>
          </p:cNvPicPr>
          <p:nvPr>
            <p:ph idx="1"/>
          </p:nvPr>
        </p:nvPicPr>
        <p:blipFill>
          <a:blip r:embed="rId2"/>
          <a:stretch>
            <a:fillRect/>
          </a:stretch>
        </p:blipFill>
        <p:spPr>
          <a:xfrm>
            <a:off x="3632978" y="2093976"/>
            <a:ext cx="4529721" cy="640135"/>
          </a:xfrm>
          <a:prstGeom prst="rect">
            <a:avLst/>
          </a:prstGeom>
        </p:spPr>
      </p:pic>
      <p:pic>
        <p:nvPicPr>
          <p:cNvPr id="5" name="Picture 4">
            <a:extLst>
              <a:ext uri="{FF2B5EF4-FFF2-40B4-BE49-F238E27FC236}">
                <a16:creationId xmlns:a16="http://schemas.microsoft.com/office/drawing/2014/main" id="{34AB94B2-360F-4005-AD2D-8F17AA91E850}"/>
              </a:ext>
            </a:extLst>
          </p:cNvPr>
          <p:cNvPicPr>
            <a:picLocks noChangeAspect="1"/>
          </p:cNvPicPr>
          <p:nvPr/>
        </p:nvPicPr>
        <p:blipFill>
          <a:blip r:embed="rId3"/>
          <a:stretch>
            <a:fillRect/>
          </a:stretch>
        </p:blipFill>
        <p:spPr>
          <a:xfrm>
            <a:off x="4472386" y="3401791"/>
            <a:ext cx="2616312" cy="2608859"/>
          </a:xfrm>
          <a:prstGeom prst="rect">
            <a:avLst/>
          </a:prstGeom>
        </p:spPr>
      </p:pic>
    </p:spTree>
    <p:extLst>
      <p:ext uri="{BB962C8B-B14F-4D97-AF65-F5344CB8AC3E}">
        <p14:creationId xmlns:p14="http://schemas.microsoft.com/office/powerpoint/2010/main" val="336446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84E3-DBD2-424D-9AAF-571C02D549EF}"/>
              </a:ext>
            </a:extLst>
          </p:cNvPr>
          <p:cNvSpPr>
            <a:spLocks noGrp="1"/>
          </p:cNvSpPr>
          <p:nvPr>
            <p:ph type="title"/>
          </p:nvPr>
        </p:nvSpPr>
        <p:spPr/>
        <p:txBody>
          <a:bodyPr/>
          <a:lstStyle/>
          <a:p>
            <a:r>
              <a:rPr lang="en-US" dirty="0"/>
              <a:t>What is competency… </a:t>
            </a:r>
            <a:endParaRPr lang="en-GB" dirty="0"/>
          </a:p>
        </p:txBody>
      </p:sp>
      <p:sp>
        <p:nvSpPr>
          <p:cNvPr id="3" name="Content Placeholder 2">
            <a:extLst>
              <a:ext uri="{FF2B5EF4-FFF2-40B4-BE49-F238E27FC236}">
                <a16:creationId xmlns:a16="http://schemas.microsoft.com/office/drawing/2014/main" id="{896479D7-FC13-43B3-8C91-099D0BC352BD}"/>
              </a:ext>
            </a:extLst>
          </p:cNvPr>
          <p:cNvSpPr>
            <a:spLocks noGrp="1"/>
          </p:cNvSpPr>
          <p:nvPr>
            <p:ph idx="1"/>
          </p:nvPr>
        </p:nvSpPr>
        <p:spPr/>
        <p:txBody>
          <a:bodyPr/>
          <a:lstStyle/>
          <a:p>
            <a:pPr marL="0" indent="0">
              <a:buNone/>
            </a:pPr>
            <a:r>
              <a:rPr lang="en-US" dirty="0"/>
              <a:t>Royal Pharmaceutical Society - A Competency Framework for all Prescribers, (2021) define it as…</a:t>
            </a:r>
          </a:p>
          <a:p>
            <a:pPr marL="0" indent="0">
              <a:buNone/>
            </a:pPr>
            <a:endParaRPr lang="en-US" dirty="0"/>
          </a:p>
          <a:p>
            <a:pPr marL="0" indent="0">
              <a:buNone/>
            </a:pPr>
            <a:r>
              <a:rPr lang="en-US" i="1" dirty="0"/>
              <a:t>“A competency is a quality or characteristic of a person that is related to effective performance. Competencies can be described as a combination of knowledge, skills, motives and personal traits. Competencies help individuals and their organisations look at how they do their jobs” </a:t>
            </a:r>
          </a:p>
          <a:p>
            <a:pPr marL="0" indent="0">
              <a:buNone/>
            </a:pPr>
            <a:endParaRPr lang="en-US" dirty="0"/>
          </a:p>
          <a:p>
            <a:pPr marL="0" indent="0">
              <a:buNone/>
            </a:pPr>
            <a:r>
              <a:rPr lang="en-US" dirty="0"/>
              <a:t>What do we pick out there as key elements? </a:t>
            </a:r>
          </a:p>
          <a:p>
            <a:endParaRPr lang="en-GB" dirty="0"/>
          </a:p>
        </p:txBody>
      </p:sp>
      <p:pic>
        <p:nvPicPr>
          <p:cNvPr id="4" name="Picture 3">
            <a:extLst>
              <a:ext uri="{FF2B5EF4-FFF2-40B4-BE49-F238E27FC236}">
                <a16:creationId xmlns:a16="http://schemas.microsoft.com/office/drawing/2014/main" id="{C3195331-72CB-4136-A178-0629967EA20B}"/>
              </a:ext>
            </a:extLst>
          </p:cNvPr>
          <p:cNvPicPr>
            <a:picLocks noChangeAspect="1"/>
          </p:cNvPicPr>
          <p:nvPr/>
        </p:nvPicPr>
        <p:blipFill>
          <a:blip r:embed="rId2"/>
          <a:stretch>
            <a:fillRect/>
          </a:stretch>
        </p:blipFill>
        <p:spPr>
          <a:xfrm>
            <a:off x="9008762" y="208278"/>
            <a:ext cx="2731245" cy="1743607"/>
          </a:xfrm>
          <a:prstGeom prst="rect">
            <a:avLst/>
          </a:prstGeom>
        </p:spPr>
      </p:pic>
    </p:spTree>
    <p:extLst>
      <p:ext uri="{BB962C8B-B14F-4D97-AF65-F5344CB8AC3E}">
        <p14:creationId xmlns:p14="http://schemas.microsoft.com/office/powerpoint/2010/main" val="157124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329C-52AB-472C-A2C8-F61E6A3B7027}"/>
              </a:ext>
            </a:extLst>
          </p:cNvPr>
          <p:cNvSpPr>
            <a:spLocks noGrp="1"/>
          </p:cNvSpPr>
          <p:nvPr>
            <p:ph type="title"/>
          </p:nvPr>
        </p:nvSpPr>
        <p:spPr/>
        <p:txBody>
          <a:bodyPr/>
          <a:lstStyle/>
          <a:p>
            <a:r>
              <a:rPr lang="en-US" dirty="0"/>
              <a:t>Key Components to Competency… </a:t>
            </a:r>
            <a:endParaRPr lang="en-GB" dirty="0"/>
          </a:p>
        </p:txBody>
      </p:sp>
      <p:sp>
        <p:nvSpPr>
          <p:cNvPr id="3" name="Content Placeholder 2">
            <a:extLst>
              <a:ext uri="{FF2B5EF4-FFF2-40B4-BE49-F238E27FC236}">
                <a16:creationId xmlns:a16="http://schemas.microsoft.com/office/drawing/2014/main" id="{B1C537D0-FDF4-4A32-B1CA-B976EB2DEB84}"/>
              </a:ext>
            </a:extLst>
          </p:cNvPr>
          <p:cNvSpPr>
            <a:spLocks noGrp="1"/>
          </p:cNvSpPr>
          <p:nvPr>
            <p:ph idx="1"/>
          </p:nvPr>
        </p:nvSpPr>
        <p:spPr/>
        <p:txBody>
          <a:bodyPr/>
          <a:lstStyle/>
          <a:p>
            <a:r>
              <a:rPr lang="en-US" dirty="0"/>
              <a:t>Effective performance</a:t>
            </a:r>
          </a:p>
          <a:p>
            <a:r>
              <a:rPr lang="en-US" dirty="0"/>
              <a:t>Knowledge</a:t>
            </a:r>
          </a:p>
          <a:p>
            <a:r>
              <a:rPr lang="en-US" dirty="0"/>
              <a:t>Skills</a:t>
            </a:r>
          </a:p>
          <a:p>
            <a:r>
              <a:rPr lang="en-US" dirty="0"/>
              <a:t>Motives</a:t>
            </a:r>
          </a:p>
          <a:p>
            <a:r>
              <a:rPr lang="en-US" dirty="0"/>
              <a:t>Personal traits</a:t>
            </a:r>
          </a:p>
          <a:p>
            <a:endParaRPr lang="en-US" dirty="0"/>
          </a:p>
          <a:p>
            <a:r>
              <a:rPr lang="en-US" dirty="0"/>
              <a:t>How does developing competency help?? </a:t>
            </a:r>
            <a:endParaRPr lang="en-GB" dirty="0"/>
          </a:p>
        </p:txBody>
      </p:sp>
      <p:pic>
        <p:nvPicPr>
          <p:cNvPr id="4" name="Picture 3">
            <a:extLst>
              <a:ext uri="{FF2B5EF4-FFF2-40B4-BE49-F238E27FC236}">
                <a16:creationId xmlns:a16="http://schemas.microsoft.com/office/drawing/2014/main" id="{E7399677-A061-4B96-B39B-2A8B0EAE58B1}"/>
              </a:ext>
            </a:extLst>
          </p:cNvPr>
          <p:cNvPicPr>
            <a:picLocks noChangeAspect="1"/>
          </p:cNvPicPr>
          <p:nvPr/>
        </p:nvPicPr>
        <p:blipFill>
          <a:blip r:embed="rId2"/>
          <a:stretch>
            <a:fillRect/>
          </a:stretch>
        </p:blipFill>
        <p:spPr>
          <a:xfrm>
            <a:off x="6601326" y="2337757"/>
            <a:ext cx="4520826" cy="1809047"/>
          </a:xfrm>
          <a:prstGeom prst="rect">
            <a:avLst/>
          </a:prstGeom>
        </p:spPr>
      </p:pic>
    </p:spTree>
    <p:extLst>
      <p:ext uri="{BB962C8B-B14F-4D97-AF65-F5344CB8AC3E}">
        <p14:creationId xmlns:p14="http://schemas.microsoft.com/office/powerpoint/2010/main" val="621798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1639</TotalTime>
  <Words>1848</Words>
  <Application>Microsoft Office PowerPoint</Application>
  <PresentationFormat>Widescreen</PresentationFormat>
  <Paragraphs>219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Georgia</vt:lpstr>
      <vt:lpstr>Trebuchet MS</vt:lpstr>
      <vt:lpstr>Wingdings</vt:lpstr>
      <vt:lpstr>Wood Type</vt:lpstr>
      <vt:lpstr>Developing and Maintaining Competencies in Mental Health Prescribing</vt:lpstr>
      <vt:lpstr>What to expect from this session</vt:lpstr>
      <vt:lpstr>Why NMP-er…</vt:lpstr>
      <vt:lpstr>Why did you do it…. </vt:lpstr>
      <vt:lpstr>Reflection…</vt:lpstr>
      <vt:lpstr>What are the benefits…? </vt:lpstr>
      <vt:lpstr>Let’s start at the beginning……. </vt:lpstr>
      <vt:lpstr>What is competency… </vt:lpstr>
      <vt:lpstr>Key Components to Competency… </vt:lpstr>
      <vt:lpstr>PowerPoint Presentation</vt:lpstr>
      <vt:lpstr>Do we really understand it and meet it… </vt:lpstr>
      <vt:lpstr>PowerPoint Presentation</vt:lpstr>
      <vt:lpstr>What does it say for maintaining competence and developing skills… </vt:lpstr>
      <vt:lpstr>PowerPoint Presentation</vt:lpstr>
      <vt:lpstr>A closer look….  1-6:TheConsultation…</vt:lpstr>
      <vt:lpstr>7-10 Prescribing Governance… </vt:lpstr>
      <vt:lpstr>Infrastructure needed… as an NMP?</vt:lpstr>
      <vt:lpstr>Moving onto….</vt:lpstr>
      <vt:lpstr>Who can be a DPP…?</vt:lpstr>
      <vt:lpstr>What is  DPP….</vt:lpstr>
      <vt:lpstr>RPS States…. </vt:lpstr>
      <vt:lpstr>PowerPoint Presentation</vt:lpstr>
      <vt:lpstr>Do we meet the criteria…. </vt:lpstr>
      <vt:lpstr>How do we adopt this new role…</vt:lpstr>
      <vt:lpstr>Do we need an… </vt:lpstr>
      <vt:lpstr>Underpinning Purpose… </vt:lpstr>
      <vt:lpstr>AP in Mental Health… </vt:lpstr>
      <vt:lpstr>Re-visiting  ‘Competency Language….’</vt:lpstr>
      <vt:lpstr>What can we do, to support ourselves… </vt:lpstr>
      <vt:lpstr>PowerPoint Presentation</vt:lpstr>
      <vt:lpstr>Thinking of difficult areas….</vt:lpstr>
      <vt:lpstr>How do we know we are Competent…? </vt:lpstr>
      <vt:lpstr>PowerPoint Presentation</vt:lpstr>
      <vt:lpstr>Where are you….? </vt:lpstr>
      <vt:lpstr>Ask yourself….</vt:lpstr>
      <vt:lpstr>Measuring ‘competence’ – Benner </vt:lpstr>
      <vt:lpstr>PowerPoint Presentation</vt:lpstr>
      <vt:lpstr>Keeping up to date…. </vt:lpstr>
      <vt:lpstr>What is new and how do we know….?</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and Maintaining Competencies in Mental Health Prescribing</dc:title>
  <dc:creator>Kirsty E Fishburn</dc:creator>
  <cp:lastModifiedBy>Kirsty Fishburn</cp:lastModifiedBy>
  <cp:revision>36</cp:revision>
  <cp:lastPrinted>2022-11-16T09:23:09Z</cp:lastPrinted>
  <dcterms:created xsi:type="dcterms:W3CDTF">2022-11-08T13:19:31Z</dcterms:created>
  <dcterms:modified xsi:type="dcterms:W3CDTF">2024-07-09T15:19:36Z</dcterms:modified>
</cp:coreProperties>
</file>