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5" r:id="rId4"/>
    <p:sldMasterId id="2147483688" r:id="rId5"/>
    <p:sldMasterId id="2147483702" r:id="rId6"/>
    <p:sldMasterId id="2147483715" r:id="rId7"/>
    <p:sldMasterId id="2147483728" r:id="rId8"/>
    <p:sldMasterId id="2147483742" r:id="rId9"/>
  </p:sldMasterIdLst>
  <p:notesMasterIdLst>
    <p:notesMasterId r:id="rId11"/>
  </p:notesMasterIdLst>
  <p:sldIdLst>
    <p:sldId id="256" r:id="rId10"/>
    <p:sldId id="257" r:id="rId12"/>
    <p:sldId id="258" r:id="rId13"/>
    <p:sldId id="261" r:id="rId14"/>
    <p:sldId id="262" r:id="rId15"/>
    <p:sldId id="282" r:id="rId16"/>
    <p:sldId id="286" r:id="rId17"/>
    <p:sldId id="283" r:id="rId18"/>
    <p:sldId id="265" r:id="rId19"/>
    <p:sldId id="266" r:id="rId20"/>
    <p:sldId id="267" r:id="rId21"/>
    <p:sldId id="268" r:id="rId22"/>
    <p:sldId id="284" r:id="rId23"/>
    <p:sldId id="269" r:id="rId24"/>
    <p:sldId id="285" r:id="rId25"/>
    <p:sldId id="287" r:id="rId26"/>
    <p:sldId id="271" r:id="rId27"/>
    <p:sldId id="9627" r:id="rId28"/>
    <p:sldId id="9628" r:id="rId29"/>
    <p:sldId id="9629" r:id="rId30"/>
    <p:sldId id="9625" r:id="rId31"/>
    <p:sldId id="9620" r:id="rId32"/>
    <p:sldId id="9630" r:id="rId33"/>
    <p:sldId id="9591" r:id="rId34"/>
    <p:sldId id="9631" r:id="rId35"/>
    <p:sldId id="9616" r:id="rId36"/>
    <p:sldId id="9632" r:id="rId37"/>
    <p:sldId id="272" r:id="rId38"/>
    <p:sldId id="273" r:id="rId39"/>
    <p:sldId id="274" r:id="rId40"/>
    <p:sldId id="281" r:id="rId41"/>
    <p:sldId id="275" r:id="rId42"/>
    <p:sldId id="276" r:id="rId43"/>
    <p:sldId id="277" r:id="rId44"/>
    <p:sldId id="278" r:id="rId45"/>
    <p:sldId id="280" r:id="rId46"/>
    <p:sldId id="9634" r:id="rId47"/>
  </p:sldIdLst>
  <p:sldSz cx="9144000" cy="6858000" type="screen4x3"/>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554"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0" Type="http://schemas.openxmlformats.org/officeDocument/2006/relationships/tableStyles" Target="tableStyles.xml"/><Relationship Id="rId5" Type="http://schemas.openxmlformats.org/officeDocument/2006/relationships/slideMaster" Target="slideMasters/slideMaster4.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37.xml"/><Relationship Id="rId46" Type="http://schemas.openxmlformats.org/officeDocument/2006/relationships/slide" Target="slides/slide36.xml"/><Relationship Id="rId45" Type="http://schemas.openxmlformats.org/officeDocument/2006/relationships/slide" Target="slides/slide35.xml"/><Relationship Id="rId44" Type="http://schemas.openxmlformats.org/officeDocument/2006/relationships/slide" Target="slides/slide34.xml"/><Relationship Id="rId43" Type="http://schemas.openxmlformats.org/officeDocument/2006/relationships/slide" Target="slides/slide33.xml"/><Relationship Id="rId42" Type="http://schemas.openxmlformats.org/officeDocument/2006/relationships/slide" Target="slides/slide32.xml"/><Relationship Id="rId41" Type="http://schemas.openxmlformats.org/officeDocument/2006/relationships/slide" Target="slides/slide31.xml"/><Relationship Id="rId40" Type="http://schemas.openxmlformats.org/officeDocument/2006/relationships/slide" Target="slides/slide30.xml"/><Relationship Id="rId4" Type="http://schemas.openxmlformats.org/officeDocument/2006/relationships/slideMaster" Target="slideMasters/slideMaster3.xml"/><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3"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n-GB" sz="4400" b="0" strike="noStrike" spc="-1">
                <a:latin typeface="Arial" panose="020B0604020202020204"/>
              </a:rPr>
              <a:t>Click to move the slide</a:t>
            </a:r>
            <a:endParaRPr lang="en-GB" sz="4400" b="0" strike="noStrike" spc="-1">
              <a:latin typeface="Arial" panose="020B0604020202020204"/>
            </a:endParaRPr>
          </a:p>
        </p:txBody>
      </p:sp>
      <p:sp>
        <p:nvSpPr>
          <p:cNvPr id="354"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panose="020B0604020202020204"/>
              </a:rPr>
              <a:t>Click to edit the notes' format</a:t>
            </a:r>
            <a:endParaRPr lang="en-GB" sz="2000" b="0" strike="noStrike" spc="-1">
              <a:latin typeface="Arial" panose="020B0604020202020204"/>
            </a:endParaRPr>
          </a:p>
        </p:txBody>
      </p:sp>
      <p:sp>
        <p:nvSpPr>
          <p:cNvPr id="355"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panose="02020603050405020304"/>
              </a:rPr>
              <a:t>&lt;header&gt;</a:t>
            </a:r>
            <a:endParaRPr lang="en-GB" sz="1400" b="0" strike="noStrike" spc="-1">
              <a:latin typeface="Times New Roman" panose="02020603050405020304"/>
            </a:endParaRPr>
          </a:p>
        </p:txBody>
      </p:sp>
      <p:sp>
        <p:nvSpPr>
          <p:cNvPr id="356"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panose="02020603050405020304"/>
              </a:rPr>
              <a:t>&lt;date/time&gt;</a:t>
            </a:r>
            <a:endParaRPr lang="en-GB" sz="1400" b="0" strike="noStrike" spc="-1">
              <a:latin typeface="Times New Roman" panose="02020603050405020304"/>
            </a:endParaRPr>
          </a:p>
        </p:txBody>
      </p:sp>
      <p:sp>
        <p:nvSpPr>
          <p:cNvPr id="357"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panose="02020603050405020304"/>
              </a:rPr>
              <a:t>&lt;footer&gt;</a:t>
            </a:r>
            <a:endParaRPr lang="en-GB" sz="1400" b="0" strike="noStrike" spc="-1">
              <a:latin typeface="Times New Roman" panose="02020603050405020304"/>
            </a:endParaRPr>
          </a:p>
        </p:txBody>
      </p:sp>
      <p:sp>
        <p:nvSpPr>
          <p:cNvPr id="358"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FA2F796A-89FA-4DEE-8E9D-5DB8BE99CFB4}" type="slidenum">
              <a:rPr lang="en-GB" sz="1400" b="0" strike="noStrike" spc="-1">
                <a:latin typeface="Times New Roman" panose="02020603050405020304"/>
              </a:rPr>
            </a:fld>
            <a:endParaRPr lang="en-GB" sz="1400" b="0" strike="noStrike" spc="-1">
              <a:latin typeface="Times New Roman" panose="02020603050405020304"/>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mc/articles/PMC9911477/" TargetMode="Externa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noRot="1" noChangeAspect="1"/>
          </p:cNvSpPr>
          <p:nvPr>
            <p:ph type="sldImg"/>
          </p:nvPr>
        </p:nvSpPr>
        <p:spPr>
          <a:xfrm>
            <a:off x="1143000" y="685800"/>
            <a:ext cx="4570413" cy="3427413"/>
          </a:xfrm>
          <a:prstGeom prst="rect">
            <a:avLst/>
          </a:prstGeom>
        </p:spPr>
      </p:sp>
      <p:sp>
        <p:nvSpPr>
          <p:cNvPr id="442" name="PlaceHolder 2"/>
          <p:cNvSpPr>
            <a:spLocks noGrp="1"/>
          </p:cNvSpPr>
          <p:nvPr>
            <p:ph type="body"/>
          </p:nvPr>
        </p:nvSpPr>
        <p:spPr>
          <a:xfrm>
            <a:off x="685800" y="4343400"/>
            <a:ext cx="5484240" cy="4112640"/>
          </a:xfrm>
          <a:prstGeom prst="rect">
            <a:avLst/>
          </a:prstGeom>
        </p:spPr>
        <p:txBody>
          <a:bodyPr lIns="0" tIns="0" rIns="0" bIns="0">
            <a:noAutofit/>
          </a:bodyPr>
          <a:lstStyle/>
          <a:p>
            <a:endParaRPr lang="en-GB" sz="2000" b="0" strike="noStrike" spc="-1">
              <a:latin typeface="Arial" panose="020B0604020202020204"/>
            </a:endParaRPr>
          </a:p>
        </p:txBody>
      </p:sp>
      <p:sp>
        <p:nvSpPr>
          <p:cNvPr id="443" name="CustomShape 3"/>
          <p:cNvSpPr/>
          <p:nvPr/>
        </p:nvSpPr>
        <p:spPr>
          <a:xfrm>
            <a:off x="3884760" y="8685360"/>
            <a:ext cx="2969640" cy="455040"/>
          </a:xfrm>
          <a:prstGeom prst="rect">
            <a:avLst/>
          </a:prstGeom>
          <a:noFill/>
          <a:ln>
            <a:noFill/>
          </a:ln>
        </p:spPr>
        <p:style>
          <a:lnRef idx="0">
            <a:srgbClr val="FFFFFF"/>
          </a:lnRef>
          <a:fillRef idx="0">
            <a:srgbClr val="FFFFFF"/>
          </a:fillRef>
          <a:effectRef idx="0">
            <a:srgbClr val="FFFFFF"/>
          </a:effectRef>
          <a:fontRef idx="minor"/>
        </p:style>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noRot="1" noChangeAspect="1"/>
          </p:cNvSpPr>
          <p:nvPr>
            <p:ph type="sldImg"/>
          </p:nvPr>
        </p:nvSpPr>
        <p:spPr>
          <a:xfrm>
            <a:off x="1143000" y="685800"/>
            <a:ext cx="4569840" cy="3426840"/>
          </a:xfrm>
          <a:prstGeom prst="rect">
            <a:avLst/>
          </a:prstGeom>
        </p:spPr>
      </p:sp>
      <p:sp>
        <p:nvSpPr>
          <p:cNvPr id="469" name="PlaceHolder 2"/>
          <p:cNvSpPr>
            <a:spLocks noGrp="1"/>
          </p:cNvSpPr>
          <p:nvPr>
            <p:ph type="body"/>
          </p:nvPr>
        </p:nvSpPr>
        <p:spPr>
          <a:xfrm>
            <a:off x="685800" y="4343400"/>
            <a:ext cx="5484240" cy="4112640"/>
          </a:xfrm>
          <a:prstGeom prst="rect">
            <a:avLst/>
          </a:prstGeom>
        </p:spPr>
        <p:txBody>
          <a:bodyPr lIns="0" tIns="0" rIns="0" bIns="0">
            <a:noAutofit/>
          </a:bodyPr>
          <a:lstStyle/>
          <a:p>
            <a:pPr marL="215900" indent="-213995">
              <a:lnSpc>
                <a:spcPct val="100000"/>
              </a:lnSpc>
              <a:tabLst>
                <a:tab pos="0" algn="l"/>
              </a:tabLst>
            </a:pPr>
            <a:r>
              <a:rPr lang="en-GB" sz="1200" b="1" strike="noStrike" spc="-1">
                <a:latin typeface="Arial" panose="020B0604020202020204"/>
              </a:rPr>
              <a:t>STOPP</a:t>
            </a:r>
            <a:r>
              <a:rPr lang="en-GB" sz="1200" b="0" strike="noStrike" spc="-1">
                <a:latin typeface="Arial" panose="020B0604020202020204"/>
              </a:rPr>
              <a:t> (Screening Tool of Older Person’s Prescriptions) and </a:t>
            </a:r>
            <a:r>
              <a:rPr lang="en-GB" sz="1200" b="1" strike="noStrike" spc="-1">
                <a:latin typeface="Arial" panose="020B0604020202020204"/>
              </a:rPr>
              <a:t>START</a:t>
            </a:r>
            <a:r>
              <a:rPr lang="en-GB" sz="1200" b="0" strike="noStrike" spc="-1">
                <a:latin typeface="Arial" panose="020B0604020202020204"/>
              </a:rPr>
              <a:t> (Screening Tool to Alert doctors to Right Treatment)</a:t>
            </a:r>
            <a:endParaRPr lang="en-GB" sz="1200" b="0" strike="noStrike" spc="-1">
              <a:latin typeface="Arial" panose="020B0604020202020204"/>
            </a:endParaRPr>
          </a:p>
        </p:txBody>
      </p:sp>
      <p:sp>
        <p:nvSpPr>
          <p:cNvPr id="470" name="CustomShape 3"/>
          <p:cNvSpPr/>
          <p:nvPr/>
        </p:nvSpPr>
        <p:spPr>
          <a:xfrm>
            <a:off x="3884760" y="8685360"/>
            <a:ext cx="2969640" cy="455040"/>
          </a:xfrm>
          <a:prstGeom prst="rect">
            <a:avLst/>
          </a:prstGeom>
          <a:noFill/>
          <a:ln>
            <a:noFill/>
          </a:ln>
        </p:spPr>
        <p:style>
          <a:lnRef idx="0">
            <a:srgbClr val="FFFFFF"/>
          </a:lnRef>
          <a:fillRef idx="0">
            <a:srgbClr val="FFFFFF"/>
          </a:fillRef>
          <a:effectRef idx="0">
            <a:srgbClr val="FFFFFF"/>
          </a:effectRef>
          <a:fontRef idx="minor"/>
        </p:style>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GB" dirty="0"/>
          </a:p>
        </p:txBody>
      </p:sp>
      <p:sp>
        <p:nvSpPr>
          <p:cNvPr id="4" name="Slide Number Placeholder 3"/>
          <p:cNvSpPr>
            <a:spLocks noGrp="1"/>
          </p:cNvSpPr>
          <p:nvPr>
            <p:ph type="sldNum" sz="quarter" idx="5"/>
          </p:nvPr>
        </p:nvSpPr>
        <p:spPr/>
        <p:txBody>
          <a:bodyPr/>
          <a:lstStyle/>
          <a:p>
            <a:pPr lvl="0"/>
            <a:fld id="{4C314435-2E18-4F33-93B1-7F20958EA737}" type="slidenum">
              <a:rPr lang="en-GB" smtClean="0"/>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Since 2018 increasing evidence published</a:t>
            </a:r>
            <a:endParaRPr lang="en-GB" dirty="0"/>
          </a:p>
        </p:txBody>
      </p:sp>
      <p:sp>
        <p:nvSpPr>
          <p:cNvPr id="4" name="Slide Number Placeholder 3"/>
          <p:cNvSpPr>
            <a:spLocks noGrp="1"/>
          </p:cNvSpPr>
          <p:nvPr>
            <p:ph type="sldNum" sz="quarter" idx="5"/>
          </p:nvPr>
        </p:nvSpPr>
        <p:spPr/>
        <p:txBody>
          <a:bodyPr/>
          <a:lstStyle/>
          <a:p>
            <a:pPr lvl="0"/>
            <a:fld id="{4C314435-2E18-4F33-93B1-7F20958EA737}" type="slidenum">
              <a:rPr lang="en-GB" smtClean="0"/>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authors comment that data is limited </a:t>
            </a:r>
            <a:endParaRPr kumimoji="0" lang="en-GB" altLang="en-US" sz="7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7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authors state: </a:t>
            </a:r>
            <a:endParaRPr kumimoji="0" lang="en-GB" altLang="en-US" sz="7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7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2019 systematic review identified 14 relevant studies from which to calculate the incidence of antidepressant withdrawal symptoms (see paper for ref). The incidence rates ranged from 27 to 86%, with a median of 55% and a weighted average of 56.4% </a:t>
            </a:r>
            <a:endPar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lang="en-GB" dirty="0"/>
              <a:t>= Davies J, Read J. A systematic review into the incidence, severity and duration of antidepressant withdrawal </a:t>
            </a:r>
            <a:r>
              <a:rPr lang="en-GB" dirty="0" err="1"/>
              <a:t>efects</a:t>
            </a:r>
            <a:r>
              <a:rPr lang="en-GB" dirty="0"/>
              <a:t>: are guidelines evidence-based? Addict </a:t>
            </a:r>
            <a:r>
              <a:rPr lang="en-GB" dirty="0" err="1"/>
              <a:t>Behav</a:t>
            </a:r>
            <a:r>
              <a:rPr lang="en-GB" dirty="0"/>
              <a:t>. 2019;97:111–21.</a:t>
            </a:r>
            <a:endParaRPr kumimoji="0" lang="en-GB"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endParaRPr kumimoji="0" lang="en-GB"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endParaRPr kumimoji="0" lang="en-GB"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potential limitation of this review was that, in addition to RCTs and observational studies, it included three online surveys; critics point out it is possible that surveys may capture a skewed sample of patients motivated to answer the survey because of their experience with more severe withdrawal symptoms than average, and withdrawal symptoms were reported by patients rather than using objective withdrawal questionnaires (see paper for refs). However, the weighted average incidence of withdrawal symptoms was similar in the six RCTs (53.9%) to the five observational studies (52.5%) and the three online surveys (57.1%) (see paper for ref). </a:t>
            </a:r>
            <a:endPar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Restricting analysis to studies of SSRIs, the most widely used class of antidepressants, discontinuation syndromes occurred with a median rate of 53.6%, and a weighted average of 50.5% (see paper for ref). </a:t>
            </a:r>
            <a:endPar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endParaRPr lang="en-GB" altLang="en-US" sz="12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r>
              <a:rPr lang="en-GB" sz="900" dirty="0"/>
              <a:t>However, </a:t>
            </a:r>
            <a:r>
              <a:rPr lang="en-GB" sz="900" b="1" dirty="0"/>
              <a:t>around half may experience long-lasting and severe symptoms of withdrawal which may subsequently lead to inappropriate long-term use</a:t>
            </a:r>
            <a:r>
              <a:rPr lang="en-GB" sz="900" dirty="0"/>
              <a:t> (</a:t>
            </a:r>
            <a:r>
              <a:rPr lang="en-GB" sz="900" dirty="0">
                <a:hlinkClick r:id="rId3"/>
              </a:rPr>
              <a:t>Horowitz et al, 2023</a:t>
            </a:r>
            <a:r>
              <a:rPr lang="en-GB" sz="900" dirty="0"/>
              <a:t>).</a:t>
            </a:r>
            <a:endParaRPr lang="en-GB" sz="12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en-GB" altLang="en-US" sz="1200" b="0" i="0" u="none" strike="noStrike" cap="none" normalizeH="0" baseline="0" dirty="0">
                <a:ln>
                  <a:noFill/>
                </a:ln>
                <a:solidFill>
                  <a:schemeClr val="tx1"/>
                </a:solidFill>
                <a:effectLst/>
                <a:latin typeface="Arial" panose="020B0604020202020204" pitchFamily="34" charset="0"/>
              </a:rPr>
              <a:t>Sample was papers on withdrawal symptoms</a:t>
            </a:r>
            <a:endParaRPr kumimoji="0" lang="en-GB" altLang="en-US" sz="7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lvl="0"/>
            <a:fld id="{4C314435-2E18-4F33-93B1-7F20958EA737}" type="slidenum">
              <a:rPr lang="en-GB" smtClean="0"/>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4C314435-2E18-4F33-93B1-7F20958EA737}" type="slidenum">
              <a:rPr lang="en-GB" smtClean="0"/>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4C314435-2E18-4F33-93B1-7F20958EA737}" type="slidenum">
              <a:rPr lang="en-GB" smtClean="0"/>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High users of antidepressants </a:t>
            </a:r>
            <a:endParaRPr lang="en-GB" dirty="0"/>
          </a:p>
          <a:p>
            <a:r>
              <a:rPr lang="en-GB" dirty="0"/>
              <a:t>Pilot programme for supporting people come off antidepressants </a:t>
            </a:r>
            <a:endParaRPr lang="en-GB" dirty="0"/>
          </a:p>
        </p:txBody>
      </p:sp>
      <p:sp>
        <p:nvSpPr>
          <p:cNvPr id="4" name="Slide Number Placeholder 3"/>
          <p:cNvSpPr>
            <a:spLocks noGrp="1"/>
          </p:cNvSpPr>
          <p:nvPr>
            <p:ph type="sldNum" sz="quarter" idx="5"/>
          </p:nvPr>
        </p:nvSpPr>
        <p:spPr/>
        <p:txBody>
          <a:bodyPr/>
          <a:lstStyle/>
          <a:p>
            <a:pPr>
              <a:defRPr/>
            </a:pPr>
            <a:fld id="{6DEDE90B-D6D8-4BF1-832D-92560CF12461}" type="slidenum">
              <a:rPr lang="en-US" altLang="en-US" smtClean="0"/>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dirty="0"/>
              <a:t>Vortioxetine: * This can be stopped abruptly as there are no clinically relevant withdrawal symptoms over 2/52 (UK SmPC, s = 11, RCT, d/b, p/c, Baldwin et al, J </a:t>
            </a:r>
            <a:r>
              <a:rPr lang="en-US" altLang="en-US" dirty="0" err="1"/>
              <a:t>Psychopharmacol</a:t>
            </a:r>
            <a:r>
              <a:rPr lang="en-US" altLang="en-US" dirty="0"/>
              <a:t> 2016;  30:  242– 52; FFT), even with abrupt discontinuation after 6–12 or 24–64 weeks of treatment. </a:t>
            </a:r>
            <a:endParaRPr lang="en-US" altLang="en-US" dirty="0"/>
          </a:p>
          <a:p>
            <a:endParaRPr lang="en-GB" dirty="0"/>
          </a:p>
        </p:txBody>
      </p:sp>
      <p:sp>
        <p:nvSpPr>
          <p:cNvPr id="4" name="Slide Number Placeholder 3"/>
          <p:cNvSpPr>
            <a:spLocks noGrp="1"/>
          </p:cNvSpPr>
          <p:nvPr>
            <p:ph type="sldNum" sz="quarter" idx="5"/>
          </p:nvPr>
        </p:nvSpPr>
        <p:spPr/>
        <p:txBody>
          <a:bodyPr/>
          <a:lstStyle/>
          <a:p>
            <a:pPr lvl="0"/>
            <a:fld id="{4C314435-2E18-4F33-93B1-7F20958EA737}" type="slidenum">
              <a:rPr lang="en-GB" smtClean="0"/>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Higher doses hint at greater severity </a:t>
            </a:r>
            <a:endParaRPr lang="en-GB" dirty="0"/>
          </a:p>
          <a:p>
            <a:pPr marL="0" marR="0" lvl="0" indent="0" algn="l" defTabSz="914400" rtl="0" eaLnBrk="0" fontAlgn="base" latinLnBrk="0" hangingPunct="0">
              <a:lnSpc>
                <a:spcPct val="100000"/>
              </a:lnSpc>
              <a:spcBef>
                <a:spcPct val="30000"/>
              </a:spcBef>
              <a:spcAft>
                <a:spcPct val="0"/>
              </a:spcAft>
              <a:buClrTx/>
              <a:buSzTx/>
              <a:buFontTx/>
              <a:buNone/>
              <a:defRPr/>
            </a:pPr>
            <a:r>
              <a:rPr lang="en-GB" sz="1200" dirty="0"/>
              <a:t>Attribution testing </a:t>
            </a:r>
            <a:endParaRPr lang="en-GB" sz="1200" dirty="0"/>
          </a:p>
          <a:p>
            <a:r>
              <a:rPr lang="en-GB" dirty="0"/>
              <a:t>Duffy: </a:t>
            </a:r>
            <a:r>
              <a:rPr lang="en-GB" b="1" dirty="0"/>
              <a:t>Results: </a:t>
            </a:r>
            <a:r>
              <a:rPr lang="en-GB" dirty="0"/>
              <a:t>Primary outcome was available for 468 participants. Time to relapse in those with more than five previous episodes of depression was shorter, hazard ratio (HR) 1.84 (95% confidence interval [CI] 1.23-2.75) compared to people with two episodes; HR 1.57 (95% CI 1.01-2.43) after adjustment. The residual symptoms of depression at baseline were also associated with increased relapse: HR 1.05 (95% CI 1.01-1.09) and HR 1.06 (95% CI 1.01-1.12) in the adjusted model. There was evidence of reduced rate of relapse in older age of onset group: HR 0.86 (95% CI 0.78-0.95); HR attenuated after adjustment HR 0.91 (95% CI 0.81-1.02). There was no evidence of an association between duration of the current episode and residual anxiety symptoms with relapse. </a:t>
            </a:r>
            <a:endParaRPr lang="en-GB" dirty="0"/>
          </a:p>
          <a:p>
            <a:r>
              <a:rPr lang="en-GB" b="1" dirty="0"/>
              <a:t>Conclusions: </a:t>
            </a:r>
            <a:r>
              <a:rPr lang="en-GB" dirty="0"/>
              <a:t>The number of previous episodes and residual symptoms of depression were associated with increased likelihood of relapse. These factors could inform joint decision making when patients are considering tapering off maintenance antidepressant treatment or considering other treatments to prevent relapse.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6DEDE90B-D6D8-4BF1-832D-92560CF12461}" type="slidenum">
              <a:rPr lang="en-US" altLang="en-US" smtClean="0"/>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It’s all about… timing </a:t>
            </a:r>
            <a:endParaRPr lang="en-GB" dirty="0"/>
          </a:p>
          <a:p>
            <a:r>
              <a:rPr lang="en-GB" altLang="en-US" sz="1200" dirty="0"/>
              <a:t>Stopping medicines can leave you very fragile or vulnerable to stresses </a:t>
            </a:r>
            <a:endParaRPr lang="en-GB" altLang="en-US" sz="1200" dirty="0"/>
          </a:p>
          <a:p>
            <a:r>
              <a:rPr lang="en-GB" altLang="en-US" sz="1200" dirty="0"/>
              <a:t>Coming off can destabilise you </a:t>
            </a:r>
            <a:endParaRPr lang="en-GB" altLang="en-US" sz="1200" dirty="0"/>
          </a:p>
          <a:p>
            <a:r>
              <a:rPr lang="en-GB" altLang="en-US" sz="1200" dirty="0"/>
              <a:t>Beware of stopping antidepressants before time </a:t>
            </a:r>
            <a:endParaRPr lang="en-GB" altLang="en-US" sz="1200" dirty="0"/>
          </a:p>
          <a:p>
            <a:endParaRPr lang="en-GB" altLang="en-US" sz="1200" dirty="0"/>
          </a:p>
          <a:p>
            <a:r>
              <a:rPr lang="en-GB" dirty="0"/>
              <a:t>Hyperbolic tapering - Dose reduction in unequal steps which become smaller and smaller as the dose gets lower and lower; 28 day roll </a:t>
            </a:r>
            <a:endParaRPr lang="en-GB" dirty="0"/>
          </a:p>
          <a:p>
            <a:r>
              <a:rPr lang="en-GB" dirty="0"/>
              <a:t>A tapering strip consists of antidepressant or other medication, packaged in a 28-day roll of daily pouches, each with the same or slightly lower dose than the one before. Previous studies demonstrated 70% real-world effectiveness of tapering strips.</a:t>
            </a:r>
            <a:endParaRPr lang="en-GB" altLang="en-US" sz="1200" dirty="0"/>
          </a:p>
          <a:p>
            <a:endParaRPr lang="en-GB" dirty="0"/>
          </a:p>
        </p:txBody>
      </p:sp>
      <p:sp>
        <p:nvSpPr>
          <p:cNvPr id="4" name="Slide Number Placeholder 3"/>
          <p:cNvSpPr>
            <a:spLocks noGrp="1"/>
          </p:cNvSpPr>
          <p:nvPr>
            <p:ph type="sldNum" sz="quarter" idx="5"/>
          </p:nvPr>
        </p:nvSpPr>
        <p:spPr/>
        <p:txBody>
          <a:bodyPr/>
          <a:lstStyle/>
          <a:p>
            <a:pPr>
              <a:defRPr/>
            </a:pPr>
            <a:fld id="{6DEDE90B-D6D8-4BF1-832D-92560CF12461}" type="slidenum">
              <a:rPr lang="en-US" altLang="en-US" smtClean="0"/>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noRot="1" noChangeAspect="1"/>
          </p:cNvSpPr>
          <p:nvPr>
            <p:ph type="sldImg"/>
          </p:nvPr>
        </p:nvSpPr>
        <p:spPr>
          <a:xfrm>
            <a:off x="1143000" y="685800"/>
            <a:ext cx="4569840" cy="3426840"/>
          </a:xfrm>
          <a:prstGeom prst="rect">
            <a:avLst/>
          </a:prstGeom>
        </p:spPr>
      </p:sp>
      <p:sp>
        <p:nvSpPr>
          <p:cNvPr id="445" name="PlaceHolder 2"/>
          <p:cNvSpPr>
            <a:spLocks noGrp="1"/>
          </p:cNvSpPr>
          <p:nvPr>
            <p:ph type="body"/>
          </p:nvPr>
        </p:nvSpPr>
        <p:spPr>
          <a:xfrm>
            <a:off x="685800" y="4343400"/>
            <a:ext cx="5484240" cy="4112640"/>
          </a:xfrm>
          <a:prstGeom prst="rect">
            <a:avLst/>
          </a:prstGeom>
        </p:spPr>
        <p:txBody>
          <a:bodyPr lIns="0" tIns="0" rIns="0" bIns="0">
            <a:noAutofit/>
          </a:bodyPr>
          <a:lstStyle/>
          <a:p>
            <a:pPr marL="215900" indent="-213995">
              <a:lnSpc>
                <a:spcPct val="100000"/>
              </a:lnSpc>
              <a:tabLst>
                <a:tab pos="0" algn="l"/>
              </a:tabLst>
            </a:pPr>
            <a:r>
              <a:rPr lang="en-GB" sz="2000" b="0" strike="noStrike" spc="-1">
                <a:latin typeface="Arial" panose="020B0604020202020204"/>
              </a:rPr>
              <a:t>Non-medical prescribing was intended to provide patients with quicker and more efficient access to medicines, thus maximizing benefits to patients and the National Health Service (NHS)</a:t>
            </a:r>
            <a:endParaRPr lang="en-GB" sz="2000" b="0" strike="noStrike" spc="-1">
              <a:latin typeface="Arial" panose="020B0604020202020204"/>
            </a:endParaRPr>
          </a:p>
          <a:p>
            <a:pPr marL="215900" indent="-213995">
              <a:lnSpc>
                <a:spcPct val="100000"/>
              </a:lnSpc>
              <a:tabLst>
                <a:tab pos="0" algn="l"/>
              </a:tabLst>
            </a:pPr>
            <a:r>
              <a:rPr lang="en-GB" sz="2000" b="0" strike="noStrike" spc="-1">
                <a:latin typeface="Arial" panose="020B0604020202020204"/>
              </a:rPr>
              <a:t>1986 = &gt;30 years ago</a:t>
            </a:r>
            <a:endParaRPr lang="en-GB" sz="2000" b="0" strike="noStrike" spc="-1">
              <a:latin typeface="Arial" panose="020B0604020202020204"/>
            </a:endParaRPr>
          </a:p>
        </p:txBody>
      </p:sp>
      <p:sp>
        <p:nvSpPr>
          <p:cNvPr id="446" name="CustomShape 3"/>
          <p:cNvSpPr/>
          <p:nvPr/>
        </p:nvSpPr>
        <p:spPr>
          <a:xfrm>
            <a:off x="3884760" y="8685360"/>
            <a:ext cx="2969640" cy="455040"/>
          </a:xfrm>
          <a:prstGeom prst="rect">
            <a:avLst/>
          </a:prstGeom>
          <a:noFill/>
          <a:ln>
            <a:noFill/>
          </a:ln>
        </p:spPr>
        <p:style>
          <a:lnRef idx="0">
            <a:srgbClr val="FFFFFF"/>
          </a:lnRef>
          <a:fillRef idx="0">
            <a:srgbClr val="FFFFFF"/>
          </a:fillRef>
          <a:effectRef idx="0">
            <a:srgbClr val="FFFFFF"/>
          </a:effectRef>
          <a:fontRef idx="minor"/>
        </p:style>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Participants randomly assigned to maintenance treatment were requested not to make major reductions in the dose of their antipsychotic medication during the trial period, but minor reductions to address adverse effects were permitted.</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defRPr/>
            </a:pPr>
            <a:r>
              <a:rPr lang="en-GB" sz="1200" dirty="0">
                <a:solidFill>
                  <a:srgbClr val="0A0A0A"/>
                </a:solidFill>
                <a:effectLst/>
                <a:latin typeface="Calibri" panose="020F0502020204030204" pitchFamily="34" charset="0"/>
                <a:ea typeface="Calibri" panose="020F0502020204030204" pitchFamily="34" charset="0"/>
              </a:rPr>
              <a:t>The researchers concluded: </a:t>
            </a:r>
            <a:r>
              <a:rPr lang="en-GB" sz="1200" b="1" i="1" dirty="0">
                <a:solidFill>
                  <a:srgbClr val="0A0A0A"/>
                </a:solidFill>
                <a:effectLst/>
                <a:latin typeface="Calibri" panose="020F0502020204030204" pitchFamily="34" charset="0"/>
                <a:ea typeface="Calibri" panose="020F0502020204030204" pitchFamily="34" charset="0"/>
              </a:rPr>
              <a:t>“Compared to continuing with maintenance treatment, gradual, monitored, reduction of antipsychotic medication over a period of months does not improve social functioning in the medium term and increases the risk of relapse in people with recurrent psychotic disorders or a first episode of psychosis”.</a:t>
            </a:r>
            <a:endParaRPr lang="en-GB" sz="1200" b="1" i="1" dirty="0">
              <a:solidFill>
                <a:srgbClr val="0A0A0A"/>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lvl="0"/>
            <a:fld id="{4C314435-2E18-4F33-93B1-7F20958EA737}" type="slidenum">
              <a:rPr lang="en-GB" smtClean="0"/>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PlaceHolder 1"/>
          <p:cNvSpPr>
            <a:spLocks noGrp="1" noRot="1" noChangeAspect="1"/>
          </p:cNvSpPr>
          <p:nvPr>
            <p:ph type="sldImg"/>
          </p:nvPr>
        </p:nvSpPr>
        <p:spPr>
          <a:xfrm>
            <a:off x="1143000" y="685800"/>
            <a:ext cx="4569840" cy="3426840"/>
          </a:xfrm>
          <a:prstGeom prst="rect">
            <a:avLst/>
          </a:prstGeom>
        </p:spPr>
      </p:sp>
      <p:sp>
        <p:nvSpPr>
          <p:cNvPr id="472" name="PlaceHolder 2"/>
          <p:cNvSpPr>
            <a:spLocks noGrp="1"/>
          </p:cNvSpPr>
          <p:nvPr>
            <p:ph type="body"/>
          </p:nvPr>
        </p:nvSpPr>
        <p:spPr>
          <a:xfrm>
            <a:off x="685800" y="4343400"/>
            <a:ext cx="5484240" cy="4112640"/>
          </a:xfrm>
          <a:prstGeom prst="rect">
            <a:avLst/>
          </a:prstGeom>
        </p:spPr>
        <p:txBody>
          <a:bodyPr lIns="0" tIns="0" rIns="0" bIns="0">
            <a:noAutofit/>
          </a:bodyPr>
          <a:lstStyle/>
          <a:p>
            <a:endParaRPr lang="en-GB" sz="2000" b="0" strike="noStrike" spc="-1">
              <a:latin typeface="Arial" panose="020B0604020202020204"/>
            </a:endParaRPr>
          </a:p>
        </p:txBody>
      </p:sp>
      <p:sp>
        <p:nvSpPr>
          <p:cNvPr id="473" name="CustomShape 3"/>
          <p:cNvSpPr/>
          <p:nvPr/>
        </p:nvSpPr>
        <p:spPr>
          <a:xfrm>
            <a:off x="3884760" y="8685360"/>
            <a:ext cx="2969640" cy="455040"/>
          </a:xfrm>
          <a:prstGeom prst="rect">
            <a:avLst/>
          </a:prstGeom>
          <a:noFill/>
          <a:ln>
            <a:noFill/>
          </a:ln>
        </p:spPr>
        <p:style>
          <a:lnRef idx="0">
            <a:srgbClr val="FFFFFF"/>
          </a:lnRef>
          <a:fillRef idx="0">
            <a:srgbClr val="FFFFFF"/>
          </a:fillRef>
          <a:effectRef idx="0">
            <a:srgbClr val="FFFFFF"/>
          </a:effectRef>
          <a:fontRef idx="minor"/>
        </p:style>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noRot="1" noChangeAspect="1"/>
          </p:cNvSpPr>
          <p:nvPr>
            <p:ph type="sldImg"/>
          </p:nvPr>
        </p:nvSpPr>
        <p:spPr>
          <a:xfrm>
            <a:off x="1143000" y="685800"/>
            <a:ext cx="4569840" cy="3426840"/>
          </a:xfrm>
          <a:prstGeom prst="rect">
            <a:avLst/>
          </a:prstGeom>
        </p:spPr>
      </p:sp>
      <p:sp>
        <p:nvSpPr>
          <p:cNvPr id="451" name="PlaceHolder 2"/>
          <p:cNvSpPr>
            <a:spLocks noGrp="1"/>
          </p:cNvSpPr>
          <p:nvPr>
            <p:ph type="body"/>
          </p:nvPr>
        </p:nvSpPr>
        <p:spPr>
          <a:xfrm>
            <a:off x="685800" y="4343400"/>
            <a:ext cx="5484240" cy="4112640"/>
          </a:xfrm>
          <a:prstGeom prst="rect">
            <a:avLst/>
          </a:prstGeom>
        </p:spPr>
        <p:txBody>
          <a:bodyPr lIns="0" tIns="0" rIns="0" bIns="0">
            <a:noAutofit/>
          </a:bodyPr>
          <a:lstStyle/>
          <a:p>
            <a:pPr marL="215900" indent="-214630">
              <a:lnSpc>
                <a:spcPct val="100000"/>
              </a:lnSpc>
              <a:tabLst>
                <a:tab pos="0" algn="l"/>
              </a:tabLst>
            </a:pPr>
            <a:r>
              <a:rPr lang="en-GB" sz="2000" b="0" strike="noStrike" spc="-1">
                <a:latin typeface="Arial" panose="020B0604020202020204"/>
              </a:rPr>
              <a:t>Non-medical prescribing is an umbrella term comprising of different types of prescribers that are not identified as doctors. </a:t>
            </a:r>
            <a:endParaRPr lang="en-GB" sz="2000" b="0" strike="noStrike" spc="-1">
              <a:latin typeface="Arial" panose="020B0604020202020204"/>
            </a:endParaRPr>
          </a:p>
          <a:p>
            <a:pPr marL="215900" indent="-214630">
              <a:lnSpc>
                <a:spcPct val="100000"/>
              </a:lnSpc>
              <a:tabLst>
                <a:tab pos="0" algn="l"/>
              </a:tabLst>
            </a:pPr>
            <a:endParaRPr lang="en-GB" sz="2000" b="0" strike="noStrike" spc="-1">
              <a:latin typeface="Arial" panose="020B0604020202020204"/>
            </a:endParaRPr>
          </a:p>
          <a:p>
            <a:pPr marL="215900" indent="-214630">
              <a:lnSpc>
                <a:spcPct val="100000"/>
              </a:lnSpc>
              <a:tabLst>
                <a:tab pos="0" algn="l"/>
              </a:tabLst>
            </a:pPr>
            <a:r>
              <a:rPr lang="en-GB" sz="1200" b="0" strike="noStrike" spc="-1">
                <a:solidFill>
                  <a:srgbClr val="000000"/>
                </a:solidFill>
                <a:latin typeface="+mn-lt"/>
                <a:ea typeface="+mn-ea"/>
              </a:rPr>
              <a:t>Non-Medical Prescriber, refers to any health care professional that has completed the relevant training AND has their qualification recorded on their relevant professional register; eg NMC, GPhC and the Health Care Professions Council (physiotherapists, optometrists, podiatrists)</a:t>
            </a:r>
            <a:endParaRPr lang="en-GB" sz="1200" b="0" strike="noStrike" spc="-1">
              <a:latin typeface="Arial" panose="020B0604020202020204"/>
            </a:endParaRPr>
          </a:p>
          <a:p>
            <a:pPr marL="215900" indent="-214630">
              <a:lnSpc>
                <a:spcPct val="100000"/>
              </a:lnSpc>
              <a:tabLst>
                <a:tab pos="0" algn="l"/>
              </a:tabLst>
            </a:pPr>
            <a:endParaRPr lang="en-GB" sz="1200" b="0" strike="noStrike" spc="-1">
              <a:latin typeface="Arial" panose="020B0604020202020204"/>
            </a:endParaRPr>
          </a:p>
          <a:p>
            <a:pPr marL="342900" lvl="1" indent="-340995">
              <a:lnSpc>
                <a:spcPct val="100000"/>
              </a:lnSpc>
              <a:spcAft>
                <a:spcPts val="600"/>
              </a:spcAft>
              <a:buClr>
                <a:srgbClr val="000000"/>
              </a:buClr>
              <a:buFont typeface="Arial" panose="020B0604020202020204"/>
              <a:buChar char="•"/>
              <a:tabLst>
                <a:tab pos="0" algn="l"/>
              </a:tabLst>
            </a:pPr>
            <a:r>
              <a:rPr lang="en-GB" sz="1400" b="0" strike="noStrike" spc="-1">
                <a:solidFill>
                  <a:srgbClr val="000000"/>
                </a:solidFill>
                <a:latin typeface="+mn-lt"/>
                <a:ea typeface="+mn-ea"/>
              </a:rPr>
              <a:t>Nurses successfully completed an NMC Independent Nurse Prescribing Course, also known as v200 or v300 course.</a:t>
            </a:r>
            <a:endParaRPr lang="en-GB" sz="1400" b="0" strike="noStrike" spc="-1">
              <a:latin typeface="Arial" panose="020B0604020202020204"/>
            </a:endParaRPr>
          </a:p>
          <a:p>
            <a:pPr>
              <a:lnSpc>
                <a:spcPct val="100000"/>
              </a:lnSpc>
              <a:tabLst>
                <a:tab pos="0" algn="l"/>
              </a:tabLst>
            </a:pPr>
            <a:r>
              <a:rPr lang="en-GB" sz="1400" b="0" strike="noStrike" spc="-1">
                <a:solidFill>
                  <a:srgbClr val="000000"/>
                </a:solidFill>
                <a:latin typeface="+mn-lt"/>
                <a:ea typeface="+mn-ea"/>
              </a:rPr>
              <a:t>Physiotherapists, podiatrists or chiropodists: </a:t>
            </a:r>
            <a:endParaRPr lang="en-GB" sz="1400" b="0" strike="noStrike" spc="-1">
              <a:latin typeface="Arial" panose="020B0604020202020204"/>
            </a:endParaRPr>
          </a:p>
          <a:p>
            <a:pPr marL="285750" indent="-283845">
              <a:lnSpc>
                <a:spcPct val="100000"/>
              </a:lnSpc>
              <a:buClr>
                <a:srgbClr val="000000"/>
              </a:buClr>
              <a:buFont typeface="StarSymbol"/>
              <a:buChar char="-"/>
              <a:tabLst>
                <a:tab pos="0" algn="l"/>
              </a:tabLst>
            </a:pPr>
            <a:r>
              <a:rPr lang="en-GB" sz="1400" b="0" strike="noStrike" spc="-1">
                <a:solidFill>
                  <a:srgbClr val="000000"/>
                </a:solidFill>
                <a:latin typeface="+mn-lt"/>
                <a:ea typeface="+mn-ea"/>
              </a:rPr>
              <a:t>any licensed medicine within their area of competence and scope of practice </a:t>
            </a:r>
            <a:endParaRPr lang="en-GB" sz="1400" b="0" strike="noStrike" spc="-1">
              <a:latin typeface="Arial" panose="020B0604020202020204"/>
            </a:endParaRPr>
          </a:p>
          <a:p>
            <a:pPr marL="285750" indent="-283845">
              <a:lnSpc>
                <a:spcPct val="100000"/>
              </a:lnSpc>
              <a:buClr>
                <a:srgbClr val="000000"/>
              </a:buClr>
              <a:buFont typeface="StarSymbol"/>
              <a:buChar char="-"/>
              <a:tabLst>
                <a:tab pos="0" algn="l"/>
              </a:tabLst>
            </a:pPr>
            <a:r>
              <a:rPr lang="en-GB" sz="1400" b="0" strike="noStrike" spc="-1">
                <a:solidFill>
                  <a:srgbClr val="000000"/>
                </a:solidFill>
                <a:latin typeface="+mn-lt"/>
                <a:ea typeface="+mn-ea"/>
              </a:rPr>
              <a:t>can also prescribe off-label medicines and from restricted lists of controlled drugs.</a:t>
            </a:r>
            <a:endParaRPr lang="en-GB" sz="1400" b="0" strike="noStrike" spc="-1">
              <a:latin typeface="Arial" panose="020B0604020202020204"/>
            </a:endParaRPr>
          </a:p>
          <a:p>
            <a:pPr marL="285750" indent="-283845">
              <a:lnSpc>
                <a:spcPct val="100000"/>
              </a:lnSpc>
              <a:buClr>
                <a:srgbClr val="000000"/>
              </a:buClr>
              <a:buFont typeface="StarSymbol"/>
              <a:buChar char="-"/>
              <a:tabLst>
                <a:tab pos="0" algn="l"/>
              </a:tabLst>
            </a:pPr>
            <a:r>
              <a:rPr lang="en-GB" sz="1400" b="0" strike="noStrike" spc="-1">
                <a:solidFill>
                  <a:srgbClr val="000000"/>
                </a:solidFill>
                <a:latin typeface="+mn-lt"/>
                <a:ea typeface="+mn-ea"/>
              </a:rPr>
              <a:t>cannot prescribe any unlicensed medicines</a:t>
            </a:r>
            <a:endParaRPr lang="en-GB" sz="1400" b="0" strike="noStrike" spc="-1">
              <a:latin typeface="Arial" panose="020B0604020202020204"/>
            </a:endParaRPr>
          </a:p>
          <a:p>
            <a:pPr>
              <a:lnSpc>
                <a:spcPct val="100000"/>
              </a:lnSpc>
              <a:tabLst>
                <a:tab pos="0" algn="l"/>
              </a:tabLst>
            </a:pPr>
            <a:endParaRPr lang="en-GB" sz="1400" b="0" strike="noStrike" spc="-1">
              <a:latin typeface="Arial" panose="020B0604020202020204"/>
            </a:endParaRPr>
          </a:p>
        </p:txBody>
      </p:sp>
      <p:sp>
        <p:nvSpPr>
          <p:cNvPr id="452" name="CustomShape 3"/>
          <p:cNvSpPr/>
          <p:nvPr/>
        </p:nvSpPr>
        <p:spPr>
          <a:xfrm>
            <a:off x="3884760" y="8685360"/>
            <a:ext cx="2969640" cy="455040"/>
          </a:xfrm>
          <a:prstGeom prst="rect">
            <a:avLst/>
          </a:prstGeom>
          <a:noFill/>
          <a:ln>
            <a:noFill/>
          </a:ln>
        </p:spPr>
        <p:style>
          <a:lnRef idx="0">
            <a:srgbClr val="FFFFFF"/>
          </a:lnRef>
          <a:fillRef idx="0">
            <a:srgbClr val="FFFFFF"/>
          </a:fillRef>
          <a:effectRef idx="0">
            <a:srgbClr val="FFFFFF"/>
          </a:effectRef>
          <a:fontRef idx="minor"/>
        </p:style>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noRot="1" noChangeAspect="1"/>
          </p:cNvSpPr>
          <p:nvPr>
            <p:ph type="sldImg"/>
          </p:nvPr>
        </p:nvSpPr>
        <p:spPr>
          <a:xfrm>
            <a:off x="1143000" y="685800"/>
            <a:ext cx="4570413" cy="3427413"/>
          </a:xfrm>
          <a:prstGeom prst="rect">
            <a:avLst/>
          </a:prstGeom>
        </p:spPr>
      </p:sp>
      <p:sp>
        <p:nvSpPr>
          <p:cNvPr id="454" name="PlaceHolder 2"/>
          <p:cNvSpPr>
            <a:spLocks noGrp="1"/>
          </p:cNvSpPr>
          <p:nvPr>
            <p:ph type="body"/>
          </p:nvPr>
        </p:nvSpPr>
        <p:spPr>
          <a:xfrm>
            <a:off x="685800" y="4343400"/>
            <a:ext cx="5484240" cy="4112640"/>
          </a:xfrm>
          <a:prstGeom prst="rect">
            <a:avLst/>
          </a:prstGeom>
        </p:spPr>
        <p:txBody>
          <a:bodyPr lIns="0" tIns="0" rIns="0" bIns="0">
            <a:noAutofit/>
          </a:bodyPr>
          <a:lstStyle/>
          <a:p>
            <a:pPr marL="215900" indent="-213995">
              <a:lnSpc>
                <a:spcPct val="100000"/>
              </a:lnSpc>
              <a:tabLst>
                <a:tab pos="0" algn="l"/>
              </a:tabLst>
            </a:pPr>
            <a:r>
              <a:rPr lang="en-GB" sz="2000" b="0" strike="noStrike" spc="-1">
                <a:latin typeface="Arial" panose="020B0604020202020204"/>
              </a:rPr>
              <a:t>NON MEDICAL DEPRESCRIBING is not needed.</a:t>
            </a:r>
            <a:endParaRPr lang="en-GB" sz="2000" b="0" strike="noStrike" spc="-1">
              <a:latin typeface="Arial" panose="020B0604020202020204"/>
            </a:endParaRPr>
          </a:p>
          <a:p>
            <a:pPr marL="215900" indent="-213995">
              <a:lnSpc>
                <a:spcPct val="100000"/>
              </a:lnSpc>
              <a:tabLst>
                <a:tab pos="0" algn="l"/>
              </a:tabLst>
            </a:pPr>
            <a:r>
              <a:rPr lang="en-GB" sz="2000" b="0" strike="noStrike" spc="-1">
                <a:latin typeface="Arial" panose="020B0604020202020204"/>
              </a:rPr>
              <a:t>Deprescribing full stop is needed.</a:t>
            </a:r>
            <a:endParaRPr lang="en-GB" sz="2000" b="0" strike="noStrike" spc="-1">
              <a:latin typeface="Arial" panose="020B0604020202020204"/>
            </a:endParaRPr>
          </a:p>
          <a:p>
            <a:pPr marL="215900" indent="-213995">
              <a:lnSpc>
                <a:spcPct val="100000"/>
              </a:lnSpc>
              <a:tabLst>
                <a:tab pos="0" algn="l"/>
              </a:tabLst>
            </a:pPr>
            <a:r>
              <a:rPr lang="en-GB" sz="2000" b="0" strike="noStrike" spc="-1">
                <a:latin typeface="Arial" panose="020B0604020202020204"/>
              </a:rPr>
              <a:t>Why?</a:t>
            </a:r>
            <a:endParaRPr lang="en-GB" sz="2000" b="0" strike="noStrike" spc="-1">
              <a:latin typeface="Arial" panose="020B0604020202020204"/>
            </a:endParaRPr>
          </a:p>
          <a:p>
            <a:pPr marL="215900" indent="-213995">
              <a:lnSpc>
                <a:spcPct val="100000"/>
              </a:lnSpc>
              <a:tabLst>
                <a:tab pos="0" algn="l"/>
              </a:tabLst>
            </a:pPr>
            <a:r>
              <a:rPr lang="en-GB" sz="2000" b="0" strike="noStrike" spc="-1">
                <a:latin typeface="Arial" panose="020B0604020202020204"/>
              </a:rPr>
              <a:t> - pts focussed safety</a:t>
            </a:r>
            <a:endParaRPr lang="en-GB" sz="2000" b="0" strike="noStrike" spc="-1">
              <a:latin typeface="Arial" panose="020B0604020202020204"/>
            </a:endParaRPr>
          </a:p>
          <a:p>
            <a:pPr marL="215900" indent="-213995">
              <a:lnSpc>
                <a:spcPct val="100000"/>
              </a:lnSpc>
              <a:tabLst>
                <a:tab pos="0" algn="l"/>
              </a:tabLst>
            </a:pPr>
            <a:r>
              <a:rPr lang="en-GB" sz="2000" b="0" strike="noStrike" spc="-1">
                <a:latin typeface="Arial" panose="020B0604020202020204"/>
              </a:rPr>
              <a:t>50% of meds for long term conditions are not taken propoerly – Q what risks does that pose?</a:t>
            </a:r>
            <a:endParaRPr lang="en-GB" sz="2000" b="0" strike="noStrike" spc="-1">
              <a:latin typeface="Arial" panose="020B0604020202020204"/>
            </a:endParaRPr>
          </a:p>
          <a:p>
            <a:pPr marL="171450" indent="-168910">
              <a:lnSpc>
                <a:spcPct val="100000"/>
              </a:lnSpc>
              <a:buClr>
                <a:srgbClr val="000000"/>
              </a:buClr>
              <a:buFont typeface="StarSymbol"/>
              <a:buChar char="-"/>
              <a:tabLst>
                <a:tab pos="0" algn="l"/>
              </a:tabLst>
            </a:pPr>
            <a:r>
              <a:rPr lang="en-GB" sz="2000" b="0" strike="noStrike" spc="-1">
                <a:latin typeface="Arial" panose="020B0604020202020204"/>
              </a:rPr>
              <a:t>No health gain</a:t>
            </a:r>
            <a:endParaRPr lang="en-GB" sz="2000" b="0" strike="noStrike" spc="-1">
              <a:latin typeface="Arial" panose="020B0604020202020204"/>
            </a:endParaRPr>
          </a:p>
          <a:p>
            <a:pPr marL="171450" indent="-168910">
              <a:lnSpc>
                <a:spcPct val="100000"/>
              </a:lnSpc>
              <a:buClr>
                <a:srgbClr val="000000"/>
              </a:buClr>
              <a:buFont typeface="StarSymbol"/>
              <a:buChar char="-"/>
              <a:tabLst>
                <a:tab pos="0" algn="l"/>
              </a:tabLst>
            </a:pPr>
            <a:r>
              <a:rPr lang="en-GB" sz="2000" b="0" strike="noStrike" spc="-1">
                <a:latin typeface="Arial" panose="020B0604020202020204"/>
              </a:rPr>
              <a:t>- continued health risks</a:t>
            </a:r>
            <a:endParaRPr lang="en-GB" sz="2000" b="0" strike="noStrike" spc="-1">
              <a:latin typeface="Arial" panose="020B0604020202020204"/>
            </a:endParaRPr>
          </a:p>
          <a:p>
            <a:pPr marL="171450" indent="-168910">
              <a:lnSpc>
                <a:spcPct val="100000"/>
              </a:lnSpc>
              <a:buClr>
                <a:srgbClr val="000000"/>
              </a:buClr>
              <a:buFont typeface="StarSymbol"/>
              <a:buChar char="-"/>
              <a:tabLst>
                <a:tab pos="0" algn="l"/>
              </a:tabLst>
            </a:pPr>
            <a:r>
              <a:rPr lang="en-GB" sz="2000" b="0" strike="noStrike" spc="-1">
                <a:latin typeface="Arial" panose="020B0604020202020204"/>
              </a:rPr>
              <a:t>- actual damage</a:t>
            </a:r>
            <a:endParaRPr lang="en-GB" sz="2000" b="0" strike="noStrike" spc="-1">
              <a:latin typeface="Arial" panose="020B0604020202020204"/>
            </a:endParaRPr>
          </a:p>
          <a:p>
            <a:pPr>
              <a:lnSpc>
                <a:spcPct val="100000"/>
              </a:lnSpc>
              <a:tabLst>
                <a:tab pos="0" algn="l"/>
              </a:tabLst>
            </a:pPr>
            <a:endParaRPr lang="en-GB" sz="2000" b="0" strike="noStrike" spc="-1">
              <a:latin typeface="Arial" panose="020B0604020202020204"/>
            </a:endParaRPr>
          </a:p>
          <a:p>
            <a:pPr>
              <a:lnSpc>
                <a:spcPct val="100000"/>
              </a:lnSpc>
              <a:tabLst>
                <a:tab pos="0" algn="l"/>
              </a:tabLst>
            </a:pPr>
            <a:endParaRPr lang="en-GB" sz="2000" b="0" strike="noStrike" spc="-1">
              <a:latin typeface="Arial" panose="020B0604020202020204"/>
            </a:endParaRPr>
          </a:p>
          <a:p>
            <a:pPr>
              <a:lnSpc>
                <a:spcPct val="100000"/>
              </a:lnSpc>
              <a:tabLst>
                <a:tab pos="0" algn="l"/>
              </a:tabLst>
            </a:pPr>
            <a:endParaRPr lang="en-GB" sz="2000" b="0" strike="noStrike" spc="-1">
              <a:latin typeface="Arial" panose="020B0604020202020204"/>
            </a:endParaRPr>
          </a:p>
          <a:p>
            <a:pPr marL="171450" indent="-168910">
              <a:lnSpc>
                <a:spcPct val="100000"/>
              </a:lnSpc>
              <a:buClr>
                <a:srgbClr val="000000"/>
              </a:buClr>
              <a:buFont typeface="Symbol"/>
              <a:buChar char=""/>
              <a:tabLst>
                <a:tab pos="0" algn="l"/>
              </a:tabLst>
            </a:pPr>
            <a:r>
              <a:rPr lang="en-GB" sz="2000" b="0" strike="noStrike" spc="-1">
                <a:latin typeface="Arial" panose="020B0604020202020204"/>
              </a:rPr>
              <a:t>Evidence suggests paternalistic model is not the best way to approach the health professional – patient partnership</a:t>
            </a:r>
            <a:endParaRPr lang="en-GB" sz="2000" b="0" strike="noStrike" spc="-1">
              <a:latin typeface="Arial" panose="020B0604020202020204"/>
            </a:endParaRPr>
          </a:p>
          <a:p>
            <a:pPr marL="171450" indent="-168910">
              <a:lnSpc>
                <a:spcPct val="100000"/>
              </a:lnSpc>
              <a:buClr>
                <a:srgbClr val="000000"/>
              </a:buClr>
              <a:buFont typeface="Symbol"/>
              <a:buChar char=""/>
              <a:tabLst>
                <a:tab pos="0" algn="l"/>
              </a:tabLst>
            </a:pPr>
            <a:r>
              <a:rPr lang="en-GB" sz="2000" b="0" strike="noStrike" spc="-1">
                <a:latin typeface="Arial" panose="020B0604020202020204"/>
              </a:rPr>
              <a:t>“</a:t>
            </a:r>
            <a:r>
              <a:rPr lang="en-GB" sz="2000" b="1" strike="noStrike" spc="-1">
                <a:latin typeface="Arial" panose="020B0604020202020204"/>
              </a:rPr>
              <a:t>Estimated</a:t>
            </a:r>
            <a:r>
              <a:rPr lang="en-GB" sz="2000" b="0" strike="noStrike" spc="-1">
                <a:latin typeface="Arial" panose="020B0604020202020204"/>
              </a:rPr>
              <a:t>” – why????</a:t>
            </a:r>
            <a:endParaRPr lang="en-GB" sz="2000" b="0" strike="noStrike" spc="-1">
              <a:latin typeface="Arial" panose="020B0604020202020204"/>
            </a:endParaRPr>
          </a:p>
          <a:p>
            <a:pPr marL="171450" indent="-168910">
              <a:lnSpc>
                <a:spcPct val="100000"/>
              </a:lnSpc>
              <a:buClr>
                <a:srgbClr val="000000"/>
              </a:buClr>
              <a:buFont typeface="Symbol"/>
              <a:buChar char=""/>
              <a:tabLst>
                <a:tab pos="0" algn="l"/>
              </a:tabLst>
            </a:pPr>
            <a:r>
              <a:rPr lang="en-GB" sz="2000" b="0" strike="noStrike" spc="-1">
                <a:latin typeface="Arial" panose="020B0604020202020204"/>
              </a:rPr>
              <a:t>Definition of compliance varies between studies.</a:t>
            </a:r>
            <a:endParaRPr lang="en-GB" sz="2000" b="0" strike="noStrike" spc="-1">
              <a:latin typeface="Arial" panose="020B0604020202020204"/>
            </a:endParaRPr>
          </a:p>
          <a:p>
            <a:pPr marL="431800" lvl="1" indent="-213995">
              <a:lnSpc>
                <a:spcPct val="100000"/>
              </a:lnSpc>
              <a:buClr>
                <a:srgbClr val="000000"/>
              </a:buClr>
              <a:buFont typeface="Symbol"/>
              <a:buChar char=""/>
              <a:tabLst>
                <a:tab pos="0" algn="l"/>
              </a:tabLst>
            </a:pPr>
            <a:r>
              <a:rPr lang="en-GB" sz="2000" b="0" strike="noStrike" spc="-1">
                <a:latin typeface="Arial" panose="020B0604020202020204"/>
              </a:rPr>
              <a:t>How do yo u measure? Pill counts?</a:t>
            </a:r>
            <a:endParaRPr lang="en-GB" sz="2000" b="0" strike="noStrike" spc="-1">
              <a:latin typeface="Arial" panose="020B0604020202020204"/>
            </a:endParaRPr>
          </a:p>
          <a:p>
            <a:pPr marL="431800" lvl="1" indent="-213995">
              <a:lnSpc>
                <a:spcPct val="100000"/>
              </a:lnSpc>
              <a:buClr>
                <a:srgbClr val="000000"/>
              </a:buClr>
              <a:buFont typeface="Symbol"/>
              <a:buChar char=""/>
              <a:tabLst>
                <a:tab pos="0" algn="l"/>
              </a:tabLst>
            </a:pPr>
            <a:r>
              <a:rPr lang="en-GB" sz="2000" b="0" strike="noStrike" spc="-1">
                <a:latin typeface="Arial" panose="020B0604020202020204"/>
              </a:rPr>
              <a:t>On time?</a:t>
            </a:r>
            <a:endParaRPr lang="en-GB" sz="2000" b="0" strike="noStrike" spc="-1">
              <a:latin typeface="Arial" panose="020B0604020202020204"/>
            </a:endParaRPr>
          </a:p>
          <a:p>
            <a:pPr marL="431800" lvl="1" indent="-213995">
              <a:lnSpc>
                <a:spcPct val="100000"/>
              </a:lnSpc>
              <a:buClr>
                <a:srgbClr val="000000"/>
              </a:buClr>
              <a:buFont typeface="Symbol"/>
              <a:buChar char=""/>
              <a:tabLst>
                <a:tab pos="0" algn="l"/>
              </a:tabLst>
            </a:pPr>
            <a:r>
              <a:rPr lang="en-GB" sz="2000" b="0" strike="noStrike" spc="-1">
                <a:latin typeface="Arial" panose="020B0604020202020204"/>
              </a:rPr>
              <a:t>Self reports?</a:t>
            </a:r>
            <a:endParaRPr lang="en-GB" sz="2000" b="0" strike="noStrike" spc="-1">
              <a:latin typeface="Arial" panose="020B0604020202020204"/>
            </a:endParaRPr>
          </a:p>
          <a:p>
            <a:pPr>
              <a:lnSpc>
                <a:spcPct val="100000"/>
              </a:lnSpc>
              <a:tabLst>
                <a:tab pos="0" algn="l"/>
              </a:tabLst>
            </a:pPr>
            <a:endParaRPr lang="en-GB" sz="2000" b="0" strike="noStrike" spc="-1">
              <a:latin typeface="Arial" panose="020B0604020202020204"/>
            </a:endParaRPr>
          </a:p>
          <a:p>
            <a:pPr>
              <a:lnSpc>
                <a:spcPct val="100000"/>
              </a:lnSpc>
              <a:tabLst>
                <a:tab pos="0" algn="l"/>
              </a:tabLst>
            </a:pPr>
            <a:endParaRPr lang="en-GB" sz="2000" b="0" strike="noStrike" spc="-1">
              <a:latin typeface="Arial" panose="020B0604020202020204"/>
            </a:endParaRPr>
          </a:p>
        </p:txBody>
      </p:sp>
      <p:sp>
        <p:nvSpPr>
          <p:cNvPr id="455" name="CustomShape 3"/>
          <p:cNvSpPr/>
          <p:nvPr/>
        </p:nvSpPr>
        <p:spPr>
          <a:xfrm>
            <a:off x="3884760" y="8685360"/>
            <a:ext cx="2969640" cy="455040"/>
          </a:xfrm>
          <a:prstGeom prst="rect">
            <a:avLst/>
          </a:prstGeom>
          <a:noFill/>
          <a:ln>
            <a:noFill/>
          </a:ln>
        </p:spPr>
        <p:style>
          <a:lnRef idx="0">
            <a:srgbClr val="FFFFFF"/>
          </a:lnRef>
          <a:fillRef idx="0">
            <a:srgbClr val="FFFFFF"/>
          </a:fillRef>
          <a:effectRef idx="0">
            <a:srgbClr val="FFFFFF"/>
          </a:effectRef>
          <a:fontRef idx="minor"/>
        </p:style>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b="1" dirty="0"/>
              <a:t>Why</a:t>
            </a:r>
            <a:r>
              <a:rPr lang="en-GB" dirty="0"/>
              <a:t> would you want to stop antidepressants?</a:t>
            </a:r>
            <a:endParaRPr lang="en-GB" dirty="0"/>
          </a:p>
          <a:p>
            <a:endParaRPr lang="en-GB" dirty="0"/>
          </a:p>
        </p:txBody>
      </p:sp>
      <p:sp>
        <p:nvSpPr>
          <p:cNvPr id="4" name="Slide Number Placeholder 3"/>
          <p:cNvSpPr>
            <a:spLocks noGrp="1"/>
          </p:cNvSpPr>
          <p:nvPr>
            <p:ph type="sldNum" sz="quarter" idx="5"/>
          </p:nvPr>
        </p:nvSpPr>
        <p:spPr/>
        <p:txBody>
          <a:bodyPr/>
          <a:lstStyle/>
          <a:p>
            <a:pPr lvl="0"/>
            <a:fld id="{4C314435-2E18-4F33-93B1-7F20958EA737}"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p:cNvSpPr>
            <a:spLocks noGrp="1" noRot="1" noChangeAspect="1"/>
          </p:cNvSpPr>
          <p:nvPr>
            <p:ph type="sldImg"/>
          </p:nvPr>
        </p:nvSpPr>
        <p:spPr>
          <a:xfrm>
            <a:off x="1143000" y="685800"/>
            <a:ext cx="4570413" cy="3427413"/>
          </a:xfrm>
        </p:spPr>
      </p:sp>
      <p:sp>
        <p:nvSpPr>
          <p:cNvPr id="3" name="PlaceHolder 2"/>
          <p:cNvSpPr txBox="1">
            <a:spLocks noGrp="1"/>
          </p:cNvSpPr>
          <p:nvPr>
            <p:ph type="body" sz="quarter" idx="1"/>
          </p:nvPr>
        </p:nvSpPr>
        <p:spPr>
          <a:xfrm>
            <a:off x="685800" y="4343400"/>
            <a:ext cx="5484242" cy="4112642"/>
          </a:xfrm>
        </p:spPr>
        <p:txBody>
          <a:bodyPr lIns="0" tIns="0" rIns="0" bIns="0"/>
          <a:lstStyle/>
          <a:p>
            <a:pPr marL="215900" marR="0" lvl="0" indent="-213995" algn="l" defTabSz="914400" rtl="0" eaLnBrk="1" fontAlgn="auto" latinLnBrk="0" hangingPunct="1">
              <a:lnSpc>
                <a:spcPct val="100000"/>
              </a:lnSpc>
              <a:spcBef>
                <a:spcPts val="0"/>
              </a:spcBef>
              <a:spcAft>
                <a:spcPts val="0"/>
              </a:spcAft>
              <a:buClrTx/>
              <a:buSzTx/>
              <a:buFontTx/>
              <a:buNone/>
              <a:tabLst>
                <a:tab pos="0" algn="l"/>
              </a:tabLst>
              <a:defRPr/>
            </a:pPr>
            <a:r>
              <a:rPr lang="en-GB" sz="2000" spc="-1" dirty="0">
                <a:latin typeface="Arial" panose="020B0604020202020204"/>
              </a:rPr>
              <a:t>So what is Deprescribing?</a:t>
            </a:r>
            <a:endParaRPr lang="en-GB" sz="2000" spc="-1" dirty="0">
              <a:latin typeface="Arial" panose="020B0604020202020204"/>
            </a:endParaRPr>
          </a:p>
          <a:p>
            <a:pPr marL="215900" marR="0" lvl="0" indent="-213995" algn="l" defTabSz="914400" rtl="0" eaLnBrk="1" fontAlgn="auto" latinLnBrk="0" hangingPunct="1">
              <a:lnSpc>
                <a:spcPct val="100000"/>
              </a:lnSpc>
              <a:spcBef>
                <a:spcPts val="0"/>
              </a:spcBef>
              <a:spcAft>
                <a:spcPts val="0"/>
              </a:spcAft>
              <a:buClrTx/>
              <a:buSzTx/>
              <a:buFontTx/>
              <a:buNone/>
              <a:tabLst>
                <a:tab pos="0" algn="l"/>
              </a:tabLst>
              <a:defRPr/>
            </a:pPr>
            <a:r>
              <a:rPr lang="en-GB" sz="2000" spc="-1" dirty="0">
                <a:latin typeface="Arial" panose="020B0604020202020204"/>
              </a:rPr>
              <a:t>Nothing special! Two sides of the same coin. </a:t>
            </a:r>
            <a:r>
              <a:rPr lang="en-GB" sz="2000" spc="-1" dirty="0" err="1">
                <a:latin typeface="Arial" panose="020B0604020202020204"/>
              </a:rPr>
              <a:t>Rxing</a:t>
            </a:r>
            <a:r>
              <a:rPr lang="en-GB" sz="2000" spc="-1" dirty="0">
                <a:latin typeface="Arial" panose="020B0604020202020204"/>
              </a:rPr>
              <a:t> and deprescribing.</a:t>
            </a:r>
            <a:endParaRPr lang="en-GB" sz="2000" spc="-1" dirty="0">
              <a:latin typeface="Arial" panose="020B0604020202020204"/>
            </a:endParaRPr>
          </a:p>
          <a:p>
            <a:pPr marL="215900" marR="0" lvl="0" indent="-213995" algn="l" defTabSz="914400" rtl="0" eaLnBrk="1" fontAlgn="auto" latinLnBrk="0" hangingPunct="1">
              <a:lnSpc>
                <a:spcPct val="100000"/>
              </a:lnSpc>
              <a:spcBef>
                <a:spcPts val="0"/>
              </a:spcBef>
              <a:spcAft>
                <a:spcPts val="0"/>
              </a:spcAft>
              <a:buClrTx/>
              <a:buSzTx/>
              <a:buFontTx/>
              <a:buNone/>
              <a:tabLst>
                <a:tab pos="0" algn="l"/>
              </a:tabLst>
              <a:defRPr/>
            </a:pPr>
            <a:endParaRPr lang="en-GB" sz="2000" spc="-1" dirty="0">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defRPr/>
            </a:pPr>
            <a:r>
              <a:rPr lang="en-GB" sz="2000" dirty="0"/>
              <a:t>Summarise </a:t>
            </a:r>
            <a:r>
              <a:rPr lang="en-GB" sz="2000" b="1" dirty="0"/>
              <a:t>Why</a:t>
            </a:r>
            <a:r>
              <a:rPr lang="en-GB" sz="2000" dirty="0"/>
              <a:t> would you want to stop antidepressants?</a:t>
            </a:r>
            <a:endParaRPr lang="en-GB" sz="2000" dirty="0"/>
          </a:p>
          <a:p>
            <a:pPr marL="171450" indent="-171450">
              <a:buFontTx/>
              <a:buChar char="-"/>
            </a:pPr>
            <a:r>
              <a:rPr lang="en-GB" sz="2000" dirty="0" err="1"/>
              <a:t>Probbaly</a:t>
            </a:r>
            <a:r>
              <a:rPr lang="en-GB" sz="2000" dirty="0"/>
              <a:t> over prescribed </a:t>
            </a:r>
            <a:endParaRPr lang="en-GB" sz="2000" dirty="0"/>
          </a:p>
          <a:p>
            <a:pPr marL="171450" indent="-171450">
              <a:buFontTx/>
              <a:buChar char="-"/>
            </a:pPr>
            <a:r>
              <a:rPr lang="en-GB" sz="2000" dirty="0"/>
              <a:t>not always reviewed for </a:t>
            </a:r>
            <a:r>
              <a:rPr lang="en-GB" sz="2000" dirty="0" err="1"/>
              <a:t>onfgoing</a:t>
            </a:r>
            <a:r>
              <a:rPr lang="en-GB" sz="2000" dirty="0"/>
              <a:t> need</a:t>
            </a:r>
            <a:endParaRPr lang="en-GB" sz="2000" dirty="0"/>
          </a:p>
          <a:p>
            <a:pPr marL="171450" indent="-171450">
              <a:buFontTx/>
              <a:buChar char="-"/>
            </a:pPr>
            <a:r>
              <a:rPr lang="en-GB" sz="2000" dirty="0"/>
              <a:t>Polypharmacy that </a:t>
            </a:r>
            <a:r>
              <a:rPr lang="en-GB" sz="2000" dirty="0" err="1"/>
              <a:t>leadsto</a:t>
            </a:r>
            <a:r>
              <a:rPr lang="en-GB" sz="2000" dirty="0"/>
              <a:t> interactions? Problems? Non adherence?</a:t>
            </a:r>
            <a:endParaRPr lang="en-GB" sz="2000" dirty="0"/>
          </a:p>
          <a:p>
            <a:pPr marL="215900" marR="0" lvl="0" indent="-213995" algn="l" defTabSz="914400" rtl="0" eaLnBrk="1" fontAlgn="auto" latinLnBrk="0" hangingPunct="1">
              <a:lnSpc>
                <a:spcPct val="100000"/>
              </a:lnSpc>
              <a:spcBef>
                <a:spcPts val="0"/>
              </a:spcBef>
              <a:spcAft>
                <a:spcPts val="0"/>
              </a:spcAft>
              <a:buClrTx/>
              <a:buSzTx/>
              <a:buFontTx/>
              <a:buNone/>
              <a:tabLst>
                <a:tab pos="0" algn="l"/>
              </a:tabLst>
              <a:defRPr/>
            </a:pPr>
            <a:endParaRPr lang="en-GB" sz="2000" spc="-1" dirty="0">
              <a:latin typeface="Arial" panose="020B0604020202020204"/>
            </a:endParaRPr>
          </a:p>
          <a:p>
            <a:pPr marL="215900" lvl="0" indent="-213995">
              <a:tabLst>
                <a:tab pos="0" algn="l"/>
              </a:tabLst>
            </a:pPr>
            <a:endParaRPr lang="en-GB" sz="2000" spc="-1" dirty="0">
              <a:latin typeface="Arial" panose="020B0604020202020204"/>
            </a:endParaRPr>
          </a:p>
        </p:txBody>
      </p:sp>
      <p:sp>
        <p:nvSpPr>
          <p:cNvPr id="4" name="CustomShape 3"/>
          <p:cNvSpPr/>
          <p:nvPr/>
        </p:nvSpPr>
        <p:spPr>
          <a:xfrm>
            <a:off x="3884764" y="8685364"/>
            <a:ext cx="2969642" cy="455042"/>
          </a:xfrm>
          <a:prstGeom prst="rect">
            <a:avLst/>
          </a:prstGeom>
          <a:noFill/>
          <a:ln cap="flat">
            <a:noFill/>
            <a:prstDash val="solid"/>
          </a:ln>
        </p:spPr>
        <p:txBody>
          <a:bodyPr lIns="0" tIns="0" rIns="0" bIns="0"/>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p:cNvSpPr>
            <a:spLocks noGrp="1" noRot="1" noChangeAspect="1"/>
          </p:cNvSpPr>
          <p:nvPr>
            <p:ph type="sldImg"/>
          </p:nvPr>
        </p:nvSpPr>
        <p:spPr>
          <a:xfrm>
            <a:off x="1143000" y="685800"/>
            <a:ext cx="4570413" cy="3427413"/>
          </a:xfrm>
        </p:spPr>
      </p:sp>
      <p:sp>
        <p:nvSpPr>
          <p:cNvPr id="3" name="PlaceHolder 2"/>
          <p:cNvSpPr txBox="1">
            <a:spLocks noGrp="1"/>
          </p:cNvSpPr>
          <p:nvPr>
            <p:ph type="body" sz="quarter" idx="1"/>
          </p:nvPr>
        </p:nvSpPr>
        <p:spPr>
          <a:xfrm>
            <a:off x="685800" y="4343400"/>
            <a:ext cx="5484242" cy="4112642"/>
          </a:xfrm>
        </p:spPr>
        <p:txBody>
          <a:bodyPr lIns="0" tIns="0" rIns="0" bIns="0"/>
          <a:lstStyle/>
          <a:p>
            <a:pPr marL="171450" lvl="0" indent="-168910">
              <a:buClr>
                <a:srgbClr val="000000"/>
              </a:buClr>
              <a:buSzPct val="100000"/>
              <a:buFont typeface="Arial" panose="020B0604020202020204"/>
              <a:buChar char="•"/>
            </a:pPr>
            <a:r>
              <a:rPr lang="en-GB" spc="-1" dirty="0">
                <a:latin typeface="Arial" panose="020B0604020202020204"/>
              </a:rPr>
              <a:t>Over 2 years, 90% of people on polytherapy stopped &gt;1 drug</a:t>
            </a:r>
            <a:r>
              <a:rPr lang="en-GB" spc="-1" dirty="0">
                <a:solidFill>
                  <a:srgbClr val="FF3300"/>
                </a:solidFill>
                <a:latin typeface="Arial" panose="020B0604020202020204"/>
              </a:rPr>
              <a:t> </a:t>
            </a:r>
            <a:endParaRPr lang="en-GB" spc="-1" dirty="0">
              <a:latin typeface="Arial" panose="020B0604020202020204"/>
            </a:endParaRPr>
          </a:p>
          <a:p>
            <a:pPr marL="171450" lvl="0" indent="-168910">
              <a:buClr>
                <a:srgbClr val="000000"/>
              </a:buClr>
              <a:buSzPct val="100000"/>
              <a:buFont typeface="Arial" panose="020B0604020202020204"/>
              <a:buChar char="•"/>
            </a:pPr>
            <a:r>
              <a:rPr lang="en-GB" spc="-1" dirty="0">
                <a:solidFill>
                  <a:srgbClr val="FF3300"/>
                </a:solidFill>
                <a:latin typeface="Arial" panose="020B0604020202020204"/>
              </a:rPr>
              <a:t>National Audit of Schizophrenia: 18% (7-35%) &gt;1 antipsychotic</a:t>
            </a:r>
            <a:endParaRPr lang="en-GB" spc="-1" dirty="0">
              <a:latin typeface="Arial" panose="020B0604020202020204"/>
            </a:endParaRPr>
          </a:p>
          <a:p>
            <a:pPr marL="171450" lvl="0" indent="-168910">
              <a:buClr>
                <a:srgbClr val="000000"/>
              </a:buClr>
              <a:buSzPct val="100000"/>
              <a:buFont typeface="Arial" panose="020B0604020202020204"/>
              <a:buChar char="•"/>
            </a:pPr>
            <a:r>
              <a:rPr lang="en-GB" spc="-1" dirty="0">
                <a:solidFill>
                  <a:srgbClr val="FF3300"/>
                </a:solidFill>
                <a:latin typeface="Arial" panose="020B0604020202020204"/>
              </a:rPr>
              <a:t>1/5 -2/3 not sufficiently involved in decisions about treatment</a:t>
            </a:r>
            <a:endParaRPr lang="en-GB" spc="-1" dirty="0">
              <a:latin typeface="Arial" panose="020B0604020202020204"/>
            </a:endParaRPr>
          </a:p>
          <a:p>
            <a:pPr marL="171450" lvl="0" indent="-168910">
              <a:buClr>
                <a:srgbClr val="000000"/>
              </a:buClr>
              <a:buSzPct val="100000"/>
              <a:buFont typeface="Arial" panose="020B0604020202020204"/>
              <a:buChar char="•"/>
            </a:pPr>
            <a:r>
              <a:rPr lang="en-GB" spc="-1" dirty="0">
                <a:solidFill>
                  <a:srgbClr val="FF3300"/>
                </a:solidFill>
                <a:latin typeface="Arial" panose="020B0604020202020204"/>
              </a:rPr>
              <a:t>Side effects – not managed (properly) </a:t>
            </a:r>
            <a:endParaRPr lang="en-GB" spc="-1" dirty="0">
              <a:latin typeface="Arial" panose="020B0604020202020204"/>
            </a:endParaRPr>
          </a:p>
          <a:p>
            <a:pPr marL="457200" lvl="0" indent="-455295">
              <a:lnSpc>
                <a:spcPct val="90000"/>
              </a:lnSpc>
              <a:buClr>
                <a:srgbClr val="000000"/>
              </a:buClr>
              <a:buSzPct val="100000"/>
              <a:buFont typeface="Arial" panose="020B0604020202020204"/>
              <a:buChar char="•"/>
            </a:pPr>
            <a:r>
              <a:rPr lang="en-GB" sz="2800" spc="-1" dirty="0">
                <a:solidFill>
                  <a:srgbClr val="FF3300"/>
                </a:solidFill>
                <a:latin typeface="Arial" panose="020B0604020202020204"/>
              </a:rPr>
              <a:t>Risk factors for non-adherence:</a:t>
            </a:r>
            <a:endParaRPr lang="en-GB" sz="2800" spc="-1" dirty="0">
              <a:latin typeface="Arial" panose="020B0604020202020204"/>
            </a:endParaRPr>
          </a:p>
          <a:p>
            <a:pPr marL="800100" lvl="1" indent="-340995">
              <a:lnSpc>
                <a:spcPct val="90000"/>
              </a:lnSpc>
              <a:buClr>
                <a:srgbClr val="000000"/>
              </a:buClr>
              <a:buSzPct val="100000"/>
              <a:buFont typeface="Arial" panose="020B0604020202020204"/>
              <a:buChar char="•"/>
            </a:pPr>
            <a:r>
              <a:rPr lang="en-GB" sz="2000" spc="-1" dirty="0">
                <a:solidFill>
                  <a:srgbClr val="FF3300"/>
                </a:solidFill>
                <a:latin typeface="Arial" panose="020B0604020202020204"/>
              </a:rPr>
              <a:t>Lack of insight</a:t>
            </a:r>
            <a:endParaRPr lang="en-GB" sz="2000" spc="-1" dirty="0">
              <a:latin typeface="Arial" panose="020B0604020202020204"/>
            </a:endParaRPr>
          </a:p>
          <a:p>
            <a:pPr marL="800100" lvl="1" indent="-340995">
              <a:lnSpc>
                <a:spcPct val="90000"/>
              </a:lnSpc>
              <a:buClr>
                <a:srgbClr val="000000"/>
              </a:buClr>
              <a:buSzPct val="100000"/>
              <a:buFont typeface="Arial" panose="020B0604020202020204"/>
              <a:buChar char="•"/>
            </a:pPr>
            <a:r>
              <a:rPr lang="en-GB" sz="2000" spc="-1" dirty="0">
                <a:solidFill>
                  <a:srgbClr val="FF3300"/>
                </a:solidFill>
                <a:latin typeface="Arial" panose="020B0604020202020204"/>
              </a:rPr>
              <a:t>Negative attitudes to treatment</a:t>
            </a:r>
            <a:endParaRPr lang="en-GB" sz="2000" spc="-1" dirty="0">
              <a:latin typeface="Arial" panose="020B0604020202020204"/>
            </a:endParaRPr>
          </a:p>
          <a:p>
            <a:pPr marL="800100" lvl="1" indent="-340995">
              <a:lnSpc>
                <a:spcPct val="90000"/>
              </a:lnSpc>
              <a:buClr>
                <a:srgbClr val="000000"/>
              </a:buClr>
              <a:buSzPct val="100000"/>
              <a:buFont typeface="Arial" panose="020B0604020202020204"/>
              <a:buChar char="•"/>
            </a:pPr>
            <a:r>
              <a:rPr lang="en-GB" sz="2000" spc="-1" dirty="0">
                <a:solidFill>
                  <a:srgbClr val="FF3300"/>
                </a:solidFill>
                <a:latin typeface="Arial" panose="020B0604020202020204"/>
              </a:rPr>
              <a:t>Lack of positive therapeutic relationship</a:t>
            </a:r>
            <a:endParaRPr lang="en-GB" sz="2000" spc="-1" dirty="0">
              <a:latin typeface="Arial" panose="020B0604020202020204"/>
            </a:endParaRPr>
          </a:p>
          <a:p>
            <a:pPr marL="800100" lvl="1" indent="-340995">
              <a:lnSpc>
                <a:spcPct val="90000"/>
              </a:lnSpc>
              <a:buClr>
                <a:srgbClr val="000000"/>
              </a:buClr>
              <a:buSzPct val="100000"/>
              <a:buFont typeface="Arial" panose="020B0604020202020204"/>
              <a:buChar char="•"/>
            </a:pPr>
            <a:r>
              <a:rPr lang="en-GB" sz="2000" spc="-1" dirty="0">
                <a:solidFill>
                  <a:srgbClr val="FF3300"/>
                </a:solidFill>
                <a:latin typeface="Arial" panose="020B0604020202020204"/>
              </a:rPr>
              <a:t>Poor subjective wellbeing</a:t>
            </a:r>
            <a:endParaRPr lang="en-GB" sz="2000" spc="-1" dirty="0">
              <a:latin typeface="Arial" panose="020B0604020202020204"/>
            </a:endParaRPr>
          </a:p>
          <a:p>
            <a:pPr marL="800100" lvl="1" indent="-340995">
              <a:lnSpc>
                <a:spcPct val="90000"/>
              </a:lnSpc>
              <a:buClr>
                <a:srgbClr val="000000"/>
              </a:buClr>
              <a:buSzPct val="100000"/>
              <a:buFont typeface="Arial" panose="020B0604020202020204"/>
              <a:buChar char="•"/>
            </a:pPr>
            <a:r>
              <a:rPr lang="en-GB" sz="2000" spc="-1" dirty="0">
                <a:solidFill>
                  <a:srgbClr val="FF3300"/>
                </a:solidFill>
                <a:latin typeface="Arial" panose="020B0604020202020204"/>
              </a:rPr>
              <a:t>Poor aftercare</a:t>
            </a:r>
            <a:endParaRPr lang="en-GB" sz="2000" spc="-1" dirty="0">
              <a:latin typeface="Arial" panose="020B0604020202020204"/>
            </a:endParaRPr>
          </a:p>
          <a:p>
            <a:pPr marL="800100" lvl="1" indent="-340995">
              <a:lnSpc>
                <a:spcPct val="90000"/>
              </a:lnSpc>
              <a:buClr>
                <a:srgbClr val="000000"/>
              </a:buClr>
              <a:buSzPct val="100000"/>
              <a:buFont typeface="Arial" panose="020B0604020202020204"/>
              <a:buChar char="•"/>
            </a:pPr>
            <a:r>
              <a:rPr lang="en-GB" sz="2000" spc="-1" dirty="0">
                <a:solidFill>
                  <a:srgbClr val="FF3300"/>
                </a:solidFill>
                <a:latin typeface="Arial" panose="020B0604020202020204"/>
              </a:rPr>
              <a:t>Shorter duration of illness</a:t>
            </a:r>
            <a:endParaRPr lang="en-GB" sz="2000" spc="-1" dirty="0">
              <a:latin typeface="Arial" panose="020B0604020202020204"/>
            </a:endParaRPr>
          </a:p>
          <a:p>
            <a:pPr marL="800100" lvl="1" indent="-340995">
              <a:lnSpc>
                <a:spcPct val="90000"/>
              </a:lnSpc>
              <a:buClr>
                <a:srgbClr val="000000"/>
              </a:buClr>
              <a:buSzPct val="100000"/>
              <a:buFont typeface="Arial" panose="020B0604020202020204"/>
              <a:buChar char="•"/>
            </a:pPr>
            <a:r>
              <a:rPr lang="en-GB" sz="2000" spc="-1" dirty="0">
                <a:solidFill>
                  <a:srgbClr val="FF3300"/>
                </a:solidFill>
                <a:latin typeface="Arial" panose="020B0604020202020204"/>
              </a:rPr>
              <a:t>Persistent comorbid substance misuse</a:t>
            </a:r>
            <a:endParaRPr lang="en-GB" sz="2000" spc="-1" dirty="0">
              <a:latin typeface="Arial" panose="020B0604020202020204"/>
            </a:endParaRPr>
          </a:p>
          <a:p>
            <a:pPr marL="171450" lvl="0" indent="-168910">
              <a:buClr>
                <a:srgbClr val="000000"/>
              </a:buClr>
              <a:buSzPct val="100000"/>
              <a:buFont typeface="Arial" panose="020B0604020202020204"/>
              <a:buChar char="•"/>
            </a:pPr>
            <a:r>
              <a:rPr lang="en-GB" sz="2000" spc="-1" dirty="0">
                <a:solidFill>
                  <a:srgbClr val="FF3300"/>
                </a:solidFill>
                <a:latin typeface="Arial" panose="020B0604020202020204"/>
              </a:rPr>
              <a:t>50% of meds for long term conditions are not taken </a:t>
            </a:r>
            <a:r>
              <a:rPr lang="en-GB" sz="2000" spc="-1" dirty="0" err="1">
                <a:solidFill>
                  <a:srgbClr val="FF3300"/>
                </a:solidFill>
                <a:latin typeface="Arial" panose="020B0604020202020204"/>
              </a:rPr>
              <a:t>propoerly</a:t>
            </a:r>
            <a:r>
              <a:rPr lang="en-GB" sz="2000" spc="-1" dirty="0">
                <a:solidFill>
                  <a:srgbClr val="FF3300"/>
                </a:solidFill>
                <a:latin typeface="Arial" panose="020B0604020202020204"/>
              </a:rPr>
              <a:t> – Q what risks does that pose?</a:t>
            </a:r>
            <a:endParaRPr lang="en-GB" sz="2000" spc="-1" dirty="0">
              <a:latin typeface="Arial" panose="020B0604020202020204"/>
            </a:endParaRPr>
          </a:p>
          <a:p>
            <a:pPr marL="171450" lvl="0" indent="-168910">
              <a:buClr>
                <a:srgbClr val="000000"/>
              </a:buClr>
              <a:buSzPct val="100000"/>
              <a:buFont typeface="Arial" panose="020B0604020202020204"/>
              <a:buChar char="-"/>
            </a:pPr>
            <a:r>
              <a:rPr lang="en-GB" sz="2000" spc="-1" dirty="0">
                <a:solidFill>
                  <a:srgbClr val="FF3300"/>
                </a:solidFill>
                <a:latin typeface="Arial" panose="020B0604020202020204"/>
              </a:rPr>
              <a:t>No health gain</a:t>
            </a:r>
            <a:endParaRPr lang="en-GB" sz="2000" spc="-1" dirty="0">
              <a:latin typeface="Arial" panose="020B0604020202020204"/>
            </a:endParaRPr>
          </a:p>
          <a:p>
            <a:pPr marL="171450" lvl="0" indent="-168910">
              <a:buClr>
                <a:srgbClr val="000000"/>
              </a:buClr>
              <a:buSzPct val="100000"/>
              <a:buFont typeface="Arial" panose="020B0604020202020204"/>
              <a:buChar char="-"/>
            </a:pPr>
            <a:r>
              <a:rPr lang="en-GB" sz="2000" spc="-1" dirty="0">
                <a:solidFill>
                  <a:srgbClr val="FF3300"/>
                </a:solidFill>
                <a:latin typeface="Arial" panose="020B0604020202020204"/>
              </a:rPr>
              <a:t>continued health risks</a:t>
            </a:r>
            <a:endParaRPr lang="en-GB" sz="2000" spc="-1" dirty="0">
              <a:latin typeface="Arial" panose="020B0604020202020204"/>
            </a:endParaRPr>
          </a:p>
          <a:p>
            <a:pPr marL="171450" lvl="0" indent="-168910">
              <a:buClr>
                <a:srgbClr val="000000"/>
              </a:buClr>
              <a:buSzPct val="100000"/>
              <a:buFont typeface="Arial" panose="020B0604020202020204"/>
              <a:buChar char="-"/>
            </a:pPr>
            <a:r>
              <a:rPr lang="en-GB" sz="2000" spc="-1" dirty="0">
                <a:solidFill>
                  <a:srgbClr val="FF3300"/>
                </a:solidFill>
                <a:latin typeface="Arial" panose="020B0604020202020204"/>
              </a:rPr>
              <a:t>actual damage</a:t>
            </a:r>
            <a:endParaRPr lang="en-GB" sz="2000" spc="-1" dirty="0">
              <a:latin typeface="Arial" panose="020B0604020202020204"/>
            </a:endParaRPr>
          </a:p>
          <a:p>
            <a:pPr marL="171450" lvl="0" indent="-168910">
              <a:buClr>
                <a:srgbClr val="000000"/>
              </a:buClr>
              <a:buSzPct val="100000"/>
              <a:buFont typeface="Arial" panose="020B0604020202020204"/>
              <a:buChar char="•"/>
            </a:pPr>
            <a:r>
              <a:rPr lang="en-GB" sz="2000" spc="-1" dirty="0">
                <a:solidFill>
                  <a:srgbClr val="FF3300"/>
                </a:solidFill>
                <a:latin typeface="Arial" panose="020B0604020202020204"/>
              </a:rPr>
              <a:t>Evidence suggests paternalistic model is not the best way to approach the health professional – patient partnership</a:t>
            </a:r>
            <a:endParaRPr lang="en-GB" sz="2000" spc="-1" dirty="0">
              <a:latin typeface="Arial" panose="020B0604020202020204"/>
            </a:endParaRPr>
          </a:p>
          <a:p>
            <a:pPr marL="171450" lvl="0" indent="-168910">
              <a:buClr>
                <a:srgbClr val="000000"/>
              </a:buClr>
              <a:buSzPct val="100000"/>
              <a:buFont typeface="Arial" panose="020B0604020202020204"/>
              <a:buChar char="•"/>
            </a:pPr>
            <a:r>
              <a:rPr lang="en-GB" sz="2000" spc="-1" dirty="0">
                <a:solidFill>
                  <a:srgbClr val="FF3300"/>
                </a:solidFill>
                <a:latin typeface="Arial" panose="020B0604020202020204"/>
              </a:rPr>
              <a:t>“</a:t>
            </a:r>
            <a:r>
              <a:rPr lang="en-GB" sz="2000" b="1" spc="-1" dirty="0">
                <a:solidFill>
                  <a:srgbClr val="FF3300"/>
                </a:solidFill>
                <a:latin typeface="Arial" panose="020B0604020202020204"/>
              </a:rPr>
              <a:t>Estimated</a:t>
            </a:r>
            <a:r>
              <a:rPr lang="en-GB" sz="2000" spc="-1" dirty="0">
                <a:solidFill>
                  <a:srgbClr val="FF3300"/>
                </a:solidFill>
                <a:latin typeface="Arial" panose="020B0604020202020204"/>
              </a:rPr>
              <a:t>” – why????</a:t>
            </a:r>
            <a:endParaRPr lang="en-GB" sz="2000" spc="-1" dirty="0">
              <a:latin typeface="Arial" panose="020B0604020202020204"/>
            </a:endParaRPr>
          </a:p>
          <a:p>
            <a:pPr marL="171450" lvl="0" indent="-168910">
              <a:buClr>
                <a:srgbClr val="000000"/>
              </a:buClr>
              <a:buSzPct val="100000"/>
              <a:buFont typeface="Arial" panose="020B0604020202020204"/>
              <a:buChar char="•"/>
            </a:pPr>
            <a:r>
              <a:rPr lang="en-GB" sz="2000" spc="-1" dirty="0">
                <a:solidFill>
                  <a:srgbClr val="FF3300"/>
                </a:solidFill>
                <a:latin typeface="Arial" panose="020B0604020202020204"/>
              </a:rPr>
              <a:t>Definition of compliance varies between studies.</a:t>
            </a:r>
            <a:endParaRPr lang="en-GB" sz="2000" spc="-1" dirty="0">
              <a:latin typeface="Arial" panose="020B0604020202020204"/>
            </a:endParaRPr>
          </a:p>
          <a:p>
            <a:pPr marL="800100" lvl="1" indent="-340995">
              <a:buClr>
                <a:srgbClr val="000000"/>
              </a:buClr>
              <a:buSzPct val="100000"/>
              <a:buFont typeface="Arial" panose="020B0604020202020204"/>
              <a:buChar char="•"/>
            </a:pPr>
            <a:r>
              <a:rPr lang="en-GB" sz="2000" spc="-1" dirty="0">
                <a:solidFill>
                  <a:srgbClr val="FF3300"/>
                </a:solidFill>
                <a:latin typeface="Arial" panose="020B0604020202020204"/>
              </a:rPr>
              <a:t>How do you measure? Pill counts?</a:t>
            </a:r>
            <a:endParaRPr lang="en-GB" sz="2000" spc="-1" dirty="0">
              <a:latin typeface="Arial" panose="020B0604020202020204"/>
            </a:endParaRPr>
          </a:p>
          <a:p>
            <a:pPr marL="800100" lvl="1" indent="-340995">
              <a:buClr>
                <a:srgbClr val="000000"/>
              </a:buClr>
              <a:buSzPct val="100000"/>
              <a:buFont typeface="Arial" panose="020B0604020202020204"/>
              <a:buChar char="•"/>
            </a:pPr>
            <a:r>
              <a:rPr lang="en-GB" sz="2000" spc="-1" dirty="0">
                <a:solidFill>
                  <a:srgbClr val="FF3300"/>
                </a:solidFill>
                <a:latin typeface="Arial" panose="020B0604020202020204"/>
              </a:rPr>
              <a:t>On time?</a:t>
            </a:r>
            <a:endParaRPr lang="en-GB" sz="2000" spc="-1" dirty="0">
              <a:latin typeface="Arial" panose="020B0604020202020204"/>
            </a:endParaRPr>
          </a:p>
          <a:p>
            <a:pPr marL="800100" lvl="1" indent="-340995">
              <a:buClr>
                <a:srgbClr val="000000"/>
              </a:buClr>
              <a:buSzPct val="100000"/>
              <a:buFont typeface="Arial" panose="020B0604020202020204"/>
              <a:buChar char="•"/>
            </a:pPr>
            <a:r>
              <a:rPr lang="en-GB" sz="2000" spc="-1" dirty="0">
                <a:solidFill>
                  <a:srgbClr val="FF3300"/>
                </a:solidFill>
                <a:latin typeface="Arial" panose="020B0604020202020204"/>
              </a:rPr>
              <a:t>Self reports?</a:t>
            </a:r>
            <a:endParaRPr lang="en-GB" sz="2000" spc="-1" dirty="0">
              <a:latin typeface="Arial" panose="020B0604020202020204"/>
            </a:endParaRPr>
          </a:p>
        </p:txBody>
      </p:sp>
      <p:sp>
        <p:nvSpPr>
          <p:cNvPr id="4" name="CustomShape 3"/>
          <p:cNvSpPr/>
          <p:nvPr/>
        </p:nvSpPr>
        <p:spPr>
          <a:xfrm>
            <a:off x="3884764" y="8685364"/>
            <a:ext cx="2969642" cy="455042"/>
          </a:xfrm>
          <a:prstGeom prst="rect">
            <a:avLst/>
          </a:prstGeom>
          <a:noFill/>
          <a:ln cap="flat">
            <a:noFill/>
            <a:prstDash val="solid"/>
          </a:ln>
        </p:spPr>
        <p:txBody>
          <a:bodyPr lIns="0" tIns="0" rIns="0" bIns="0"/>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PlaceHolder 1"/>
          <p:cNvSpPr>
            <a:spLocks noGrp="1" noRot="1" noChangeAspect="1"/>
          </p:cNvSpPr>
          <p:nvPr>
            <p:ph type="sldImg"/>
          </p:nvPr>
        </p:nvSpPr>
        <p:spPr>
          <a:xfrm>
            <a:off x="1143000" y="685800"/>
            <a:ext cx="4569840" cy="3426840"/>
          </a:xfrm>
          <a:prstGeom prst="rect">
            <a:avLst/>
          </a:prstGeom>
        </p:spPr>
      </p:sp>
      <p:sp>
        <p:nvSpPr>
          <p:cNvPr id="463" name="PlaceHolder 2"/>
          <p:cNvSpPr>
            <a:spLocks noGrp="1"/>
          </p:cNvSpPr>
          <p:nvPr>
            <p:ph type="body"/>
          </p:nvPr>
        </p:nvSpPr>
        <p:spPr>
          <a:xfrm>
            <a:off x="685800" y="4343400"/>
            <a:ext cx="5484240" cy="4112640"/>
          </a:xfrm>
          <a:prstGeom prst="rect">
            <a:avLst/>
          </a:prstGeom>
        </p:spPr>
        <p:txBody>
          <a:bodyPr lIns="0" tIns="0" rIns="0" bIns="0">
            <a:noAutofit/>
          </a:bodyPr>
          <a:lstStyle/>
          <a:p>
            <a:pPr marL="215900" indent="-213995">
              <a:lnSpc>
                <a:spcPct val="100000"/>
              </a:lnSpc>
              <a:tabLst>
                <a:tab pos="0" algn="l"/>
              </a:tabLst>
            </a:pPr>
            <a:r>
              <a:rPr lang="en-GB" sz="2000" b="0" strike="noStrike" spc="-1">
                <a:latin typeface="Arial" panose="020B0604020202020204"/>
              </a:rPr>
              <a:t>There is no standard definition of polypharmacy</a:t>
            </a:r>
            <a:endParaRPr lang="en-GB" sz="2000" b="0" strike="noStrike" spc="-1">
              <a:latin typeface="Arial" panose="020B0604020202020204"/>
            </a:endParaRPr>
          </a:p>
        </p:txBody>
      </p:sp>
      <p:sp>
        <p:nvSpPr>
          <p:cNvPr id="464" name="CustomShape 3"/>
          <p:cNvSpPr/>
          <p:nvPr/>
        </p:nvSpPr>
        <p:spPr>
          <a:xfrm>
            <a:off x="3884760" y="8685360"/>
            <a:ext cx="2969640" cy="455040"/>
          </a:xfrm>
          <a:prstGeom prst="rect">
            <a:avLst/>
          </a:prstGeom>
          <a:noFill/>
          <a:ln>
            <a:noFill/>
          </a:ln>
        </p:spPr>
        <p:style>
          <a:lnRef idx="0">
            <a:srgbClr val="FFFFFF"/>
          </a:lnRef>
          <a:fillRef idx="0">
            <a:srgbClr val="FFFFFF"/>
          </a:fillRef>
          <a:effectRef idx="0">
            <a:srgbClr val="FFFFFF"/>
          </a:effectRef>
          <a:fontRef idx="minor"/>
        </p:style>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noRot="1" noChangeAspect="1"/>
          </p:cNvSpPr>
          <p:nvPr>
            <p:ph type="sldImg"/>
          </p:nvPr>
        </p:nvSpPr>
        <p:spPr>
          <a:xfrm>
            <a:off x="1143000" y="685800"/>
            <a:ext cx="4569840" cy="3426840"/>
          </a:xfrm>
          <a:prstGeom prst="rect">
            <a:avLst/>
          </a:prstGeom>
        </p:spPr>
      </p:sp>
      <p:sp>
        <p:nvSpPr>
          <p:cNvPr id="466" name="PlaceHolder 2"/>
          <p:cNvSpPr>
            <a:spLocks noGrp="1"/>
          </p:cNvSpPr>
          <p:nvPr>
            <p:ph type="body"/>
          </p:nvPr>
        </p:nvSpPr>
        <p:spPr>
          <a:xfrm>
            <a:off x="685800" y="4343400"/>
            <a:ext cx="5484240" cy="4112640"/>
          </a:xfrm>
          <a:prstGeom prst="rect">
            <a:avLst/>
          </a:prstGeom>
        </p:spPr>
        <p:txBody>
          <a:bodyPr lIns="0" tIns="0" rIns="0" bIns="0">
            <a:noAutofit/>
          </a:bodyPr>
          <a:lstStyle/>
          <a:p>
            <a:pPr marL="215900" indent="-213995">
              <a:lnSpc>
                <a:spcPct val="100000"/>
              </a:lnSpc>
              <a:tabLst>
                <a:tab pos="0" algn="l"/>
              </a:tabLst>
            </a:pPr>
            <a:r>
              <a:rPr lang="en-GB" sz="1200" b="1" strike="noStrike" spc="-1">
                <a:latin typeface="Arial" panose="020B0604020202020204"/>
              </a:rPr>
              <a:t>STOPP</a:t>
            </a:r>
            <a:r>
              <a:rPr lang="en-GB" sz="1200" b="0" strike="noStrike" spc="-1">
                <a:latin typeface="Arial" panose="020B0604020202020204"/>
              </a:rPr>
              <a:t> (Screening Tool of Older Person’s Prescriptions) and </a:t>
            </a:r>
            <a:r>
              <a:rPr lang="en-GB" sz="1200" b="1" strike="noStrike" spc="-1">
                <a:latin typeface="Arial" panose="020B0604020202020204"/>
              </a:rPr>
              <a:t>START</a:t>
            </a:r>
            <a:r>
              <a:rPr lang="en-GB" sz="1200" b="0" strike="noStrike" spc="-1">
                <a:latin typeface="Arial" panose="020B0604020202020204"/>
              </a:rPr>
              <a:t> (Screening Tool to Alert doctors to Right Treatment)</a:t>
            </a:r>
            <a:endParaRPr lang="en-GB" sz="1200" b="0" strike="noStrike" spc="-1">
              <a:latin typeface="Arial" panose="020B0604020202020204"/>
            </a:endParaRPr>
          </a:p>
        </p:txBody>
      </p:sp>
      <p:sp>
        <p:nvSpPr>
          <p:cNvPr id="467" name="CustomShape 3"/>
          <p:cNvSpPr/>
          <p:nvPr/>
        </p:nvSpPr>
        <p:spPr>
          <a:xfrm>
            <a:off x="3884760" y="8685360"/>
            <a:ext cx="2969640" cy="455040"/>
          </a:xfrm>
          <a:prstGeom prst="rect">
            <a:avLst/>
          </a:prstGeom>
          <a:noFill/>
          <a:ln>
            <a:noFill/>
          </a:ln>
        </p:spPr>
        <p:style>
          <a:lnRef idx="0">
            <a:srgbClr val="FFFFFF"/>
          </a:lnRef>
          <a:fillRef idx="0">
            <a:srgbClr val="FFFFFF"/>
          </a:fillRef>
          <a:effectRef idx="0">
            <a:srgbClr val="FFFFFF"/>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txBox="1">
            <a:spLocks noGrp="1"/>
          </p:cNvSpPr>
          <p:nvPr>
            <p:ph type="dt" sz="half" idx="7"/>
          </p:nvPr>
        </p:nvSpPr>
        <p:spPr/>
        <p:txBody>
          <a:bodyPr/>
          <a:lstStyle>
            <a:lvl1pPr>
              <a:defRPr/>
            </a:lvl1pPr>
          </a:lstStyle>
          <a:p>
            <a:pPr lvl="0"/>
            <a:fld id="{46D6FF9E-2DBD-48AA-964F-5969B373BA65}" type="datetime1">
              <a:rPr lang="en-GB"/>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81EA7A7-D083-4C9F-A629-1C204C75DCC4}" type="slidenum">
              <a:rPr/>
            </a:fld>
            <a:endParaRPr lang="en-GB"/>
          </a:p>
        </p:txBody>
      </p:sp>
    </p:spTree>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1182688" y="2017713"/>
            <a:ext cx="7772400" cy="4114800"/>
          </a:xfrm>
        </p:spPr>
        <p:txBody>
          <a:bodyPr/>
          <a:lstStyle/>
          <a:p>
            <a:pPr lvl="0"/>
            <a:endParaRPr lang="en-GB" noProof="0"/>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defRPr/>
            </a:lvl1pPr>
          </a:lstStyle>
          <a:p>
            <a:pPr>
              <a:defRPr/>
            </a:pPr>
            <a:endParaRPr lang="en-GB"/>
          </a:p>
        </p:txBody>
      </p:sp>
      <p:sp>
        <p:nvSpPr>
          <p:cNvPr id="6" name="Rectangle 13"/>
          <p:cNvSpPr>
            <a:spLocks noGrp="1" noChangeArrowheads="1"/>
          </p:cNvSpPr>
          <p:nvPr>
            <p:ph type="sldNum" sz="quarter" idx="12"/>
          </p:nvPr>
        </p:nvSpPr>
        <p:spPr/>
        <p:txBody>
          <a:bodyPr/>
          <a:lstStyle>
            <a:lvl1pPr>
              <a:defRPr/>
            </a:lvl1pPr>
          </a:lstStyle>
          <a:p>
            <a:pPr>
              <a:defRPr/>
            </a:pPr>
            <a:fld id="{737AD74A-8BCB-4B1C-A898-2F736B75D00A}" type="slidenum">
              <a:rPr lang="en-GB" altLang="en-US"/>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txBox="1">
            <a:spLocks noGrp="1"/>
          </p:cNvSpPr>
          <p:nvPr>
            <p:ph type="dt" sz="half" idx="7"/>
          </p:nvPr>
        </p:nvSpPr>
        <p:spPr/>
        <p:txBody>
          <a:bodyPr/>
          <a:lstStyle>
            <a:lvl1pPr>
              <a:defRPr/>
            </a:lvl1pPr>
          </a:lstStyle>
          <a:p>
            <a:pPr lvl="0"/>
            <a:fld id="{46D6FF9E-2DBD-48AA-964F-5969B373BA65}" type="datetime1">
              <a:rPr lang="en-GB"/>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81EA7A7-D083-4C9F-A629-1C204C75DCC4}" type="slidenum">
              <a:rPr/>
            </a:fld>
            <a:endParaRPr lang="en-GB"/>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5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7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7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7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7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7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7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7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7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84"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8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9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9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9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9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9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9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0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0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0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0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0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0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1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1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1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1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1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1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1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1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2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2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2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12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3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3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13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3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13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3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4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4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4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4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4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4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4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4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5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5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5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5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5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5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5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txBox="1">
            <a:spLocks noGrp="1"/>
          </p:cNvSpPr>
          <p:nvPr>
            <p:ph type="dt" sz="half" idx="7"/>
          </p:nvPr>
        </p:nvSpPr>
        <p:spPr/>
        <p:txBody>
          <a:bodyPr/>
          <a:lstStyle>
            <a:lvl1pPr>
              <a:defRPr/>
            </a:lvl1pPr>
          </a:lstStyle>
          <a:p>
            <a:pPr lvl="0"/>
            <a:fld id="{46D6FF9E-2DBD-48AA-964F-5969B373BA65}" type="datetime1">
              <a:rPr lang="en-GB"/>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81EA7A7-D083-4C9F-A629-1C204C75DCC4}" type="slidenum">
              <a:rPr/>
            </a:fld>
            <a:endParaRPr lang="en-GB"/>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0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0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0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20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8"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1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21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21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1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1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2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2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2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2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2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2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2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3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3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3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3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3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3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40"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4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4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24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4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5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25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1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5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25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5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5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5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6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6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6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6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6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7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7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7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7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7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79"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2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6"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2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2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txBox="1">
            <a:spLocks noGrp="1"/>
          </p:cNvSpPr>
          <p:nvPr>
            <p:ph type="dt" sz="half" idx="7"/>
          </p:nvPr>
        </p:nvSpPr>
        <p:spPr/>
        <p:txBody>
          <a:bodyPr/>
          <a:lstStyle>
            <a:lvl1pPr>
              <a:defRPr/>
            </a:lvl1pPr>
          </a:lstStyle>
          <a:p>
            <a:pPr lvl="0"/>
            <a:fld id="{46D6FF9E-2DBD-48AA-964F-5969B373BA65}" type="datetime1">
              <a:rPr lang="en-GB"/>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81EA7A7-D083-4C9F-A629-1C204C75DCC4}" type="slidenum">
              <a:rPr/>
            </a:fld>
            <a:endParaRPr lang="en-GB"/>
          </a:p>
        </p:txBody>
      </p:sp>
    </p:spTree>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18"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2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2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32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2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5"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GB" sz="3200" b="0" strike="noStrike" spc="-1">
              <a:latin typeface="Arial" panose="020B0604020202020204"/>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2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3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3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panose="020B0604020202020204"/>
            </a:endParaRPr>
          </a:p>
        </p:txBody>
      </p:sp>
      <p:sp>
        <p:nvSpPr>
          <p:cNvPr id="3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3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3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3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3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4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4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4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GB" sz="4400" b="0" strike="noStrike" spc="-1">
              <a:latin typeface="Arial" panose="020B0604020202020204"/>
            </a:endParaRPr>
          </a:p>
        </p:txBody>
      </p:sp>
      <p:sp>
        <p:nvSpPr>
          <p:cNvPr id="34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4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4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5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5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
        <p:nvSpPr>
          <p:cNvPr id="35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5" Type="http://schemas.openxmlformats.org/officeDocument/2006/relationships/theme" Target="../theme/theme3.xml"/><Relationship Id="rId14" Type="http://schemas.openxmlformats.org/officeDocument/2006/relationships/image" Target="../media/image1.png"/><Relationship Id="rId13" Type="http://schemas.openxmlformats.org/officeDocument/2006/relationships/image" Target="../media/image2.jpeg"/><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6" Type="http://schemas.openxmlformats.org/officeDocument/2006/relationships/theme" Target="../theme/theme4.xml"/><Relationship Id="rId15" Type="http://schemas.openxmlformats.org/officeDocument/2006/relationships/image" Target="../media/image1.png"/><Relationship Id="rId14" Type="http://schemas.openxmlformats.org/officeDocument/2006/relationships/image" Target="../media/image2.jpeg"/><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5" Type="http://schemas.openxmlformats.org/officeDocument/2006/relationships/theme" Target="../theme/theme5.xml"/><Relationship Id="rId14" Type="http://schemas.openxmlformats.org/officeDocument/2006/relationships/image" Target="../media/image1.png"/><Relationship Id="rId13" Type="http://schemas.openxmlformats.org/officeDocument/2006/relationships/image" Target="../media/image2.jpeg"/><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 Type="http://schemas.openxmlformats.org/officeDocument/2006/relationships/slideLayout" Target="../slideLayouts/slideLayout64.xml"/><Relationship Id="rId15" Type="http://schemas.openxmlformats.org/officeDocument/2006/relationships/theme" Target="../theme/theme6.xml"/><Relationship Id="rId14" Type="http://schemas.openxmlformats.org/officeDocument/2006/relationships/image" Target="../media/image1.png"/><Relationship Id="rId13" Type="http://schemas.openxmlformats.org/officeDocument/2006/relationships/image" Target="../media/image2.jpeg"/><Relationship Id="rId12" Type="http://schemas.openxmlformats.org/officeDocument/2006/relationships/slideLayout" Target="../slideLayouts/slideLayout74.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3.xml"/><Relationship Id="rId8" Type="http://schemas.openxmlformats.org/officeDocument/2006/relationships/slideLayout" Target="../slideLayouts/slideLayout82.xml"/><Relationship Id="rId7" Type="http://schemas.openxmlformats.org/officeDocument/2006/relationships/slideLayout" Target="../slideLayouts/slideLayout81.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3" Type="http://schemas.openxmlformats.org/officeDocument/2006/relationships/slideLayout" Target="../slideLayouts/slideLayout77.xml"/><Relationship Id="rId2" Type="http://schemas.openxmlformats.org/officeDocument/2006/relationships/slideLayout" Target="../slideLayouts/slideLayout76.xml"/><Relationship Id="rId15" Type="http://schemas.openxmlformats.org/officeDocument/2006/relationships/theme" Target="../theme/theme7.xml"/><Relationship Id="rId14" Type="http://schemas.openxmlformats.org/officeDocument/2006/relationships/image" Target="../media/image1.png"/><Relationship Id="rId13" Type="http://schemas.openxmlformats.org/officeDocument/2006/relationships/slideLayout" Target="../slideLayouts/slideLayout87.xml"/><Relationship Id="rId12" Type="http://schemas.openxmlformats.org/officeDocument/2006/relationships/slideLayout" Target="../slideLayouts/slideLayout86.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6.xml"/><Relationship Id="rId8" Type="http://schemas.openxmlformats.org/officeDocument/2006/relationships/slideLayout" Target="../slideLayouts/slideLayout95.xml"/><Relationship Id="rId7" Type="http://schemas.openxmlformats.org/officeDocument/2006/relationships/slideLayout" Target="../slideLayouts/slideLayout94.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3" Type="http://schemas.openxmlformats.org/officeDocument/2006/relationships/slideLayout" Target="../slideLayouts/slideLayout90.xml"/><Relationship Id="rId2" Type="http://schemas.openxmlformats.org/officeDocument/2006/relationships/slideLayout" Target="../slideLayouts/slideLayout89.xml"/><Relationship Id="rId16" Type="http://schemas.openxmlformats.org/officeDocument/2006/relationships/theme" Target="../theme/theme8.xml"/><Relationship Id="rId15" Type="http://schemas.openxmlformats.org/officeDocument/2006/relationships/image" Target="../media/image1.png"/><Relationship Id="rId14" Type="http://schemas.openxmlformats.org/officeDocument/2006/relationships/slideLayout" Target="../slideLayouts/slideLayout101.xml"/><Relationship Id="rId13" Type="http://schemas.openxmlformats.org/officeDocument/2006/relationships/slideLayout" Target="../slideLayouts/slideLayout100.xml"/><Relationship Id="rId12" Type="http://schemas.openxmlformats.org/officeDocument/2006/relationships/slideLayout" Target="../slideLayouts/slideLayout99.xml"/><Relationship Id="rId11" Type="http://schemas.openxmlformats.org/officeDocument/2006/relationships/slideLayout" Target="../slideLayouts/slideLayout98.xml"/><Relationship Id="rId10" Type="http://schemas.openxmlformats.org/officeDocument/2006/relationships/slideLayout" Target="../slideLayouts/slideLayout97.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p:nvPr/>
        </p:nvPicPr>
        <p:blipFill>
          <a:blip r:embed="rId14"/>
          <a:srcRect t="41237"/>
          <a:stretch>
            <a:fillRect/>
          </a:stretch>
        </p:blipFill>
        <p:spPr>
          <a:xfrm>
            <a:off x="0" y="5911920"/>
            <a:ext cx="9141840" cy="943920"/>
          </a:xfrm>
          <a:prstGeom prst="rect">
            <a:avLst/>
          </a:prstGeom>
          <a:ln>
            <a:noFill/>
          </a:ln>
        </p:spPr>
      </p:pic>
      <p:pic>
        <p:nvPicPr>
          <p:cNvPr id="2" name="Picture 4"/>
          <p:cNvPicPr/>
          <p:nvPr/>
        </p:nvPicPr>
        <p:blipFill>
          <a:blip r:embed="rId14"/>
          <a:srcRect t="41237"/>
          <a:stretch>
            <a:fillRect/>
          </a:stretch>
        </p:blipFill>
        <p:spPr>
          <a:xfrm>
            <a:off x="0" y="5911920"/>
            <a:ext cx="9141840" cy="943920"/>
          </a:xfrm>
          <a:prstGeom prst="rect">
            <a:avLst/>
          </a:prstGeom>
          <a:ln>
            <a:noFill/>
          </a:ln>
        </p:spPr>
      </p:pic>
      <p:sp>
        <p:nvSpPr>
          <p:cNvPr id="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panose="020B0604020202020204"/>
              </a:rPr>
              <a:t>Click to edit the title text format</a:t>
            </a:r>
            <a:endParaRPr lang="en-GB" sz="4400" b="0" strike="noStrike" spc="-1">
              <a:latin typeface="Arial" panose="020B0604020202020204"/>
            </a:endParaRPr>
          </a:p>
        </p:txBody>
      </p:sp>
      <p:sp>
        <p:nvSpPr>
          <p:cNvPr id="4" name="PlaceHolder 2"/>
          <p:cNvSpPr>
            <a:spLocks noGrp="1"/>
          </p:cNvSpPr>
          <p:nvPr>
            <p:ph type="body"/>
          </p:nvPr>
        </p:nvSpPr>
        <p:spPr>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en-GB" sz="3200" b="0" strike="noStrike" spc="-1">
                <a:latin typeface="Arial" panose="020B0604020202020204"/>
              </a:rPr>
              <a:t>Click to edit the outline text format</a:t>
            </a:r>
            <a:endParaRPr lang="en-GB" sz="3200" b="0" strike="noStrike" spc="-1">
              <a:latin typeface="Arial" panose="020B0604020202020204"/>
            </a:endParaRPr>
          </a:p>
          <a:p>
            <a:pPr marL="864235" lvl="1" indent="-323850">
              <a:spcBef>
                <a:spcPts val="1135"/>
              </a:spcBef>
              <a:buClr>
                <a:srgbClr val="000000"/>
              </a:buClr>
              <a:buSzPct val="75000"/>
              <a:buFont typeface="Symbol" charset="2"/>
              <a:buChar char=""/>
            </a:pPr>
            <a:r>
              <a:rPr lang="en-GB" sz="2800" b="0" strike="noStrike" spc="-1">
                <a:latin typeface="Arial" panose="020B0604020202020204"/>
              </a:rPr>
              <a:t>Second Outline Level</a:t>
            </a:r>
            <a:endParaRPr lang="en-GB"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GB" sz="2400" b="0" strike="noStrike" spc="-1">
                <a:latin typeface="Arial" panose="020B0604020202020204"/>
              </a:rPr>
              <a:t>Third Outline Level</a:t>
            </a:r>
            <a:endParaRPr lang="en-GB" sz="2400" b="0" strike="noStrike" spc="-1">
              <a:latin typeface="Arial" panose="020B0604020202020204"/>
            </a:endParaRPr>
          </a:p>
          <a:p>
            <a:pPr marL="1727835" lvl="3" indent="-215900">
              <a:spcBef>
                <a:spcPts val="565"/>
              </a:spcBef>
              <a:buClr>
                <a:srgbClr val="000000"/>
              </a:buClr>
              <a:buSzPct val="75000"/>
              <a:buFont typeface="Symbol" charset="2"/>
              <a:buChar char=""/>
            </a:pPr>
            <a:r>
              <a:rPr lang="en-GB" sz="2000" b="0" strike="noStrike" spc="-1">
                <a:latin typeface="Arial" panose="020B0604020202020204"/>
              </a:rPr>
              <a:t>Fourth Outline Level</a:t>
            </a:r>
            <a:endParaRPr lang="en-GB"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Fifth Outline Level</a:t>
            </a:r>
            <a:endParaRPr lang="en-GB"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Sixth Outline Level</a:t>
            </a:r>
            <a:endParaRPr lang="en-GB"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Seventh Outline Level</a:t>
            </a:r>
            <a:endParaRPr lang="en-GB"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4"/>
          <p:cNvPicPr/>
          <p:nvPr/>
        </p:nvPicPr>
        <p:blipFill>
          <a:blip r:embed="rId13"/>
          <a:srcRect t="41237"/>
          <a:stretch>
            <a:fillRect/>
          </a:stretch>
        </p:blipFill>
        <p:spPr>
          <a:xfrm>
            <a:off x="0" y="5911920"/>
            <a:ext cx="9141840" cy="943920"/>
          </a:xfrm>
          <a:prstGeom prst="rect">
            <a:avLst/>
          </a:prstGeom>
          <a:ln>
            <a:noFill/>
          </a:ln>
        </p:spPr>
      </p:pic>
      <p:pic>
        <p:nvPicPr>
          <p:cNvPr id="41" name="Picture 4"/>
          <p:cNvPicPr/>
          <p:nvPr/>
        </p:nvPicPr>
        <p:blipFill>
          <a:blip r:embed="rId13"/>
          <a:srcRect t="41237"/>
          <a:stretch>
            <a:fillRect/>
          </a:stretch>
        </p:blipFill>
        <p:spPr>
          <a:xfrm>
            <a:off x="0" y="5911920"/>
            <a:ext cx="9141840" cy="943920"/>
          </a:xfrm>
          <a:prstGeom prst="rect">
            <a:avLst/>
          </a:prstGeom>
          <a:ln>
            <a:noFill/>
          </a:ln>
        </p:spPr>
      </p:pic>
      <p:sp>
        <p:nvSpPr>
          <p:cNvPr id="4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panose="020B0604020202020204"/>
              </a:rPr>
              <a:t>Click to edit the title text format</a:t>
            </a:r>
            <a:endParaRPr lang="en-GB" sz="4400" b="0" strike="noStrike" spc="-1">
              <a:latin typeface="Arial" panose="020B0604020202020204"/>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en-GB" sz="3200" b="0" strike="noStrike" spc="-1">
                <a:latin typeface="Arial" panose="020B0604020202020204"/>
              </a:rPr>
              <a:t>Click to edit the outline text format</a:t>
            </a:r>
            <a:endParaRPr lang="en-GB" sz="3200" b="0" strike="noStrike" spc="-1">
              <a:latin typeface="Arial" panose="020B0604020202020204"/>
            </a:endParaRPr>
          </a:p>
          <a:p>
            <a:pPr marL="864235" lvl="1" indent="-323850">
              <a:spcBef>
                <a:spcPts val="1135"/>
              </a:spcBef>
              <a:buClr>
                <a:srgbClr val="000000"/>
              </a:buClr>
              <a:buSzPct val="75000"/>
              <a:buFont typeface="Symbol" charset="2"/>
              <a:buChar char=""/>
            </a:pPr>
            <a:r>
              <a:rPr lang="en-GB" sz="2800" b="0" strike="noStrike" spc="-1">
                <a:latin typeface="Arial" panose="020B0604020202020204"/>
              </a:rPr>
              <a:t>Second Outline Level</a:t>
            </a:r>
            <a:endParaRPr lang="en-GB"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GB" sz="2400" b="0" strike="noStrike" spc="-1">
                <a:latin typeface="Arial" panose="020B0604020202020204"/>
              </a:rPr>
              <a:t>Third Outline Level</a:t>
            </a:r>
            <a:endParaRPr lang="en-GB" sz="2400" b="0" strike="noStrike" spc="-1">
              <a:latin typeface="Arial" panose="020B0604020202020204"/>
            </a:endParaRPr>
          </a:p>
          <a:p>
            <a:pPr marL="1727835" lvl="3" indent="-215900">
              <a:spcBef>
                <a:spcPts val="565"/>
              </a:spcBef>
              <a:buClr>
                <a:srgbClr val="000000"/>
              </a:buClr>
              <a:buSzPct val="75000"/>
              <a:buFont typeface="Symbol" charset="2"/>
              <a:buChar char=""/>
            </a:pPr>
            <a:r>
              <a:rPr lang="en-GB" sz="2000" b="0" strike="noStrike" spc="-1">
                <a:latin typeface="Arial" panose="020B0604020202020204"/>
              </a:rPr>
              <a:t>Fourth Outline Level</a:t>
            </a:r>
            <a:endParaRPr lang="en-GB"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Fifth Outline Level</a:t>
            </a:r>
            <a:endParaRPr lang="en-GB"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Sixth Outline Level</a:t>
            </a:r>
            <a:endParaRPr lang="en-GB"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Seventh Outline Level</a:t>
            </a:r>
            <a:endParaRPr lang="en-GB"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mt="0"/>
          </a:blip>
          <a:stretch>
            <a:fillRect/>
          </a:stretch>
        </a:blipFill>
        <a:effectLst/>
      </p:bgPr>
    </p:bg>
    <p:spTree>
      <p:nvGrpSpPr>
        <p:cNvPr id="1" name=""/>
        <p:cNvGrpSpPr/>
        <p:nvPr/>
      </p:nvGrpSpPr>
      <p:grpSpPr>
        <a:xfrm>
          <a:off x="0" y="0"/>
          <a:ext cx="0" cy="0"/>
          <a:chOff x="0" y="0"/>
          <a:chExt cx="0" cy="0"/>
        </a:xfrm>
      </p:grpSpPr>
      <p:pic>
        <p:nvPicPr>
          <p:cNvPr id="80" name="Picture 4"/>
          <p:cNvPicPr/>
          <p:nvPr/>
        </p:nvPicPr>
        <p:blipFill>
          <a:blip r:embed="rId14"/>
          <a:srcRect t="41237"/>
          <a:stretch>
            <a:fillRect/>
          </a:stretch>
        </p:blipFill>
        <p:spPr>
          <a:xfrm>
            <a:off x="0" y="5911920"/>
            <a:ext cx="9141840" cy="943920"/>
          </a:xfrm>
          <a:prstGeom prst="rect">
            <a:avLst/>
          </a:prstGeom>
          <a:ln>
            <a:noFill/>
          </a:ln>
        </p:spPr>
      </p:pic>
      <p:sp>
        <p:nvSpPr>
          <p:cNvPr id="8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panose="020B0604020202020204"/>
              </a:rPr>
              <a:t>Click to edit the title text format</a:t>
            </a:r>
            <a:endParaRPr lang="en-GB" sz="4400" b="0" strike="noStrike" spc="-1">
              <a:latin typeface="Arial" panose="020B0604020202020204"/>
            </a:endParaRPr>
          </a:p>
        </p:txBody>
      </p:sp>
      <p:sp>
        <p:nvSpPr>
          <p:cNvPr id="82" name="PlaceHolder 2"/>
          <p:cNvSpPr>
            <a:spLocks noGrp="1"/>
          </p:cNvSpPr>
          <p:nvPr>
            <p:ph type="body"/>
          </p:nvPr>
        </p:nvSpPr>
        <p:spPr>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en-GB" sz="3200" b="0" strike="noStrike" spc="-1">
                <a:latin typeface="Arial" panose="020B0604020202020204"/>
              </a:rPr>
              <a:t>Click to edit the outline text format</a:t>
            </a:r>
            <a:endParaRPr lang="en-GB" sz="3200" b="0" strike="noStrike" spc="-1">
              <a:latin typeface="Arial" panose="020B0604020202020204"/>
            </a:endParaRPr>
          </a:p>
          <a:p>
            <a:pPr marL="864235" lvl="1" indent="-323850">
              <a:spcBef>
                <a:spcPts val="1135"/>
              </a:spcBef>
              <a:buClr>
                <a:srgbClr val="000000"/>
              </a:buClr>
              <a:buSzPct val="75000"/>
              <a:buFont typeface="Symbol" charset="2"/>
              <a:buChar char=""/>
            </a:pPr>
            <a:r>
              <a:rPr lang="en-GB" sz="2800" b="0" strike="noStrike" spc="-1">
                <a:latin typeface="Arial" panose="020B0604020202020204"/>
              </a:rPr>
              <a:t>Second Outline Level</a:t>
            </a:r>
            <a:endParaRPr lang="en-GB"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GB" sz="2400" b="0" strike="noStrike" spc="-1">
                <a:latin typeface="Arial" panose="020B0604020202020204"/>
              </a:rPr>
              <a:t>Third Outline Level</a:t>
            </a:r>
            <a:endParaRPr lang="en-GB" sz="2400" b="0" strike="noStrike" spc="-1">
              <a:latin typeface="Arial" panose="020B0604020202020204"/>
            </a:endParaRPr>
          </a:p>
          <a:p>
            <a:pPr marL="1727835" lvl="3" indent="-215900">
              <a:spcBef>
                <a:spcPts val="565"/>
              </a:spcBef>
              <a:buClr>
                <a:srgbClr val="000000"/>
              </a:buClr>
              <a:buSzPct val="75000"/>
              <a:buFont typeface="Symbol" charset="2"/>
              <a:buChar char=""/>
            </a:pPr>
            <a:r>
              <a:rPr lang="en-GB" sz="2000" b="0" strike="noStrike" spc="-1">
                <a:latin typeface="Arial" panose="020B0604020202020204"/>
              </a:rPr>
              <a:t>Fourth Outline Level</a:t>
            </a:r>
            <a:endParaRPr lang="en-GB"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Fifth Outline Level</a:t>
            </a:r>
            <a:endParaRPr lang="en-GB"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Sixth Outline Level</a:t>
            </a:r>
            <a:endParaRPr lang="en-GB"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Seventh Outline Level</a:t>
            </a:r>
            <a:endParaRPr lang="en-GB"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alphaModFix amt="0"/>
          </a:blip>
          <a:stretch>
            <a:fillRect/>
          </a:stretch>
        </a:blipFill>
        <a:effectLst/>
      </p:bgPr>
    </p:bg>
    <p:spTree>
      <p:nvGrpSpPr>
        <p:cNvPr id="1" name=""/>
        <p:cNvGrpSpPr/>
        <p:nvPr/>
      </p:nvGrpSpPr>
      <p:grpSpPr>
        <a:xfrm>
          <a:off x="0" y="0"/>
          <a:ext cx="0" cy="0"/>
          <a:chOff x="0" y="0"/>
          <a:chExt cx="0" cy="0"/>
        </a:xfrm>
      </p:grpSpPr>
      <p:pic>
        <p:nvPicPr>
          <p:cNvPr id="119" name="Picture 4"/>
          <p:cNvPicPr/>
          <p:nvPr/>
        </p:nvPicPr>
        <p:blipFill>
          <a:blip r:embed="rId15"/>
          <a:srcRect t="41237"/>
          <a:stretch>
            <a:fillRect/>
          </a:stretch>
        </p:blipFill>
        <p:spPr>
          <a:xfrm>
            <a:off x="0" y="5911920"/>
            <a:ext cx="9141840" cy="943920"/>
          </a:xfrm>
          <a:prstGeom prst="rect">
            <a:avLst/>
          </a:prstGeom>
          <a:ln>
            <a:noFill/>
          </a:ln>
        </p:spPr>
      </p:pic>
      <p:sp>
        <p:nvSpPr>
          <p:cNvPr id="12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panose="020B0604020202020204"/>
              </a:rPr>
              <a:t>Click to edit the title text format</a:t>
            </a:r>
            <a:endParaRPr lang="en-GB" sz="4400" b="0" strike="noStrike" spc="-1">
              <a:latin typeface="Arial" panose="020B0604020202020204"/>
            </a:endParaRPr>
          </a:p>
        </p:txBody>
      </p:sp>
      <p:sp>
        <p:nvSpPr>
          <p:cNvPr id="121" name="PlaceHolder 2"/>
          <p:cNvSpPr>
            <a:spLocks noGrp="1"/>
          </p:cNvSpPr>
          <p:nvPr>
            <p:ph type="body"/>
          </p:nvPr>
        </p:nvSpPr>
        <p:spPr>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en-GB" sz="3200" b="0" strike="noStrike" spc="-1">
                <a:latin typeface="Arial" panose="020B0604020202020204"/>
              </a:rPr>
              <a:t>Click to edit the outline text format</a:t>
            </a:r>
            <a:endParaRPr lang="en-GB" sz="3200" b="0" strike="noStrike" spc="-1">
              <a:latin typeface="Arial" panose="020B0604020202020204"/>
            </a:endParaRPr>
          </a:p>
          <a:p>
            <a:pPr marL="864235" lvl="1" indent="-323850">
              <a:spcBef>
                <a:spcPts val="1135"/>
              </a:spcBef>
              <a:buClr>
                <a:srgbClr val="000000"/>
              </a:buClr>
              <a:buSzPct val="75000"/>
              <a:buFont typeface="Symbol" charset="2"/>
              <a:buChar char=""/>
            </a:pPr>
            <a:r>
              <a:rPr lang="en-GB" sz="2800" b="0" strike="noStrike" spc="-1">
                <a:latin typeface="Arial" panose="020B0604020202020204"/>
              </a:rPr>
              <a:t>Second Outline Level</a:t>
            </a:r>
            <a:endParaRPr lang="en-GB"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GB" sz="2400" b="0" strike="noStrike" spc="-1">
                <a:latin typeface="Arial" panose="020B0604020202020204"/>
              </a:rPr>
              <a:t>Third Outline Level</a:t>
            </a:r>
            <a:endParaRPr lang="en-GB" sz="2400" b="0" strike="noStrike" spc="-1">
              <a:latin typeface="Arial" panose="020B0604020202020204"/>
            </a:endParaRPr>
          </a:p>
          <a:p>
            <a:pPr marL="1727835" lvl="3" indent="-215900">
              <a:spcBef>
                <a:spcPts val="565"/>
              </a:spcBef>
              <a:buClr>
                <a:srgbClr val="000000"/>
              </a:buClr>
              <a:buSzPct val="75000"/>
              <a:buFont typeface="Symbol" charset="2"/>
              <a:buChar char=""/>
            </a:pPr>
            <a:r>
              <a:rPr lang="en-GB" sz="2000" b="0" strike="noStrike" spc="-1">
                <a:latin typeface="Arial" panose="020B0604020202020204"/>
              </a:rPr>
              <a:t>Fourth Outline Level</a:t>
            </a:r>
            <a:endParaRPr lang="en-GB"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Fifth Outline Level</a:t>
            </a:r>
            <a:endParaRPr lang="en-GB"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Sixth Outline Level</a:t>
            </a:r>
            <a:endParaRPr lang="en-GB"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Seventh Outline Level</a:t>
            </a:r>
            <a:endParaRPr lang="en-GB"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mt="0"/>
          </a:blip>
          <a:stretch>
            <a:fillRect/>
          </a:stretch>
        </a:blipFill>
        <a:effectLst/>
      </p:bgPr>
    </p:bg>
    <p:spTree>
      <p:nvGrpSpPr>
        <p:cNvPr id="1" name=""/>
        <p:cNvGrpSpPr/>
        <p:nvPr/>
      </p:nvGrpSpPr>
      <p:grpSpPr>
        <a:xfrm>
          <a:off x="0" y="0"/>
          <a:ext cx="0" cy="0"/>
          <a:chOff x="0" y="0"/>
          <a:chExt cx="0" cy="0"/>
        </a:xfrm>
      </p:grpSpPr>
      <p:pic>
        <p:nvPicPr>
          <p:cNvPr id="197" name="Picture 4"/>
          <p:cNvPicPr/>
          <p:nvPr/>
        </p:nvPicPr>
        <p:blipFill>
          <a:blip r:embed="rId14"/>
          <a:srcRect t="41237"/>
          <a:stretch>
            <a:fillRect/>
          </a:stretch>
        </p:blipFill>
        <p:spPr>
          <a:xfrm>
            <a:off x="0" y="5911920"/>
            <a:ext cx="9141840" cy="943920"/>
          </a:xfrm>
          <a:prstGeom prst="rect">
            <a:avLst/>
          </a:prstGeom>
          <a:ln>
            <a:noFill/>
          </a:ln>
        </p:spPr>
      </p:pic>
      <p:sp>
        <p:nvSpPr>
          <p:cNvPr id="19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panose="020B0604020202020204"/>
              </a:rPr>
              <a:t>Click to edit the title text format</a:t>
            </a:r>
            <a:endParaRPr lang="en-GB" sz="4400" b="0" strike="noStrike" spc="-1">
              <a:latin typeface="Arial" panose="020B0604020202020204"/>
            </a:endParaRPr>
          </a:p>
        </p:txBody>
      </p:sp>
      <p:sp>
        <p:nvSpPr>
          <p:cNvPr id="199" name="PlaceHolder 2"/>
          <p:cNvSpPr>
            <a:spLocks noGrp="1"/>
          </p:cNvSpPr>
          <p:nvPr>
            <p:ph type="body"/>
          </p:nvPr>
        </p:nvSpPr>
        <p:spPr>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en-GB" sz="3200" b="0" strike="noStrike" spc="-1">
                <a:latin typeface="Arial" panose="020B0604020202020204"/>
              </a:rPr>
              <a:t>Click to edit the outline text format</a:t>
            </a:r>
            <a:endParaRPr lang="en-GB" sz="3200" b="0" strike="noStrike" spc="-1">
              <a:latin typeface="Arial" panose="020B0604020202020204"/>
            </a:endParaRPr>
          </a:p>
          <a:p>
            <a:pPr marL="864235" lvl="1" indent="-323850">
              <a:spcBef>
                <a:spcPts val="1135"/>
              </a:spcBef>
              <a:buClr>
                <a:srgbClr val="000000"/>
              </a:buClr>
              <a:buSzPct val="75000"/>
              <a:buFont typeface="Symbol" charset="2"/>
              <a:buChar char=""/>
            </a:pPr>
            <a:r>
              <a:rPr lang="en-GB" sz="2800" b="0" strike="noStrike" spc="-1">
                <a:latin typeface="Arial" panose="020B0604020202020204"/>
              </a:rPr>
              <a:t>Second Outline Level</a:t>
            </a:r>
            <a:endParaRPr lang="en-GB"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GB" sz="2400" b="0" strike="noStrike" spc="-1">
                <a:latin typeface="Arial" panose="020B0604020202020204"/>
              </a:rPr>
              <a:t>Third Outline Level</a:t>
            </a:r>
            <a:endParaRPr lang="en-GB" sz="2400" b="0" strike="noStrike" spc="-1">
              <a:latin typeface="Arial" panose="020B0604020202020204"/>
            </a:endParaRPr>
          </a:p>
          <a:p>
            <a:pPr marL="1727835" lvl="3" indent="-215900">
              <a:spcBef>
                <a:spcPts val="565"/>
              </a:spcBef>
              <a:buClr>
                <a:srgbClr val="000000"/>
              </a:buClr>
              <a:buSzPct val="75000"/>
              <a:buFont typeface="Symbol" charset="2"/>
              <a:buChar char=""/>
            </a:pPr>
            <a:r>
              <a:rPr lang="en-GB" sz="2000" b="0" strike="noStrike" spc="-1">
                <a:latin typeface="Arial" panose="020B0604020202020204"/>
              </a:rPr>
              <a:t>Fourth Outline Level</a:t>
            </a:r>
            <a:endParaRPr lang="en-GB"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Fifth Outline Level</a:t>
            </a:r>
            <a:endParaRPr lang="en-GB"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Sixth Outline Level</a:t>
            </a:r>
            <a:endParaRPr lang="en-GB"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Seventh Outline Level</a:t>
            </a:r>
            <a:endParaRPr lang="en-GB"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mt="0"/>
          </a:blip>
          <a:stretch>
            <a:fillRect/>
          </a:stretch>
        </a:blipFill>
        <a:effectLst/>
      </p:bgPr>
    </p:bg>
    <p:spTree>
      <p:nvGrpSpPr>
        <p:cNvPr id="1" name=""/>
        <p:cNvGrpSpPr/>
        <p:nvPr/>
      </p:nvGrpSpPr>
      <p:grpSpPr>
        <a:xfrm>
          <a:off x="0" y="0"/>
          <a:ext cx="0" cy="0"/>
          <a:chOff x="0" y="0"/>
          <a:chExt cx="0" cy="0"/>
        </a:xfrm>
      </p:grpSpPr>
      <p:pic>
        <p:nvPicPr>
          <p:cNvPr id="236" name="Picture 4"/>
          <p:cNvPicPr/>
          <p:nvPr/>
        </p:nvPicPr>
        <p:blipFill>
          <a:blip r:embed="rId14"/>
          <a:srcRect t="41237"/>
          <a:stretch>
            <a:fillRect/>
          </a:stretch>
        </p:blipFill>
        <p:spPr>
          <a:xfrm>
            <a:off x="0" y="5911920"/>
            <a:ext cx="9141840" cy="943920"/>
          </a:xfrm>
          <a:prstGeom prst="rect">
            <a:avLst/>
          </a:prstGeom>
          <a:ln>
            <a:noFill/>
          </a:ln>
        </p:spPr>
      </p:pic>
      <p:sp>
        <p:nvSpPr>
          <p:cNvPr id="23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panose="020B0604020202020204"/>
              </a:rPr>
              <a:t>Click to edit the title text format</a:t>
            </a:r>
            <a:endParaRPr lang="en-GB" sz="4400" b="0" strike="noStrike" spc="-1">
              <a:latin typeface="Arial" panose="020B0604020202020204"/>
            </a:endParaRPr>
          </a:p>
        </p:txBody>
      </p:sp>
      <p:sp>
        <p:nvSpPr>
          <p:cNvPr id="238" name="PlaceHolder 2"/>
          <p:cNvSpPr>
            <a:spLocks noGrp="1"/>
          </p:cNvSpPr>
          <p:nvPr>
            <p:ph type="body"/>
          </p:nvPr>
        </p:nvSpPr>
        <p:spPr>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en-GB" sz="3200" b="0" strike="noStrike" spc="-1">
                <a:latin typeface="Arial" panose="020B0604020202020204"/>
              </a:rPr>
              <a:t>Click to edit the outline text format</a:t>
            </a:r>
            <a:endParaRPr lang="en-GB" sz="3200" b="0" strike="noStrike" spc="-1">
              <a:latin typeface="Arial" panose="020B0604020202020204"/>
            </a:endParaRPr>
          </a:p>
          <a:p>
            <a:pPr marL="864235" lvl="1" indent="-323850">
              <a:spcBef>
                <a:spcPts val="1135"/>
              </a:spcBef>
              <a:buClr>
                <a:srgbClr val="000000"/>
              </a:buClr>
              <a:buSzPct val="75000"/>
              <a:buFont typeface="Symbol" charset="2"/>
              <a:buChar char=""/>
            </a:pPr>
            <a:r>
              <a:rPr lang="en-GB" sz="2800" b="0" strike="noStrike" spc="-1">
                <a:latin typeface="Arial" panose="020B0604020202020204"/>
              </a:rPr>
              <a:t>Second Outline Level</a:t>
            </a:r>
            <a:endParaRPr lang="en-GB"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GB" sz="2400" b="0" strike="noStrike" spc="-1">
                <a:latin typeface="Arial" panose="020B0604020202020204"/>
              </a:rPr>
              <a:t>Third Outline Level</a:t>
            </a:r>
            <a:endParaRPr lang="en-GB" sz="2400" b="0" strike="noStrike" spc="-1">
              <a:latin typeface="Arial" panose="020B0604020202020204"/>
            </a:endParaRPr>
          </a:p>
          <a:p>
            <a:pPr marL="1727835" lvl="3" indent="-215900">
              <a:spcBef>
                <a:spcPts val="565"/>
              </a:spcBef>
              <a:buClr>
                <a:srgbClr val="000000"/>
              </a:buClr>
              <a:buSzPct val="75000"/>
              <a:buFont typeface="Symbol" charset="2"/>
              <a:buChar char=""/>
            </a:pPr>
            <a:r>
              <a:rPr lang="en-GB" sz="2000" b="0" strike="noStrike" spc="-1">
                <a:latin typeface="Arial" panose="020B0604020202020204"/>
              </a:rPr>
              <a:t>Fourth Outline Level</a:t>
            </a:r>
            <a:endParaRPr lang="en-GB"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Fifth Outline Level</a:t>
            </a:r>
            <a:endParaRPr lang="en-GB"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Sixth Outline Level</a:t>
            </a:r>
            <a:endParaRPr lang="en-GB"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Seventh Outline Level</a:t>
            </a:r>
            <a:endParaRPr lang="en-GB"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5" name="Picture 4"/>
          <p:cNvPicPr/>
          <p:nvPr/>
        </p:nvPicPr>
        <p:blipFill>
          <a:blip r:embed="rId14"/>
          <a:srcRect t="41237"/>
          <a:stretch>
            <a:fillRect/>
          </a:stretch>
        </p:blipFill>
        <p:spPr>
          <a:xfrm>
            <a:off x="0" y="5911920"/>
            <a:ext cx="9141840" cy="943920"/>
          </a:xfrm>
          <a:prstGeom prst="rect">
            <a:avLst/>
          </a:prstGeom>
          <a:ln>
            <a:noFill/>
          </a:ln>
        </p:spPr>
      </p:pic>
      <p:sp>
        <p:nvSpPr>
          <p:cNvPr id="2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panose="020B0604020202020204"/>
              </a:rPr>
              <a:t>Click to edit the title text format</a:t>
            </a:r>
            <a:endParaRPr lang="en-GB" sz="4400" b="0" strike="noStrike" spc="-1">
              <a:latin typeface="Arial" panose="020B0604020202020204"/>
            </a:endParaRPr>
          </a:p>
        </p:txBody>
      </p:sp>
      <p:sp>
        <p:nvSpPr>
          <p:cNvPr id="2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en-GB" sz="3200" b="0" strike="noStrike" spc="-1">
                <a:latin typeface="Arial" panose="020B0604020202020204"/>
              </a:rPr>
              <a:t>Click to edit the outline text format</a:t>
            </a:r>
            <a:endParaRPr lang="en-GB" sz="3200" b="0" strike="noStrike" spc="-1">
              <a:latin typeface="Arial" panose="020B0604020202020204"/>
            </a:endParaRPr>
          </a:p>
          <a:p>
            <a:pPr marL="864235" lvl="1" indent="-323850">
              <a:spcBef>
                <a:spcPts val="1135"/>
              </a:spcBef>
              <a:buClr>
                <a:srgbClr val="000000"/>
              </a:buClr>
              <a:buSzPct val="75000"/>
              <a:buFont typeface="Symbol" charset="2"/>
              <a:buChar char=""/>
            </a:pPr>
            <a:r>
              <a:rPr lang="en-GB" sz="2800" b="0" strike="noStrike" spc="-1">
                <a:latin typeface="Arial" panose="020B0604020202020204"/>
              </a:rPr>
              <a:t>Second Outline Level</a:t>
            </a:r>
            <a:endParaRPr lang="en-GB"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GB" sz="2400" b="0" strike="noStrike" spc="-1">
                <a:latin typeface="Arial" panose="020B0604020202020204"/>
              </a:rPr>
              <a:t>Third Outline Level</a:t>
            </a:r>
            <a:endParaRPr lang="en-GB" sz="2400" b="0" strike="noStrike" spc="-1">
              <a:latin typeface="Arial" panose="020B0604020202020204"/>
            </a:endParaRPr>
          </a:p>
          <a:p>
            <a:pPr marL="1727835" lvl="3" indent="-215900">
              <a:spcBef>
                <a:spcPts val="565"/>
              </a:spcBef>
              <a:buClr>
                <a:srgbClr val="000000"/>
              </a:buClr>
              <a:buSzPct val="75000"/>
              <a:buFont typeface="Symbol" charset="2"/>
              <a:buChar char=""/>
            </a:pPr>
            <a:r>
              <a:rPr lang="en-GB" sz="2000" b="0" strike="noStrike" spc="-1">
                <a:latin typeface="Arial" panose="020B0604020202020204"/>
              </a:rPr>
              <a:t>Fourth Outline Level</a:t>
            </a:r>
            <a:endParaRPr lang="en-GB"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Fifth Outline Level</a:t>
            </a:r>
            <a:endParaRPr lang="en-GB"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Sixth Outline Level</a:t>
            </a:r>
            <a:endParaRPr lang="en-GB"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Seventh Outline Level</a:t>
            </a:r>
            <a:endParaRPr lang="en-GB"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14" name="Picture 4"/>
          <p:cNvPicPr/>
          <p:nvPr/>
        </p:nvPicPr>
        <p:blipFill>
          <a:blip r:embed="rId15"/>
          <a:srcRect t="41237"/>
          <a:stretch>
            <a:fillRect/>
          </a:stretch>
        </p:blipFill>
        <p:spPr>
          <a:xfrm>
            <a:off x="0" y="5911920"/>
            <a:ext cx="9141840" cy="943920"/>
          </a:xfrm>
          <a:prstGeom prst="rect">
            <a:avLst/>
          </a:prstGeom>
          <a:ln>
            <a:noFill/>
          </a:ln>
        </p:spPr>
      </p:pic>
      <p:sp>
        <p:nvSpPr>
          <p:cNvPr id="31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panose="020B0604020202020204"/>
              </a:rPr>
              <a:t>Click to edit the title text format</a:t>
            </a:r>
            <a:endParaRPr lang="en-GB" sz="4400" b="0" strike="noStrike" spc="-1">
              <a:latin typeface="Arial" panose="020B0604020202020204"/>
            </a:endParaRPr>
          </a:p>
        </p:txBody>
      </p:sp>
      <p:sp>
        <p:nvSpPr>
          <p:cNvPr id="316" name="PlaceHolder 2"/>
          <p:cNvSpPr>
            <a:spLocks noGrp="1"/>
          </p:cNvSpPr>
          <p:nvPr>
            <p:ph type="body"/>
          </p:nvPr>
        </p:nvSpPr>
        <p:spPr>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panose="05000000000000000000" pitchFamily="2" charset="2"/>
              <a:buChar char=""/>
            </a:pPr>
            <a:r>
              <a:rPr lang="en-GB" sz="3200" b="0" strike="noStrike" spc="-1">
                <a:latin typeface="Arial" panose="020B0604020202020204"/>
              </a:rPr>
              <a:t>Click to edit the outline text format</a:t>
            </a:r>
            <a:endParaRPr lang="en-GB" sz="3200" b="0" strike="noStrike" spc="-1">
              <a:latin typeface="Arial" panose="020B0604020202020204"/>
            </a:endParaRPr>
          </a:p>
          <a:p>
            <a:pPr marL="864235" lvl="1" indent="-323850">
              <a:spcBef>
                <a:spcPts val="1135"/>
              </a:spcBef>
              <a:buClr>
                <a:srgbClr val="000000"/>
              </a:buClr>
              <a:buSzPct val="75000"/>
              <a:buFont typeface="Symbol" charset="2"/>
              <a:buChar char=""/>
            </a:pPr>
            <a:r>
              <a:rPr lang="en-GB" sz="2800" b="0" strike="noStrike" spc="-1">
                <a:latin typeface="Arial" panose="020B0604020202020204"/>
              </a:rPr>
              <a:t>Second Outline Level</a:t>
            </a:r>
            <a:endParaRPr lang="en-GB"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GB" sz="2400" b="0" strike="noStrike" spc="-1">
                <a:latin typeface="Arial" panose="020B0604020202020204"/>
              </a:rPr>
              <a:t>Third Outline Level</a:t>
            </a:r>
            <a:endParaRPr lang="en-GB" sz="2400" b="0" strike="noStrike" spc="-1">
              <a:latin typeface="Arial" panose="020B0604020202020204"/>
            </a:endParaRPr>
          </a:p>
          <a:p>
            <a:pPr marL="1727835" lvl="3" indent="-215900">
              <a:spcBef>
                <a:spcPts val="565"/>
              </a:spcBef>
              <a:buClr>
                <a:srgbClr val="000000"/>
              </a:buClr>
              <a:buSzPct val="75000"/>
              <a:buFont typeface="Symbol" charset="2"/>
              <a:buChar char=""/>
            </a:pPr>
            <a:r>
              <a:rPr lang="en-GB" sz="2000" b="0" strike="noStrike" spc="-1">
                <a:latin typeface="Arial" panose="020B0604020202020204"/>
              </a:rPr>
              <a:t>Fourth Outline Level</a:t>
            </a:r>
            <a:endParaRPr lang="en-GB"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Fifth Outline Level</a:t>
            </a:r>
            <a:endParaRPr lang="en-GB"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Sixth Outline Level</a:t>
            </a:r>
            <a:endParaRPr lang="en-GB"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GB" sz="2000" b="0" strike="noStrike" spc="-1">
                <a:latin typeface="Arial" panose="020B0604020202020204"/>
              </a:rPr>
              <a:t>Seventh Outline Level</a:t>
            </a:r>
            <a:endParaRPr lang="en-GB"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xStyles>
    <p:titleStyle/>
    <p:bodyStyle/>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image" Target="../media/image10.png"/><Relationship Id="rId1" Type="http://schemas.openxmlformats.org/officeDocument/2006/relationships/hyperlink" Target="http://www.polypharmacy.scot.nhs.uk/polypharmacy-guidance-medicines-review/for-healthcare-professionals/principles/the-7-steps-medication-review/" TargetMode="Externa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87.xml"/><Relationship Id="rId4" Type="http://schemas.openxmlformats.org/officeDocument/2006/relationships/hyperlink" Target="https://www.england.nhs.uk/long-read/national-medicines-optimisation-opportunities-2023-24/#12-improving-valproate-safety" TargetMode="External"/><Relationship Id="rId3" Type="http://schemas.openxmlformats.org/officeDocument/2006/relationships/hyperlink" Target="https://www.england.nhs.uk/long-read/national-medicines-optimisation-opportunities-2023-24/#7-addressing-inappropriate-antidepressant-prescribing" TargetMode="External"/><Relationship Id="rId2" Type="http://schemas.openxmlformats.org/officeDocument/2006/relationships/hyperlink" Target="https://www.england.nhs.uk/long-read/national-medicines-optimisation-opportunities-2023-24/" TargetMode="Externa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3.xml"/><Relationship Id="rId2" Type="http://schemas.openxmlformats.org/officeDocument/2006/relationships/hyperlink" Target="https://nhsbsa-opendata.s3.eu-west-2.amazonaws.com/mumh/mumh_annual_2223_v001.html#21_Antidepressants" TargetMode="Externa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hyperlink" Target="https://www.nice.org.uk/guidance/ng215" TargetMode="External"/><Relationship Id="rId2" Type="http://schemas.openxmlformats.org/officeDocument/2006/relationships/image" Target="../media/image14.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image" Target="../media/image13.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92.xml"/><Relationship Id="rId2" Type="http://schemas.openxmlformats.org/officeDocument/2006/relationships/hyperlink" Target="https://doi.org/10.1016/j.addbeh.2018.08.027" TargetMode="Externa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9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hyperlink" Target="https://gbr01.safelinks.protection.outlook.com/?url=https%3A%2F%2Flink.springer.com%2Farticle%2F10.1007%2Fs40263-022-00960-y&amp;data=05%7C01%7Ccaroline.parker%40nhs.net%7C31e31578049842867d7408dbe05aaaf3%7C37c354b285b047f5b22207b48d774ee3%7C0%7C0%7C638350452262517181%7CUnknown%7CTWFpbGZsb3d8eyJWIjoiMC4wLjAwMDAiLCJQIjoiV2luMzIiLCJBTiI6Ik1haWwiLCJXVCI6Mn0%3D%7C3000%7C%7C%7C&amp;sdata=R%2FHgn9F8vVAdB16XsIAssOwyX3k5yAYxgCkDqFPCVu0%3D&amp;reserved=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00.xml"/><Relationship Id="rId2" Type="http://schemas.openxmlformats.org/officeDocument/2006/relationships/image" Target="../media/image20.png"/><Relationship Id="rId1" Type="http://schemas.openxmlformats.org/officeDocument/2006/relationships/hyperlink" Target="https://www.thelancet.com/journals/lanpsy/article/PIIS2215-0366(19)30032-X/fulltext"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0.xml"/><Relationship Id="rId1" Type="http://schemas.openxmlformats.org/officeDocument/2006/relationships/hyperlink" Target="https://www.england.nhs.uk/long-read/optimising-personalised-care-for-adults-prescribed-medicines-associated-with-dependence-or-withdrawal-symptom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hyperlink" Target="https://www.nice.org.uk/guidance/ng215"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0.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0.xml"/><Relationship Id="rId1" Type="http://schemas.openxmlformats.org/officeDocument/2006/relationships/hyperlink" Target="https://www.thelancet.com/journals/lanpsy/article/PIIS2215-0366(23)00258-4/fulltext"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image" Target="../media/image13.png"/><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image" Target="../media/image13.png"/><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4.jpe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75.xml"/><Relationship Id="rId5" Type="http://schemas.openxmlformats.org/officeDocument/2006/relationships/hyperlink" Target="https://www.gov.uk/government/publications/drug-misuse-and-dependence-uk-guidelines-on-clinical-management" TargetMode="External"/><Relationship Id="rId4" Type="http://schemas.openxmlformats.org/officeDocument/2006/relationships/hyperlink" Target="https://www.sps.nhs.uk/articles/choosing-equivalent-doses-of-oral-benzodiazepines/" TargetMode="External"/><Relationship Id="rId3" Type="http://schemas.openxmlformats.org/officeDocument/2006/relationships/image" Target="../media/image25.png"/><Relationship Id="rId2" Type="http://schemas.openxmlformats.org/officeDocument/2006/relationships/hyperlink" Target="https://www.benzo.org.uk/manual/bzcha01.htm" TargetMode="External"/><Relationship Id="rId1" Type="http://schemas.openxmlformats.org/officeDocument/2006/relationships/hyperlink" Target="https://www.benzo.org.uk/manual/index.htm"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9.jpeg"/><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100.xml"/><Relationship Id="rId6" Type="http://schemas.openxmlformats.org/officeDocument/2006/relationships/hyperlink" Target="https://www.sps.nhs.uk/articles/using-tools-to-support-medication-review/" TargetMode="External"/><Relationship Id="rId5" Type="http://schemas.openxmlformats.org/officeDocument/2006/relationships/hyperlink" Target="https://www.sps.nhs.uk/articles/deprescribing-of-antidepressants-for-depression-and-anxiety/" TargetMode="External"/><Relationship Id="rId4" Type="http://schemas.openxmlformats.org/officeDocument/2006/relationships/hyperlink" Target="https://www.england.nhs.uk/long-read/optimising-personalised-care-for-adults-prescribed-medicines-associated-with-dependence-or-withdrawal-symptoms/#appendix" TargetMode="External"/><Relationship Id="rId3" Type="http://schemas.openxmlformats.org/officeDocument/2006/relationships/hyperlink" Target="https://www.rcpsych.ac.uk/mental-health/treatments-and-wellbeing/stopping-antidepressants" TargetMode="External"/><Relationship Id="rId2" Type="http://schemas.openxmlformats.org/officeDocument/2006/relationships/hyperlink" Target="https://www.nice.org.uk/guidance/ng215" TargetMode="External"/><Relationship Id="rId1" Type="http://schemas.openxmlformats.org/officeDocument/2006/relationships/hyperlink" Target="https://www.england.nhs.uk/long-read/national-medicines-optimisation-opportunities-2023-2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8.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0.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4.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3.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Picture 4"/>
          <p:cNvPicPr/>
          <p:nvPr/>
        </p:nvPicPr>
        <p:blipFill>
          <a:blip r:embed="rId1"/>
          <a:srcRect t="41237"/>
          <a:stretch>
            <a:fillRect/>
          </a:stretch>
        </p:blipFill>
        <p:spPr>
          <a:xfrm>
            <a:off x="0" y="5911920"/>
            <a:ext cx="9141840" cy="943920"/>
          </a:xfrm>
          <a:prstGeom prst="rect">
            <a:avLst/>
          </a:prstGeom>
          <a:ln>
            <a:noFill/>
          </a:ln>
        </p:spPr>
      </p:pic>
      <p:sp>
        <p:nvSpPr>
          <p:cNvPr id="360" name="CustomShape 1"/>
          <p:cNvSpPr/>
          <p:nvPr/>
        </p:nvSpPr>
        <p:spPr>
          <a:xfrm>
            <a:off x="1457157" y="3793500"/>
            <a:ext cx="6398640" cy="119575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rmAutofit/>
          </a:bodyPr>
          <a:lstStyle/>
          <a:p>
            <a:pPr algn="ctr">
              <a:lnSpc>
                <a:spcPct val="100000"/>
              </a:lnSpc>
              <a:spcBef>
                <a:spcPts val="360"/>
              </a:spcBef>
            </a:pPr>
            <a:r>
              <a:rPr lang="en-GB" sz="1800" b="0" strike="noStrike" spc="-1" dirty="0">
                <a:solidFill>
                  <a:srgbClr val="000000"/>
                </a:solidFill>
                <a:latin typeface="Arial" panose="020B0604020202020204"/>
                <a:ea typeface="DejaVu Sans" panose="020B0603030804020204"/>
              </a:rPr>
              <a:t>Caroline Parker</a:t>
            </a:r>
            <a:endParaRPr lang="en-GB" sz="1800" b="0" strike="noStrike" spc="-1" dirty="0">
              <a:latin typeface="Arial" panose="020B0604020202020204"/>
            </a:endParaRPr>
          </a:p>
          <a:p>
            <a:pPr algn="ctr">
              <a:lnSpc>
                <a:spcPct val="100000"/>
              </a:lnSpc>
              <a:spcBef>
                <a:spcPts val="360"/>
              </a:spcBef>
            </a:pPr>
            <a:r>
              <a:rPr lang="en-GB" sz="1800" b="0" strike="noStrike" spc="-1" dirty="0">
                <a:solidFill>
                  <a:srgbClr val="000000"/>
                </a:solidFill>
                <a:latin typeface="Arial" panose="020B0604020202020204"/>
                <a:ea typeface="DejaVu Sans" panose="020B0603030804020204"/>
              </a:rPr>
              <a:t>Lead Pharmacist – Community Mental Health Teams</a:t>
            </a:r>
            <a:endParaRPr lang="en-GB" sz="1800" b="0" strike="noStrike" spc="-1" dirty="0">
              <a:latin typeface="Arial" panose="020B0604020202020204"/>
            </a:endParaRPr>
          </a:p>
          <a:p>
            <a:pPr algn="ctr">
              <a:lnSpc>
                <a:spcPct val="100000"/>
              </a:lnSpc>
              <a:spcBef>
                <a:spcPts val="360"/>
              </a:spcBef>
            </a:pPr>
            <a:r>
              <a:rPr lang="en-GB" sz="1800" b="0" strike="noStrike" spc="-1" dirty="0">
                <a:solidFill>
                  <a:srgbClr val="000000"/>
                </a:solidFill>
                <a:latin typeface="Arial" panose="020B0604020202020204"/>
                <a:ea typeface="DejaVu Sans" panose="020B0603030804020204"/>
              </a:rPr>
              <a:t>Independent Prescriber</a:t>
            </a:r>
            <a:endParaRPr lang="en-GB" sz="1800" b="0" strike="noStrike" spc="-1" dirty="0">
              <a:latin typeface="Arial" panose="020B0604020202020204"/>
            </a:endParaRPr>
          </a:p>
        </p:txBody>
      </p:sp>
      <p:sp>
        <p:nvSpPr>
          <p:cNvPr id="361" name="CustomShape 2"/>
          <p:cNvSpPr/>
          <p:nvPr/>
        </p:nvSpPr>
        <p:spPr>
          <a:xfrm>
            <a:off x="477000" y="1074198"/>
            <a:ext cx="8227440" cy="2354802"/>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rmAutofit fontScale="50000" lnSpcReduction="20000"/>
          </a:bodyPr>
          <a:lstStyle/>
          <a:p>
            <a:pPr algn="ctr">
              <a:lnSpc>
                <a:spcPct val="100000"/>
              </a:lnSpc>
              <a:spcBef>
                <a:spcPts val="880"/>
              </a:spcBef>
            </a:pPr>
            <a:r>
              <a:rPr lang="en-GB" sz="9600" b="1" strike="noStrike" spc="-1" dirty="0">
                <a:solidFill>
                  <a:srgbClr val="000000"/>
                </a:solidFill>
                <a:latin typeface="+mj-lt"/>
                <a:ea typeface="DejaVu Sans" panose="020B0603030804020204"/>
              </a:rPr>
              <a:t>The role of the non-medical prescriber in deprescribing psychiatric medicines</a:t>
            </a:r>
            <a:endParaRPr lang="en-GB" sz="9600" b="0" strike="noStrike" spc="-1" dirty="0">
              <a:latin typeface="+mj-lt"/>
            </a:endParaRPr>
          </a:p>
          <a:p>
            <a:pPr algn="ctr">
              <a:lnSpc>
                <a:spcPct val="100000"/>
              </a:lnSpc>
              <a:spcBef>
                <a:spcPts val="440"/>
              </a:spcBef>
            </a:pPr>
            <a:endParaRPr lang="en-GB" sz="4400" b="0" strike="noStrike" spc="-1" dirty="0">
              <a:latin typeface="Arial" panose="020B0604020202020204"/>
            </a:endParaRPr>
          </a:p>
          <a:p>
            <a:pPr algn="ctr">
              <a:lnSpc>
                <a:spcPct val="100000"/>
              </a:lnSpc>
              <a:spcBef>
                <a:spcPts val="440"/>
              </a:spcBef>
            </a:pPr>
            <a:r>
              <a:rPr lang="en-GB" sz="2200" b="0" strike="noStrike" spc="-1" dirty="0">
                <a:solidFill>
                  <a:srgbClr val="000000"/>
                </a:solidFill>
                <a:latin typeface="Arial" panose="020B0604020202020204"/>
                <a:ea typeface="DejaVu Sans" panose="020B0603030804020204"/>
              </a:rPr>
              <a:t>12th July 2024</a:t>
            </a:r>
            <a:endParaRPr lang="en-GB" sz="2200" b="0" strike="noStrike" spc="-1" dirty="0">
              <a:latin typeface="Arial" panose="020B0604020202020204"/>
            </a:endParaRPr>
          </a:p>
        </p:txBody>
      </p:sp>
      <p:pic>
        <p:nvPicPr>
          <p:cNvPr id="362" name="Picture 361"/>
          <p:cNvPicPr/>
          <p:nvPr/>
        </p:nvPicPr>
        <p:blipFill>
          <a:blip r:embed="rId2"/>
          <a:stretch>
            <a:fillRect/>
          </a:stretch>
        </p:blipFill>
        <p:spPr>
          <a:xfrm>
            <a:off x="534960" y="5280840"/>
            <a:ext cx="3423960" cy="766080"/>
          </a:xfrm>
          <a:prstGeom prst="rect">
            <a:avLst/>
          </a:prstGeom>
          <a:ln>
            <a:noFill/>
          </a:ln>
        </p:spPr>
      </p:pic>
      <p:pic>
        <p:nvPicPr>
          <p:cNvPr id="363" name="Picture 362"/>
          <p:cNvPicPr/>
          <p:nvPr/>
        </p:nvPicPr>
        <p:blipFill>
          <a:blip r:embed="rId3"/>
          <a:stretch>
            <a:fillRect/>
          </a:stretch>
        </p:blipFill>
        <p:spPr>
          <a:xfrm>
            <a:off x="6552000" y="5394240"/>
            <a:ext cx="2078640" cy="63648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323640" y="692640"/>
            <a:ext cx="8494920" cy="1365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a:lnSpc>
                <a:spcPct val="100000"/>
              </a:lnSpc>
            </a:pPr>
            <a:r>
              <a:rPr lang="en-GB" sz="4400" b="1" strike="noStrike" spc="-1">
                <a:solidFill>
                  <a:srgbClr val="00395A"/>
                </a:solidFill>
                <a:latin typeface="Arial" panose="020B0604020202020204"/>
                <a:ea typeface="DejaVu Sans" panose="020B0603030804020204"/>
              </a:rPr>
              <a:t>Identification of problematic polypharmacy</a:t>
            </a:r>
            <a:endParaRPr lang="en-GB" sz="4400" b="0" strike="noStrike" spc="-1">
              <a:latin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5" name="Table 1"/>
          <p:cNvGraphicFramePr/>
          <p:nvPr/>
        </p:nvGraphicFramePr>
        <p:xfrm>
          <a:off x="0" y="-27360"/>
          <a:ext cx="9143640" cy="8433720"/>
        </p:xfrm>
        <a:graphic>
          <a:graphicData uri="http://schemas.openxmlformats.org/drawingml/2006/table">
            <a:tbl>
              <a:tblPr/>
              <a:tblGrid>
                <a:gridCol w="1691640"/>
                <a:gridCol w="5189040"/>
                <a:gridCol w="2262960"/>
              </a:tblGrid>
              <a:tr h="1949040">
                <a:tc>
                  <a:txBody>
                    <a:bodyPr/>
                    <a:lstStyle/>
                    <a:p>
                      <a:pPr>
                        <a:lnSpc>
                          <a:spcPct val="100000"/>
                        </a:lnSpc>
                      </a:pPr>
                      <a:r>
                        <a:rPr lang="en-GB" sz="1800" b="1" strike="noStrike" spc="-1">
                          <a:solidFill>
                            <a:srgbClr val="FFFFFF"/>
                          </a:solidFill>
                          <a:latin typeface="Calibri"/>
                        </a:rPr>
                        <a:t>Beers</a:t>
                      </a:r>
                      <a:r>
                        <a:rPr lang="en-GB" sz="1800" b="0" strike="noStrike" spc="-1">
                          <a:solidFill>
                            <a:srgbClr val="FFFFFF"/>
                          </a:solidFill>
                          <a:latin typeface="Calibri"/>
                        </a:rPr>
                        <a:t> criteria for potentially inappropriate medication use in older adults </a:t>
                      </a:r>
                      <a:endParaRPr lang="en-GB" sz="18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en-GB" sz="1800" b="0" strike="noStrike" spc="-1">
                          <a:solidFill>
                            <a:srgbClr val="FFFFFF"/>
                          </a:solidFill>
                          <a:latin typeface="Calibri"/>
                        </a:rPr>
                        <a:t>The original prescribing indicator reference. In some respects the 66 indicators are US specific. There are regular updates of the 1991 indicators; the indicators have been tested in a variety of situations worldwide. </a:t>
                      </a:r>
                      <a:endParaRPr lang="en-GB" sz="18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en-GB" sz="1200" b="0" strike="noStrike" spc="-1">
                          <a:solidFill>
                            <a:srgbClr val="FFFFFF"/>
                          </a:solidFill>
                          <a:latin typeface="Calibri"/>
                        </a:rPr>
                        <a:t>Beers (2012). ‘The American Geriatrics Society Updated Beers criteria for potentially inappropriate medication use in older adults’. Journal of the American Geriatrics Society, vol 60, no 4, pp 616–31.</a:t>
                      </a:r>
                      <a:endParaRPr lang="en-GB" sz="12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949040">
                <a:tc>
                  <a:txBody>
                    <a:bodyPr/>
                    <a:lstStyle/>
                    <a:p>
                      <a:pPr>
                        <a:lnSpc>
                          <a:spcPct val="100000"/>
                        </a:lnSpc>
                      </a:pPr>
                      <a:r>
                        <a:rPr lang="en-GB" sz="1800" b="1" strike="noStrike" spc="-1">
                          <a:solidFill>
                            <a:srgbClr val="000000"/>
                          </a:solidFill>
                          <a:latin typeface="Calibri"/>
                        </a:rPr>
                        <a:t>PINCER</a:t>
                      </a:r>
                      <a:r>
                        <a:rPr lang="en-GB" sz="1800" b="0" strike="noStrike" spc="-1">
                          <a:solidFill>
                            <a:srgbClr val="000000"/>
                          </a:solidFill>
                          <a:latin typeface="Calibri"/>
                        </a:rPr>
                        <a:t> Indicators </a:t>
                      </a:r>
                      <a:endParaRPr lang="en-GB" sz="1800" b="0" strike="noStrike" spc="-1">
                        <a:latin typeface="Arial" panose="020B0604020202020204"/>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800" b="0" strike="noStrike" spc="-1">
                          <a:solidFill>
                            <a:srgbClr val="000000"/>
                          </a:solidFill>
                          <a:latin typeface="Calibri"/>
                        </a:rPr>
                        <a:t>10 UK indicators validated in general practice. The PINCER trial demonstrated the effectiveness of a pharmacist-led IT-based intervention to reduce hazardous prescribing. Odds ratios for error were significantly lower in intervention grp (0.51 to 0.73)</a:t>
                      </a:r>
                      <a:endParaRPr lang="en-GB" sz="1800" b="0" strike="noStrike" spc="-1">
                        <a:latin typeface="Arial" panose="020B0604020202020204"/>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200" b="0" strike="noStrike" spc="-1">
                          <a:solidFill>
                            <a:srgbClr val="000000"/>
                          </a:solidFill>
                          <a:latin typeface="Calibri"/>
                        </a:rPr>
                        <a:t>Avery AJ et al (2012a). ‘A pharmacist-led information technology intervention for medication errors (PINCER)’ The Lancet, vol 379, pp 1310–9.</a:t>
                      </a:r>
                      <a:endParaRPr lang="en-GB" sz="1200" b="0" strike="noStrike" spc="-1">
                        <a:latin typeface="Arial" panose="020B0604020202020204"/>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r h="1418400">
                <a:tc>
                  <a:txBody>
                    <a:bodyPr/>
                    <a:lstStyle/>
                    <a:p>
                      <a:pPr>
                        <a:lnSpc>
                          <a:spcPct val="100000"/>
                        </a:lnSpc>
                      </a:pPr>
                      <a:r>
                        <a:rPr lang="en-GB" sz="1800" b="1" strike="noStrike" spc="-1">
                          <a:solidFill>
                            <a:srgbClr val="000000"/>
                          </a:solidFill>
                          <a:latin typeface="Calibri"/>
                        </a:rPr>
                        <a:t>RCGP</a:t>
                      </a:r>
                      <a:r>
                        <a:rPr lang="en-GB" sz="1800" b="0" strike="noStrike" spc="-1">
                          <a:solidFill>
                            <a:srgbClr val="000000"/>
                          </a:solidFill>
                          <a:latin typeface="Calibri"/>
                        </a:rPr>
                        <a:t> indicators </a:t>
                      </a:r>
                      <a:endParaRPr lang="en-GB" sz="18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800" b="0" strike="noStrike" spc="-1">
                          <a:solidFill>
                            <a:srgbClr val="000000"/>
                          </a:solidFill>
                          <a:latin typeface="Calibri"/>
                        </a:rPr>
                        <a:t>34 prescribing safety indicators developed and designed for use in UK general practice. Using a similar process, an updated list of 56 indicators has recently been identified (currently unpublished).</a:t>
                      </a:r>
                      <a:endParaRPr lang="en-GB" sz="18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200" b="0" strike="noStrike" spc="-1">
                          <a:solidFill>
                            <a:srgbClr val="000000"/>
                          </a:solidFill>
                          <a:latin typeface="Calibri"/>
                        </a:rPr>
                        <a:t>Avery AJ et al (2011). ‘Development of prescribing-safety indicators for GPs using the RAND Appropriateness Method’. Br J of Gen Prac, vol 61, no 589, pp 526–36.</a:t>
                      </a:r>
                      <a:endParaRPr lang="en-GB" sz="12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698840">
                <a:tc>
                  <a:txBody>
                    <a:bodyPr/>
                    <a:lstStyle/>
                    <a:p>
                      <a:pPr>
                        <a:lnSpc>
                          <a:spcPct val="100000"/>
                        </a:lnSpc>
                      </a:pPr>
                      <a:r>
                        <a:rPr lang="en-GB" sz="1800" b="0" strike="noStrike" spc="-1">
                          <a:solidFill>
                            <a:srgbClr val="000000"/>
                          </a:solidFill>
                          <a:latin typeface="Calibri"/>
                        </a:rPr>
                        <a:t>Scottish – inappropriate prescribing to vulnerable patients </a:t>
                      </a:r>
                      <a:endParaRPr lang="en-GB" sz="18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GB" sz="1800" b="0" strike="noStrike" spc="-1">
                          <a:solidFill>
                            <a:srgbClr val="000000"/>
                          </a:solidFill>
                          <a:latin typeface="Calibri"/>
                        </a:rPr>
                        <a:t>15 RAND UCLA-derived indicators that were developed in Scotland and tested on general practice data from 1.7 million patients. A composite indicator was found to be the most reliable measure of a practice’s performance.</a:t>
                      </a:r>
                      <a:endParaRPr lang="en-GB" sz="18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GB" sz="1200" b="0" strike="noStrike" spc="-1">
                          <a:solidFill>
                            <a:srgbClr val="000000"/>
                          </a:solidFill>
                          <a:latin typeface="Calibri"/>
                        </a:rPr>
                        <a:t>Guthrie B et al (2011). ‘High risk prescribing in primary care patients particularly vulnerable to adverse drug events: cross sectional population database analysis in Scottish general practice’. BMJ, vol 342, d3514.</a:t>
                      </a:r>
                      <a:endParaRPr lang="en-GB" sz="12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418400">
                <a:tc>
                  <a:txBody>
                    <a:bodyPr/>
                    <a:lstStyle/>
                    <a:p>
                      <a:pPr>
                        <a:lnSpc>
                          <a:spcPct val="100000"/>
                        </a:lnSpc>
                      </a:pPr>
                      <a:r>
                        <a:rPr lang="en-GB" sz="1800" b="1" strike="noStrike" spc="-1">
                          <a:solidFill>
                            <a:srgbClr val="000000"/>
                          </a:solidFill>
                          <a:latin typeface="Calibri"/>
                        </a:rPr>
                        <a:t>STOPP/START</a:t>
                      </a:r>
                      <a:r>
                        <a:rPr lang="en-GB" sz="1800" b="0" strike="noStrike" spc="-1">
                          <a:solidFill>
                            <a:srgbClr val="000000"/>
                          </a:solidFill>
                          <a:latin typeface="Calibri"/>
                        </a:rPr>
                        <a:t> criteria </a:t>
                      </a:r>
                      <a:endParaRPr lang="en-GB" sz="18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800" b="0" strike="noStrike" spc="-1">
                          <a:solidFill>
                            <a:srgbClr val="000000"/>
                          </a:solidFill>
                          <a:latin typeface="Calibri"/>
                        </a:rPr>
                        <a:t>87 indicators developed by consensus methods in Ireland. They have been validated extensively in the UK setting. Many of the STOPP criteria were included in the RCGP indicator set. </a:t>
                      </a:r>
                      <a:endParaRPr lang="en-GB" sz="18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200" b="0" strike="noStrike" spc="-1">
                          <a:solidFill>
                            <a:srgbClr val="000000"/>
                          </a:solidFill>
                          <a:latin typeface="Calibri"/>
                        </a:rPr>
                        <a:t>Gallagher P et al (2008). ‘STOPP and START. Consensus validation’. International Journal of Clinical Pharmacology and Therapeutics, vol 46, pp 72–83. </a:t>
                      </a:r>
                      <a:endParaRPr lang="en-GB" sz="1200" b="0" strike="noStrike" spc="-1">
                        <a:latin typeface="Arial" panose="020B0604020202020204"/>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442800" y="1734120"/>
            <a:ext cx="4393080" cy="44568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a:lnSpc>
                <a:spcPct val="100000"/>
              </a:lnSpc>
            </a:pPr>
            <a:r>
              <a:rPr lang="en-GB" sz="3200" b="0" strike="noStrike" spc="-1">
                <a:solidFill>
                  <a:srgbClr val="000000"/>
                </a:solidFill>
                <a:latin typeface="Calibri"/>
                <a:ea typeface="DejaVu Sans" panose="020B0603030804020204"/>
              </a:rPr>
              <a:t>NHS Scotland</a:t>
            </a:r>
            <a:endParaRPr lang="en-GB" sz="3200" b="0" strike="noStrike" spc="-1">
              <a:latin typeface="Arial" panose="020B0604020202020204"/>
            </a:endParaRPr>
          </a:p>
          <a:p>
            <a:pPr>
              <a:lnSpc>
                <a:spcPct val="100000"/>
              </a:lnSpc>
            </a:pPr>
            <a:r>
              <a:rPr lang="en-GB" sz="3200" b="1" strike="noStrike" spc="-1">
                <a:solidFill>
                  <a:srgbClr val="000000"/>
                </a:solidFill>
                <a:latin typeface="Calibri"/>
                <a:ea typeface="DejaVu Sans" panose="020B0603030804020204"/>
              </a:rPr>
              <a:t>7 steps to good medication review </a:t>
            </a:r>
            <a:endParaRPr lang="en-GB" sz="3200" b="0" strike="noStrike" spc="-1">
              <a:latin typeface="Arial" panose="020B0604020202020204"/>
            </a:endParaRPr>
          </a:p>
          <a:p>
            <a:pPr>
              <a:lnSpc>
                <a:spcPct val="100000"/>
              </a:lnSpc>
            </a:pPr>
            <a:r>
              <a:rPr lang="en-GB" sz="3200" b="0" strike="noStrike" spc="-1">
                <a:solidFill>
                  <a:srgbClr val="000000"/>
                </a:solidFill>
                <a:latin typeface="Calibri"/>
                <a:ea typeface="DejaVu Sans" panose="020B0603030804020204"/>
              </a:rPr>
              <a:t>a guide to structure the review process</a:t>
            </a:r>
            <a:endParaRPr lang="en-GB" sz="3200" b="0" strike="noStrike" spc="-1">
              <a:latin typeface="Arial" panose="020B0604020202020204"/>
            </a:endParaRPr>
          </a:p>
          <a:p>
            <a:pPr>
              <a:lnSpc>
                <a:spcPct val="100000"/>
              </a:lnSpc>
            </a:pPr>
            <a:endParaRPr lang="en-GB" sz="3200" b="0" strike="noStrike" spc="-1">
              <a:latin typeface="Arial" panose="020B0604020202020204"/>
            </a:endParaRPr>
          </a:p>
          <a:p>
            <a:pPr>
              <a:lnSpc>
                <a:spcPct val="100000"/>
              </a:lnSpc>
            </a:pPr>
            <a:r>
              <a:rPr lang="en-GB" sz="1800" b="0" u="sng" strike="noStrike" spc="-1">
                <a:solidFill>
                  <a:srgbClr val="0000FF"/>
                </a:solidFill>
                <a:uFillTx/>
                <a:latin typeface="Calibri"/>
                <a:ea typeface="DejaVu Sans" panose="020B0603030804020204"/>
                <a:hlinkClick r:id="rId1"/>
              </a:rPr>
              <a:t>http://www.polypharmacy.scot.nhs.uk/polypharmacy-guidance-medicines-review/for-healthcare-professionals/principles/the-7-steps-medication-review/</a:t>
            </a:r>
            <a:endParaRPr lang="en-GB" sz="1800" b="0" strike="noStrike" spc="-1">
              <a:latin typeface="Arial" panose="020B0604020202020204"/>
            </a:endParaRPr>
          </a:p>
        </p:txBody>
      </p:sp>
      <p:pic>
        <p:nvPicPr>
          <p:cNvPr id="397" name="Picture 2"/>
          <p:cNvPicPr/>
          <p:nvPr/>
        </p:nvPicPr>
        <p:blipFill>
          <a:blip r:embed="rId2"/>
          <a:srcRect l="16723" t="19022" r="47659"/>
          <a:stretch>
            <a:fillRect/>
          </a:stretch>
        </p:blipFill>
        <p:spPr>
          <a:xfrm>
            <a:off x="4968000" y="988560"/>
            <a:ext cx="3980691" cy="4913640"/>
          </a:xfrm>
          <a:prstGeom prst="rect">
            <a:avLst/>
          </a:prstGeom>
          <a:ln w="9360">
            <a:solidFill>
              <a:schemeClr val="tx1"/>
            </a:solidFill>
            <a:miter/>
          </a:ln>
        </p:spPr>
      </p:pic>
      <p:sp>
        <p:nvSpPr>
          <p:cNvPr id="398" name="CustomShape 2"/>
          <p:cNvSpPr/>
          <p:nvPr/>
        </p:nvSpPr>
        <p:spPr>
          <a:xfrm>
            <a:off x="435240" y="260640"/>
            <a:ext cx="8278920" cy="14284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a:lnSpc>
                <a:spcPct val="100000"/>
              </a:lnSpc>
            </a:pPr>
            <a:r>
              <a:rPr lang="en-GB" sz="4400" b="1" strike="noStrike" spc="-1">
                <a:solidFill>
                  <a:srgbClr val="000000"/>
                </a:solidFill>
                <a:latin typeface="Calibri"/>
                <a:ea typeface="DejaVu Sans" panose="020B0603030804020204"/>
              </a:rPr>
              <a:t>Polypharmacy  </a:t>
            </a:r>
            <a:endParaRPr lang="en-GB" sz="4400" b="0" strike="noStrike" spc="-1">
              <a:latin typeface="Arial" panose="020B0604020202020204"/>
            </a:endParaRPr>
          </a:p>
          <a:p>
            <a:pPr>
              <a:lnSpc>
                <a:spcPct val="100000"/>
              </a:lnSpc>
            </a:pPr>
            <a:r>
              <a:rPr lang="en-GB" sz="4400" b="1" strike="noStrike" spc="-1">
                <a:solidFill>
                  <a:srgbClr val="000000"/>
                </a:solidFill>
                <a:latin typeface="Calibri"/>
                <a:ea typeface="DejaVu Sans" panose="020B0603030804020204"/>
              </a:rPr>
              <a:t>- review tools</a:t>
            </a:r>
            <a:endParaRPr lang="en-GB" sz="4400" b="0" strike="noStrike" spc="-1">
              <a:latin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4" name="Picture 4"/>
          <p:cNvPicPr>
            <a:picLocks noChangeAspect="1"/>
          </p:cNvPicPr>
          <p:nvPr/>
        </p:nvPicPr>
        <p:blipFill>
          <a:blip r:embed="rId1"/>
          <a:stretch>
            <a:fillRect/>
          </a:stretch>
        </p:blipFill>
        <p:spPr>
          <a:xfrm>
            <a:off x="74645" y="177282"/>
            <a:ext cx="9069355" cy="5229219"/>
          </a:xfrm>
          <a:prstGeom prst="rect">
            <a:avLst/>
          </a:prstGeom>
          <a:noFill/>
          <a:ln cap="flat">
            <a:noFill/>
          </a:ln>
        </p:spPr>
      </p:pic>
      <p:sp>
        <p:nvSpPr>
          <p:cNvPr id="5" name="TextBox 4"/>
          <p:cNvSpPr txBox="1"/>
          <p:nvPr/>
        </p:nvSpPr>
        <p:spPr>
          <a:xfrm>
            <a:off x="0" y="5525416"/>
            <a:ext cx="457200" cy="1332584"/>
          </a:xfrm>
          <a:prstGeom prst="rect">
            <a:avLst/>
          </a:prstGeom>
          <a:solidFill>
            <a:schemeClr val="bg1"/>
          </a:solidFill>
        </p:spPr>
        <p:txBody>
          <a:bodyPr wrap="square" rtlCol="0">
            <a:spAutoFit/>
          </a:bodyPr>
          <a:lstStyle/>
          <a:p>
            <a:endParaRPr lang="en-GB" dirty="0"/>
          </a:p>
        </p:txBody>
      </p:sp>
      <p:sp>
        <p:nvSpPr>
          <p:cNvPr id="3" name="Content Placeholder 2"/>
          <p:cNvSpPr txBox="1">
            <a:spLocks noGrp="1"/>
          </p:cNvSpPr>
          <p:nvPr>
            <p:ph idx="1"/>
          </p:nvPr>
        </p:nvSpPr>
        <p:spPr>
          <a:xfrm>
            <a:off x="248574" y="5525416"/>
            <a:ext cx="8895425" cy="1332584"/>
          </a:xfrm>
          <a:solidFill>
            <a:schemeClr val="bg1"/>
          </a:solidFill>
        </p:spPr>
        <p:txBody>
          <a:bodyPr>
            <a:normAutofit fontScale="92500"/>
          </a:bodyPr>
          <a:lstStyle/>
          <a:p>
            <a:pPr lvl="2"/>
            <a:r>
              <a:rPr lang="en-GB" sz="2500" b="1" u="sng" dirty="0">
                <a:solidFill>
                  <a:srgbClr val="0563C1"/>
                </a:solidFill>
                <a:latin typeface="Calibri"/>
                <a:hlinkClick r:id="rId2"/>
              </a:rPr>
              <a:t>NHS England » National medicines optimisation opportunities 2023/24</a:t>
            </a:r>
            <a:endParaRPr lang="en-GB" sz="2500" b="1" dirty="0">
              <a:latin typeface="Calibri"/>
            </a:endParaRPr>
          </a:p>
          <a:p>
            <a:pPr lvl="2"/>
            <a:r>
              <a:rPr lang="en-GB" sz="2200" b="1" dirty="0">
                <a:latin typeface="Calibri"/>
              </a:rPr>
              <a:t>16</a:t>
            </a:r>
            <a:r>
              <a:rPr lang="en-GB" sz="2200" dirty="0">
                <a:latin typeface="Calibri"/>
              </a:rPr>
              <a:t> are suggested, of which ICBs have to select at least 5 including:</a:t>
            </a:r>
            <a:endParaRPr lang="en-GB" sz="2200" dirty="0">
              <a:latin typeface="Calibri"/>
            </a:endParaRPr>
          </a:p>
          <a:p>
            <a:pPr lvl="3">
              <a:buFont typeface="Wingdings" panose="05000000000000000000" pitchFamily="2" charset="2"/>
              <a:buChar char="q"/>
            </a:pPr>
            <a:r>
              <a:rPr lang="en-GB" sz="2000" dirty="0">
                <a:solidFill>
                  <a:srgbClr val="003087"/>
                </a:solidFill>
                <a:latin typeface="Roboto" pitchFamily="2"/>
                <a:hlinkClick r:id="rId3"/>
              </a:rPr>
              <a:t>Addressing inappropriate antidepressant prescribing</a:t>
            </a:r>
            <a:r>
              <a:rPr lang="en-GB" sz="2000" dirty="0">
                <a:solidFill>
                  <a:srgbClr val="202A30"/>
                </a:solidFill>
                <a:latin typeface="Roboto" pitchFamily="2"/>
              </a:rPr>
              <a:t> </a:t>
            </a:r>
            <a:endParaRPr lang="en-GB" sz="2000" dirty="0">
              <a:latin typeface="Calibri"/>
            </a:endParaRPr>
          </a:p>
          <a:p>
            <a:pPr lvl="3">
              <a:buFont typeface="Wingdings" panose="05000000000000000000" pitchFamily="2" charset="2"/>
              <a:buChar char="q"/>
            </a:pPr>
            <a:r>
              <a:rPr lang="en-GB" sz="2000" u="sng" dirty="0">
                <a:solidFill>
                  <a:srgbClr val="005EB8"/>
                </a:solidFill>
                <a:latin typeface="Roboto" pitchFamily="2"/>
                <a:hlinkClick r:id="rId4"/>
              </a:rPr>
              <a:t>Improving valproate safety</a:t>
            </a:r>
            <a:endParaRPr lang="en-GB" sz="2000" dirty="0">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685800" y="2130480"/>
            <a:ext cx="7770240" cy="14677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a:lnSpc>
                <a:spcPct val="100000"/>
              </a:lnSpc>
            </a:pPr>
            <a:r>
              <a:rPr lang="en-GB" sz="4400" b="1" strike="noStrike" spc="-1" dirty="0">
                <a:solidFill>
                  <a:srgbClr val="000000"/>
                </a:solidFill>
                <a:latin typeface="Arial" panose="020B0604020202020204" pitchFamily="34" charset="0"/>
                <a:ea typeface="DejaVu Sans" panose="020B0603030804020204"/>
                <a:cs typeface="Arial" panose="020B0604020202020204" pitchFamily="34" charset="0"/>
              </a:rPr>
              <a:t>De-prescribing</a:t>
            </a:r>
            <a:r>
              <a:rPr lang="en-GB" sz="4400" b="0" strike="noStrike" spc="-1" dirty="0">
                <a:solidFill>
                  <a:srgbClr val="000000"/>
                </a:solidFill>
                <a:latin typeface="Arial" panose="020B0604020202020204" pitchFamily="34" charset="0"/>
                <a:ea typeface="DejaVu Sans" panose="020B0603030804020204"/>
                <a:cs typeface="Arial" panose="020B0604020202020204" pitchFamily="34" charset="0"/>
              </a:rPr>
              <a:t> </a:t>
            </a:r>
            <a:r>
              <a:rPr lang="en-GB" sz="4400" b="1" strike="noStrike" spc="-1" dirty="0">
                <a:solidFill>
                  <a:srgbClr val="000000"/>
                </a:solidFill>
                <a:latin typeface="Arial" panose="020B0604020202020204" pitchFamily="34" charset="0"/>
                <a:ea typeface="DejaVu Sans" panose="020B0603030804020204"/>
                <a:cs typeface="Arial" panose="020B0604020202020204" pitchFamily="34" charset="0"/>
              </a:rPr>
              <a:t>psychiatric</a:t>
            </a:r>
            <a:r>
              <a:rPr lang="en-GB" sz="4400" b="0" strike="noStrike" spc="-1" dirty="0">
                <a:solidFill>
                  <a:srgbClr val="000000"/>
                </a:solidFill>
                <a:latin typeface="Arial" panose="020B0604020202020204" pitchFamily="34" charset="0"/>
                <a:ea typeface="DejaVu Sans" panose="020B0603030804020204"/>
                <a:cs typeface="Arial" panose="020B0604020202020204" pitchFamily="34" charset="0"/>
              </a:rPr>
              <a:t> </a:t>
            </a:r>
            <a:r>
              <a:rPr lang="en-GB" sz="4400" b="1" strike="noStrike" spc="-1" dirty="0">
                <a:solidFill>
                  <a:srgbClr val="000000"/>
                </a:solidFill>
                <a:latin typeface="Arial" panose="020B0604020202020204" pitchFamily="34" charset="0"/>
                <a:ea typeface="DejaVu Sans" panose="020B0603030804020204"/>
                <a:cs typeface="Arial" panose="020B0604020202020204" pitchFamily="34" charset="0"/>
              </a:rPr>
              <a:t>medicines</a:t>
            </a:r>
            <a:endParaRPr lang="en-GB" sz="4400" b="0" strike="noStrike" spc="-1" dirty="0">
              <a:latin typeface="Arial" panose="020B0604020202020204" pitchFamily="34" charset="0"/>
              <a:cs typeface="Arial" panose="020B0604020202020204" pitchFamily="34" charset="0"/>
            </a:endParaRPr>
          </a:p>
        </p:txBody>
      </p:sp>
      <p:sp>
        <p:nvSpPr>
          <p:cNvPr id="400" name="CustomShape 2"/>
          <p:cNvSpPr/>
          <p:nvPr/>
        </p:nvSpPr>
        <p:spPr>
          <a:xfrm>
            <a:off x="1371600" y="3886200"/>
            <a:ext cx="6398640" cy="1750320"/>
          </a:xfrm>
          <a:prstGeom prst="rect">
            <a:avLst/>
          </a:prstGeom>
          <a:noFill/>
          <a:ln>
            <a:noFill/>
          </a:ln>
        </p:spPr>
        <p:style>
          <a:lnRef idx="0">
            <a:srgbClr val="FFFFFF"/>
          </a:lnRef>
          <a:fillRef idx="0">
            <a:srgbClr val="FFFFFF"/>
          </a:fillRef>
          <a:effectRef idx="0">
            <a:srgbClr val="FFFFFF"/>
          </a:effectRef>
          <a:fontRef idx="minor"/>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74" y="63659"/>
            <a:ext cx="8470251" cy="875842"/>
          </a:xfrm>
        </p:spPr>
        <p:txBody>
          <a:bodyPr>
            <a:noAutofit/>
          </a:bodyPr>
          <a:lstStyle/>
          <a:p>
            <a:r>
              <a:rPr lang="en-GB" sz="3600" b="1" dirty="0">
                <a:solidFill>
                  <a:srgbClr val="002060"/>
                </a:solidFill>
                <a:latin typeface="Arial" panose="020B0604020202020204" pitchFamily="34" charset="0"/>
                <a:cs typeface="Arial" panose="020B0604020202020204" pitchFamily="34" charset="0"/>
              </a:rPr>
              <a:t>Prescribing rates of antidepressants</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1"/>
          <a:srcRect t="4994"/>
          <a:stretch>
            <a:fillRect/>
          </a:stretch>
        </p:blipFill>
        <p:spPr>
          <a:xfrm>
            <a:off x="0" y="824206"/>
            <a:ext cx="9143999" cy="6033794"/>
          </a:xfrm>
          <a:prstGeom prst="rect">
            <a:avLst/>
          </a:prstGeom>
        </p:spPr>
      </p:pic>
      <p:sp>
        <p:nvSpPr>
          <p:cNvPr id="7" name="TextBox 6"/>
          <p:cNvSpPr txBox="1"/>
          <p:nvPr/>
        </p:nvSpPr>
        <p:spPr>
          <a:xfrm>
            <a:off x="4497355" y="6627168"/>
            <a:ext cx="4646644" cy="230832"/>
          </a:xfrm>
          <a:prstGeom prst="rect">
            <a:avLst/>
          </a:prstGeom>
          <a:noFill/>
        </p:spPr>
        <p:txBody>
          <a:bodyPr wrap="square">
            <a:spAutoFit/>
          </a:bodyPr>
          <a:lstStyle/>
          <a:p>
            <a:pPr algn="r"/>
            <a:r>
              <a:rPr lang="en-GB" sz="900" dirty="0">
                <a:hlinkClick r:id="rId2"/>
              </a:rPr>
              <a:t>MUMH England (nhsbsa-opendata.s3.eu-west-2.amazonaws.com)</a:t>
            </a:r>
            <a:endParaRPr lang="en-GB"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00"/>
          <p:cNvPicPr>
            <a:picLocks noChangeAspect="1"/>
          </p:cNvPicPr>
          <p:nvPr/>
        </p:nvPicPr>
        <p:blipFill>
          <a:blip r:embed="rId1"/>
          <a:stretch>
            <a:fillRect/>
          </a:stretch>
        </p:blipFill>
        <p:spPr>
          <a:xfrm>
            <a:off x="5122084" y="374791"/>
            <a:ext cx="3743635" cy="4495650"/>
          </a:xfrm>
          <a:prstGeom prst="rect">
            <a:avLst/>
          </a:prstGeom>
          <a:noFill/>
          <a:ln w="9528" cap="flat">
            <a:solidFill>
              <a:srgbClr val="000000"/>
            </a:solidFill>
            <a:prstDash val="solid"/>
            <a:miter/>
          </a:ln>
        </p:spPr>
      </p:pic>
      <p:sp>
        <p:nvSpPr>
          <p:cNvPr id="3" name="CustomShape 1"/>
          <p:cNvSpPr/>
          <p:nvPr/>
        </p:nvSpPr>
        <p:spPr>
          <a:xfrm>
            <a:off x="501063" y="658084"/>
            <a:ext cx="3383636" cy="719641"/>
          </a:xfrm>
          <a:prstGeom prst="rect">
            <a:avLst/>
          </a:prstGeom>
          <a:noFill/>
          <a:ln cap="flat">
            <a:noFill/>
            <a:prstDash val="solid"/>
          </a:ln>
        </p:spPr>
        <p:txBody>
          <a:bodyPr vert="horz" wrap="square" lIns="90004" tIns="44997" rIns="90004" bIns="44997" anchor="t" anchorCtr="0" compatLnSpc="1">
            <a:noAutofit/>
          </a:bodyPr>
          <a:lstStyle/>
          <a:p>
            <a:pPr marL="0" marR="0" lvl="0" indent="0" algn="l" defTabSz="457200" rtl="0" fontAlgn="auto" hangingPunct="1">
              <a:lnSpc>
                <a:spcPct val="100000"/>
              </a:lnSpc>
              <a:spcBef>
                <a:spcPts val="0"/>
              </a:spcBef>
              <a:spcAft>
                <a:spcPts val="0"/>
              </a:spcAft>
              <a:buNone/>
              <a:defRPr sz="1800" b="0" i="0" u="none" strike="noStrike" kern="0" cap="none" spc="0" baseline="0">
                <a:solidFill>
                  <a:srgbClr val="000000"/>
                </a:solidFill>
                <a:uFillTx/>
              </a:defRPr>
            </a:pPr>
            <a:r>
              <a:rPr lang="en-GB" sz="4000" b="1" i="0" u="none" strike="noStrike" kern="1200" cap="none" spc="-1" baseline="0">
                <a:solidFill>
                  <a:srgbClr val="000000"/>
                </a:solidFill>
                <a:uFillTx/>
                <a:latin typeface="Arial" panose="020B0604020202020204"/>
              </a:rPr>
              <a:t>NICE NG215</a:t>
            </a:r>
            <a:endParaRPr lang="en-GB" sz="4000" b="0" i="0" u="none" strike="noStrike" kern="1200" cap="none" spc="-1" baseline="0">
              <a:solidFill>
                <a:srgbClr val="000000"/>
              </a:solidFill>
              <a:uFillTx/>
              <a:latin typeface="Arial" panose="020B0604020202020204"/>
            </a:endParaRPr>
          </a:p>
        </p:txBody>
      </p:sp>
      <p:sp>
        <p:nvSpPr>
          <p:cNvPr id="4" name="CustomShape 2"/>
          <p:cNvSpPr/>
          <p:nvPr/>
        </p:nvSpPr>
        <p:spPr>
          <a:xfrm>
            <a:off x="431999" y="1531802"/>
            <a:ext cx="4535643" cy="2045896"/>
          </a:xfrm>
          <a:prstGeom prst="rect">
            <a:avLst/>
          </a:prstGeom>
          <a:noFill/>
          <a:ln cap="flat">
            <a:noFill/>
            <a:prstDash val="solid"/>
          </a:ln>
        </p:spPr>
        <p:txBody>
          <a:bodyPr vert="horz" wrap="square" lIns="90004" tIns="44997" rIns="90004" bIns="44997" anchor="t" anchorCtr="0" compatLnSpc="1">
            <a:noAutofit/>
          </a:bodyPr>
          <a:lstStyle/>
          <a:p>
            <a:pPr marL="0" marR="0" lvl="0" indent="0" algn="l" defTabSz="457200" rtl="0" fontAlgn="auto" hangingPunct="1">
              <a:lnSpc>
                <a:spcPct val="100000"/>
              </a:lnSpc>
              <a:spcBef>
                <a:spcPts val="0"/>
              </a:spcBef>
              <a:spcAft>
                <a:spcPts val="0"/>
              </a:spcAft>
              <a:buNone/>
              <a:defRPr sz="1800" b="0" i="0" u="none" strike="noStrike" kern="0" cap="none" spc="0" baseline="0">
                <a:solidFill>
                  <a:srgbClr val="000000"/>
                </a:solidFill>
                <a:uFillTx/>
              </a:defRPr>
            </a:pPr>
            <a:r>
              <a:rPr lang="en-GB" sz="2200" b="1" i="0" u="none" strike="noStrike" kern="1200" cap="none" spc="-1" baseline="0">
                <a:solidFill>
                  <a:srgbClr val="383D3C"/>
                </a:solidFill>
                <a:uFillTx/>
                <a:latin typeface="Arial" panose="020B0604020202020204"/>
              </a:rPr>
              <a:t>-</a:t>
            </a:r>
            <a:r>
              <a:rPr lang="en-GB" sz="2200" b="1" i="0" u="none" strike="noStrike" kern="1200" cap="none" spc="-1" baseline="0">
                <a:solidFill>
                  <a:srgbClr val="355269"/>
                </a:solidFill>
                <a:uFillTx/>
                <a:latin typeface="Arial" panose="020B0604020202020204"/>
              </a:rPr>
              <a:t> “…. include benzodiazepines, Z-drugs, opioid, gabapentin and pregabalin. Antidepressants….”</a:t>
            </a:r>
            <a:endParaRPr lang="en-GB" sz="2200" b="0" i="0" u="none" strike="noStrike" kern="1200" cap="none" spc="-1" baseline="0">
              <a:solidFill>
                <a:srgbClr val="000000"/>
              </a:solidFill>
              <a:uFillTx/>
              <a:latin typeface="Arial" panose="020B0604020202020204"/>
            </a:endParaRPr>
          </a:p>
          <a:p>
            <a:pPr marL="0" marR="0" lvl="0" indent="0" algn="l" defTabSz="457200" rtl="0" fontAlgn="auto" hangingPunct="1">
              <a:lnSpc>
                <a:spcPct val="100000"/>
              </a:lnSpc>
              <a:spcBef>
                <a:spcPts val="0"/>
              </a:spcBef>
              <a:spcAft>
                <a:spcPts val="0"/>
              </a:spcAft>
              <a:buNone/>
              <a:defRPr sz="1800" b="0" i="0" u="none" strike="noStrike" kern="0" cap="none" spc="0" baseline="0">
                <a:solidFill>
                  <a:srgbClr val="000000"/>
                </a:solidFill>
                <a:uFillTx/>
              </a:defRPr>
            </a:pPr>
            <a:endParaRPr lang="en-GB" sz="2200" b="0" i="0" u="none" strike="noStrike" kern="1200" cap="none" spc="-1" baseline="0">
              <a:solidFill>
                <a:srgbClr val="000000"/>
              </a:solidFill>
              <a:uFillTx/>
              <a:latin typeface="Arial" panose="020B0604020202020204"/>
            </a:endParaRPr>
          </a:p>
          <a:p>
            <a:pPr marL="0" marR="0" lvl="0" indent="0" algn="l" defTabSz="457200" rtl="0" fontAlgn="auto" hangingPunct="1">
              <a:lnSpc>
                <a:spcPct val="100000"/>
              </a:lnSpc>
              <a:spcBef>
                <a:spcPts val="0"/>
              </a:spcBef>
              <a:spcAft>
                <a:spcPts val="0"/>
              </a:spcAft>
              <a:buNone/>
              <a:defRPr sz="1800" b="0" i="0" u="none" strike="noStrike" kern="0" cap="none" spc="0" baseline="0">
                <a:solidFill>
                  <a:srgbClr val="000000"/>
                </a:solidFill>
                <a:uFillTx/>
              </a:defRPr>
            </a:pPr>
            <a:r>
              <a:rPr lang="en-GB" sz="2200" b="1" i="0" u="none" strike="noStrike" kern="1200" cap="none" spc="-1" baseline="0">
                <a:solidFill>
                  <a:srgbClr val="355269"/>
                </a:solidFill>
                <a:uFillTx/>
                <a:latin typeface="Arial" panose="020B0604020202020204"/>
              </a:rPr>
              <a:t>- Avoid starting….</a:t>
            </a:r>
            <a:endParaRPr lang="en-GB" sz="2200" b="0" i="0" u="none" strike="noStrike" kern="1200" cap="none" spc="-1" baseline="0">
              <a:solidFill>
                <a:srgbClr val="000000"/>
              </a:solidFill>
              <a:uFillTx/>
              <a:latin typeface="Arial" panose="020B0604020202020204"/>
            </a:endParaRPr>
          </a:p>
        </p:txBody>
      </p:sp>
      <p:pic>
        <p:nvPicPr>
          <p:cNvPr id="5" name="Picture 403"/>
          <p:cNvPicPr>
            <a:picLocks noChangeAspect="1"/>
          </p:cNvPicPr>
          <p:nvPr/>
        </p:nvPicPr>
        <p:blipFill>
          <a:blip r:embed="rId2"/>
          <a:stretch>
            <a:fillRect/>
          </a:stretch>
        </p:blipFill>
        <p:spPr>
          <a:xfrm>
            <a:off x="207537" y="3657599"/>
            <a:ext cx="4837322" cy="1748901"/>
          </a:xfrm>
          <a:prstGeom prst="rect">
            <a:avLst/>
          </a:prstGeom>
          <a:noFill/>
          <a:ln cap="flat">
            <a:noFill/>
          </a:ln>
        </p:spPr>
      </p:pic>
      <p:sp>
        <p:nvSpPr>
          <p:cNvPr id="7" name="TextShape 3"/>
          <p:cNvSpPr txBox="1"/>
          <p:nvPr/>
        </p:nvSpPr>
        <p:spPr>
          <a:xfrm>
            <a:off x="3684236" y="812160"/>
            <a:ext cx="1437848" cy="532464"/>
          </a:xfrm>
          <a:prstGeom prst="rect">
            <a:avLst/>
          </a:prstGeom>
          <a:noFill/>
          <a:ln cap="flat">
            <a:noFill/>
          </a:ln>
        </p:spPr>
        <p:txBody>
          <a:bodyPr vert="horz" wrap="square" lIns="90004" tIns="44997" rIns="90004" bIns="44997" anchor="t" anchorCtr="0" compatLnSpc="1">
            <a:noAutofit/>
          </a:bodyPr>
          <a:lstStyle/>
          <a:p>
            <a:pPr marL="0" marR="0" lvl="0" indent="0" algn="l" defTabSz="457200" rtl="0" fontAlgn="auto" hangingPunct="1">
              <a:lnSpc>
                <a:spcPct val="100000"/>
              </a:lnSpc>
              <a:spcBef>
                <a:spcPts val="0"/>
              </a:spcBef>
              <a:spcAft>
                <a:spcPts val="0"/>
              </a:spcAft>
              <a:buNone/>
              <a:defRPr sz="1800" b="0" i="0" u="none" strike="noStrike" kern="0" cap="none" spc="0" baseline="0">
                <a:solidFill>
                  <a:srgbClr val="000000"/>
                </a:solidFill>
                <a:uFillTx/>
              </a:defRPr>
            </a:pPr>
            <a:r>
              <a:rPr lang="en-GB" sz="2200" b="1" i="0" u="none" strike="noStrike" kern="1200" cap="none" spc="-1" baseline="0">
                <a:solidFill>
                  <a:srgbClr val="355269"/>
                </a:solidFill>
                <a:uFillTx/>
                <a:latin typeface="Arial" panose="020B0604020202020204"/>
              </a:rPr>
              <a:t>(2022)</a:t>
            </a:r>
            <a:endParaRPr lang="en-GB" sz="2200" b="0" i="0" u="none" strike="noStrike" kern="1200" cap="none" spc="-1" baseline="0">
              <a:solidFill>
                <a:srgbClr val="000000"/>
              </a:solidFill>
              <a:uFillTx/>
              <a:latin typeface="Arial" panose="020B0604020202020204"/>
            </a:endParaRPr>
          </a:p>
        </p:txBody>
      </p:sp>
      <p:sp>
        <p:nvSpPr>
          <p:cNvPr id="9" name="TextBox 8"/>
          <p:cNvSpPr txBox="1"/>
          <p:nvPr/>
        </p:nvSpPr>
        <p:spPr>
          <a:xfrm>
            <a:off x="0" y="5961304"/>
            <a:ext cx="9144000" cy="923330"/>
          </a:xfrm>
          <a:prstGeom prst="rect">
            <a:avLst/>
          </a:prstGeom>
          <a:solidFill>
            <a:schemeClr val="bg1"/>
          </a:solidFill>
        </p:spPr>
        <p:txBody>
          <a:bodyPr wrap="square">
            <a:spAutoFit/>
          </a:bodyPr>
          <a:lstStyle/>
          <a:p>
            <a:endParaRPr lang="en-GB" dirty="0">
              <a:hlinkClick r:id="rId3"/>
            </a:endParaRPr>
          </a:p>
          <a:p>
            <a:endParaRPr lang="en-GB" dirty="0">
              <a:hlinkClick r:id="rId3"/>
            </a:endParaRPr>
          </a:p>
          <a:p>
            <a:r>
              <a:rPr lang="en-GB" dirty="0">
                <a:hlinkClick r:id="rId3"/>
              </a:rPr>
              <a:t>https://www.nice.org.uk/guidance/ng215</a:t>
            </a:r>
            <a:r>
              <a:rPr lang="en-GB" dirty="0"/>
              <a:t> </a:t>
            </a:r>
            <a:endParaRPr lang="en-GB" dirty="0"/>
          </a:p>
        </p:txBody>
      </p:sp>
      <p:pic>
        <p:nvPicPr>
          <p:cNvPr id="6" name="Picture 404"/>
          <p:cNvPicPr>
            <a:picLocks noChangeAspect="1"/>
          </p:cNvPicPr>
          <p:nvPr/>
        </p:nvPicPr>
        <p:blipFill>
          <a:blip r:embed="rId4"/>
          <a:stretch>
            <a:fillRect/>
          </a:stretch>
        </p:blipFill>
        <p:spPr>
          <a:xfrm>
            <a:off x="3764136" y="5234062"/>
            <a:ext cx="5256364" cy="1361157"/>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 name="Picture 406"/>
          <p:cNvPicPr/>
          <p:nvPr/>
        </p:nvPicPr>
        <p:blipFill>
          <a:blip r:embed="rId1"/>
          <a:stretch>
            <a:fillRect/>
          </a:stretch>
        </p:blipFill>
        <p:spPr>
          <a:xfrm>
            <a:off x="360000" y="361080"/>
            <a:ext cx="8592120" cy="1078560"/>
          </a:xfrm>
          <a:prstGeom prst="rect">
            <a:avLst/>
          </a:prstGeom>
          <a:ln>
            <a:noFill/>
          </a:ln>
        </p:spPr>
      </p:pic>
      <p:sp>
        <p:nvSpPr>
          <p:cNvPr id="408" name="CustomShape 1"/>
          <p:cNvSpPr/>
          <p:nvPr/>
        </p:nvSpPr>
        <p:spPr>
          <a:xfrm>
            <a:off x="432000" y="1439640"/>
            <a:ext cx="8207640" cy="4595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a:lnSpc>
                <a:spcPct val="100000"/>
              </a:lnSpc>
            </a:pPr>
            <a:r>
              <a:rPr lang="en-GB" sz="2000" b="0" strike="noStrike" spc="-1" dirty="0">
                <a:latin typeface="Arial" panose="020B0604020202020204"/>
              </a:rPr>
              <a:t>- </a:t>
            </a:r>
            <a:r>
              <a:rPr lang="en-GB" sz="2000" b="1" strike="noStrike" spc="-1" dirty="0">
                <a:latin typeface="Arial" panose="020B0604020202020204"/>
              </a:rPr>
              <a:t>Make shared decisions</a:t>
            </a:r>
            <a:endParaRPr lang="en-GB" sz="2000" b="0" strike="noStrike" spc="-1" dirty="0">
              <a:latin typeface="Arial" panose="020B0604020202020204"/>
            </a:endParaRPr>
          </a:p>
          <a:p>
            <a:pPr>
              <a:lnSpc>
                <a:spcPct val="100000"/>
              </a:lnSpc>
            </a:pPr>
            <a:r>
              <a:rPr lang="en-GB" sz="2000" b="1" strike="noStrike" spc="-1" dirty="0">
                <a:latin typeface="Arial" panose="020B0604020202020204"/>
              </a:rPr>
              <a:t>- Stop if</a:t>
            </a:r>
            <a:r>
              <a:rPr lang="en-GB" sz="2000" b="0" strike="noStrike" spc="-1" dirty="0">
                <a:latin typeface="Arial" panose="020B0604020202020204"/>
              </a:rPr>
              <a:t>:</a:t>
            </a:r>
            <a:endParaRPr lang="en-GB" sz="2000" b="0" strike="noStrike" spc="-1" dirty="0">
              <a:latin typeface="Arial" panose="020B0604020202020204"/>
            </a:endParaRPr>
          </a:p>
          <a:p>
            <a:pPr>
              <a:lnSpc>
                <a:spcPct val="100000"/>
              </a:lnSpc>
            </a:pPr>
            <a:r>
              <a:rPr lang="en-GB" sz="2000" b="0" strike="noStrike" spc="-1" dirty="0">
                <a:latin typeface="Arial" panose="020B0604020202020204"/>
              </a:rPr>
              <a:t>	- no longer of benefit</a:t>
            </a:r>
            <a:endParaRPr lang="en-GB" sz="2000" b="0" strike="noStrike" spc="-1" dirty="0">
              <a:latin typeface="Arial" panose="020B0604020202020204"/>
            </a:endParaRPr>
          </a:p>
          <a:p>
            <a:pPr>
              <a:lnSpc>
                <a:spcPct val="100000"/>
              </a:lnSpc>
            </a:pPr>
            <a:r>
              <a:rPr lang="en-GB" sz="2000" b="0" strike="noStrike" spc="-1" dirty="0">
                <a:latin typeface="Arial" panose="020B0604020202020204"/>
              </a:rPr>
              <a:t>	- problems with dependence</a:t>
            </a:r>
            <a:endParaRPr lang="en-GB" sz="2000" b="0" strike="noStrike" spc="-1" dirty="0">
              <a:latin typeface="Arial" panose="020B0604020202020204"/>
            </a:endParaRPr>
          </a:p>
          <a:p>
            <a:pPr>
              <a:lnSpc>
                <a:spcPct val="100000"/>
              </a:lnSpc>
            </a:pPr>
            <a:r>
              <a:rPr lang="en-GB" sz="2000" b="0" strike="noStrike" spc="-1" dirty="0">
                <a:latin typeface="Arial" panose="020B0604020202020204"/>
              </a:rPr>
              <a:t>	- the condition has resolved</a:t>
            </a:r>
            <a:endParaRPr lang="en-GB" sz="2000" b="0" strike="noStrike" spc="-1" dirty="0">
              <a:latin typeface="Arial" panose="020B0604020202020204"/>
            </a:endParaRPr>
          </a:p>
          <a:p>
            <a:pPr>
              <a:lnSpc>
                <a:spcPct val="100000"/>
              </a:lnSpc>
            </a:pPr>
            <a:r>
              <a:rPr lang="en-GB" sz="2000" b="0" strike="noStrike" spc="-1" dirty="0">
                <a:latin typeface="Arial" panose="020B0604020202020204"/>
              </a:rPr>
              <a:t>	- harms outweigh benefits</a:t>
            </a:r>
            <a:endParaRPr lang="en-GB" sz="2000" b="0" strike="noStrike" spc="-1" dirty="0">
              <a:latin typeface="Arial" panose="020B0604020202020204"/>
            </a:endParaRPr>
          </a:p>
          <a:p>
            <a:pPr>
              <a:lnSpc>
                <a:spcPct val="100000"/>
              </a:lnSpc>
            </a:pPr>
            <a:r>
              <a:rPr lang="en-GB" sz="2000" b="0" strike="noStrike" spc="-1" dirty="0">
                <a:latin typeface="Arial" panose="020B0604020202020204"/>
              </a:rPr>
              <a:t>	- the person wants to stop</a:t>
            </a:r>
            <a:endParaRPr lang="en-GB" sz="2000" b="0" strike="noStrike" spc="-1" dirty="0">
              <a:latin typeface="Arial" panose="020B0604020202020204"/>
            </a:endParaRPr>
          </a:p>
          <a:p>
            <a:pPr>
              <a:lnSpc>
                <a:spcPct val="100000"/>
              </a:lnSpc>
            </a:pPr>
            <a:r>
              <a:rPr lang="en-GB" sz="2000" b="0" strike="noStrike" spc="-1" dirty="0">
                <a:latin typeface="Arial" panose="020B0604020202020204"/>
              </a:rPr>
              <a:t>- </a:t>
            </a:r>
            <a:r>
              <a:rPr lang="en-GB" sz="2000" b="1" strike="noStrike" spc="-1" dirty="0">
                <a:latin typeface="Arial" panose="020B0604020202020204"/>
              </a:rPr>
              <a:t>Explain benefits &amp; risks</a:t>
            </a:r>
            <a:endParaRPr lang="en-GB" sz="2000" b="0" strike="noStrike" spc="-1" dirty="0">
              <a:latin typeface="Arial" panose="020B0604020202020204"/>
            </a:endParaRPr>
          </a:p>
          <a:p>
            <a:pPr>
              <a:lnSpc>
                <a:spcPct val="100000"/>
              </a:lnSpc>
            </a:pPr>
            <a:r>
              <a:rPr lang="en-GB" sz="2000" b="1" strike="noStrike" spc="-1" dirty="0">
                <a:latin typeface="Arial" panose="020B0604020202020204"/>
              </a:rPr>
              <a:t>- Expect some resistance and provide reassurance</a:t>
            </a:r>
            <a:endParaRPr lang="en-GB" sz="2000" b="0" strike="noStrike" spc="-1" dirty="0">
              <a:latin typeface="Arial" panose="020B0604020202020204"/>
            </a:endParaRPr>
          </a:p>
          <a:p>
            <a:pPr>
              <a:lnSpc>
                <a:spcPct val="100000"/>
              </a:lnSpc>
            </a:pPr>
            <a:r>
              <a:rPr lang="en-GB" sz="2000" b="0" strike="noStrike" spc="-1" dirty="0">
                <a:latin typeface="Arial" panose="020B0604020202020204"/>
              </a:rPr>
              <a:t>- </a:t>
            </a:r>
            <a:r>
              <a:rPr lang="en-GB" sz="2000" b="1" u="sng" strike="noStrike" spc="-1" dirty="0">
                <a:uFillTx/>
                <a:latin typeface="Arial" panose="020B0604020202020204"/>
              </a:rPr>
              <a:t>Plan</a:t>
            </a:r>
            <a:r>
              <a:rPr lang="en-GB" sz="2000" b="0" strike="noStrike" spc="-1" dirty="0">
                <a:latin typeface="Arial" panose="020B0604020202020204"/>
              </a:rPr>
              <a:t> the reduction (weeks - months)</a:t>
            </a:r>
            <a:endParaRPr lang="en-GB" sz="2000" b="0" strike="noStrike" spc="-1" dirty="0">
              <a:latin typeface="Arial" panose="020B0604020202020204"/>
            </a:endParaRPr>
          </a:p>
          <a:p>
            <a:pPr>
              <a:lnSpc>
                <a:spcPct val="100000"/>
              </a:lnSpc>
            </a:pPr>
            <a:r>
              <a:rPr lang="en-GB" sz="2000" b="0" strike="noStrike" spc="-1" dirty="0">
                <a:latin typeface="Arial" panose="020B0604020202020204"/>
              </a:rPr>
              <a:t>	- explain and discuss withdrawal symptoms</a:t>
            </a:r>
            <a:endParaRPr lang="en-GB" sz="2000" b="0" strike="noStrike" spc="-1" dirty="0">
              <a:latin typeface="Arial" panose="020B0604020202020204"/>
            </a:endParaRPr>
          </a:p>
          <a:p>
            <a:pPr>
              <a:lnSpc>
                <a:spcPct val="100000"/>
              </a:lnSpc>
            </a:pPr>
            <a:endParaRPr lang="en-GB" sz="2000" b="0" strike="noStrike" spc="-1" dirty="0">
              <a:latin typeface="Arial" panose="020B0604020202020204"/>
            </a:endParaRPr>
          </a:p>
          <a:p>
            <a:pPr>
              <a:lnSpc>
                <a:spcPct val="100000"/>
              </a:lnSpc>
            </a:pPr>
            <a:r>
              <a:rPr lang="en-GB" sz="2000" b="0" strike="noStrike" spc="-1" dirty="0">
                <a:latin typeface="Arial" panose="020B0604020202020204"/>
              </a:rPr>
              <a:t>-</a:t>
            </a:r>
            <a:r>
              <a:rPr lang="en-GB" sz="2000" b="1" strike="noStrike" spc="-1" dirty="0">
                <a:latin typeface="Arial" panose="020B0604020202020204"/>
              </a:rPr>
              <a:t> Strategies if withdrawal cannot be agreed or is unsuccessful</a:t>
            </a:r>
            <a:endParaRPr lang="en-GB" sz="2000" b="0" strike="noStrike" spc="-1" dirty="0">
              <a:latin typeface="Arial" panose="020B0604020202020204"/>
            </a:endParaRPr>
          </a:p>
          <a:p>
            <a:pPr>
              <a:lnSpc>
                <a:spcPct val="100000"/>
              </a:lnSpc>
            </a:pPr>
            <a:r>
              <a:rPr lang="en-GB" sz="2000" b="0" strike="noStrike" spc="-1" dirty="0">
                <a:latin typeface="Arial" panose="020B0604020202020204"/>
              </a:rPr>
              <a:t>	- aim to stop any further dose escalation</a:t>
            </a:r>
            <a:endParaRPr lang="en-GB" sz="2000" b="0" strike="noStrike" spc="-1" dirty="0">
              <a:latin typeface="Arial" panose="020B0604020202020204"/>
            </a:endParaRPr>
          </a:p>
          <a:p>
            <a:pPr>
              <a:lnSpc>
                <a:spcPct val="100000"/>
              </a:lnSpc>
            </a:pPr>
            <a:r>
              <a:rPr lang="en-GB" sz="2000" b="0" strike="noStrike" spc="-1" dirty="0">
                <a:latin typeface="Arial" panose="020B0604020202020204"/>
              </a:rPr>
              <a:t>	- plan to attempt dose reduction again later</a:t>
            </a:r>
            <a:endParaRPr lang="en-GB" sz="2000" b="0" strike="noStrike" spc="-1" dirty="0">
              <a:latin typeface="Arial" panose="020B0604020202020204"/>
            </a:endParaRPr>
          </a:p>
          <a:p>
            <a:pPr>
              <a:lnSpc>
                <a:spcPct val="100000"/>
              </a:lnSpc>
            </a:pPr>
            <a:r>
              <a:rPr lang="en-GB" sz="2000" b="0" strike="noStrike" spc="-1" dirty="0">
                <a:latin typeface="Arial" panose="020B0604020202020204"/>
              </a:rPr>
              <a:t>	</a:t>
            </a:r>
            <a:endParaRPr lang="en-GB" sz="2000" b="0" strike="noStrike" spc="-1" dirty="0">
              <a:latin typeface="Arial" panose="020B0604020202020204"/>
            </a:endParaRPr>
          </a:p>
        </p:txBody>
      </p:sp>
      <p:pic>
        <p:nvPicPr>
          <p:cNvPr id="409" name="Picture 408"/>
          <p:cNvPicPr/>
          <p:nvPr/>
        </p:nvPicPr>
        <p:blipFill>
          <a:blip r:embed="rId2"/>
          <a:stretch>
            <a:fillRect/>
          </a:stretch>
        </p:blipFill>
        <p:spPr>
          <a:xfrm>
            <a:off x="6342120" y="1234156"/>
            <a:ext cx="2297520" cy="2680895"/>
          </a:xfrm>
          <a:prstGeom prst="rect">
            <a:avLst/>
          </a:prstGeom>
          <a:ln>
            <a:solidFill>
              <a:srgbClr val="000000"/>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1"/>
          <a:stretch>
            <a:fillRect/>
          </a:stretch>
        </p:blipFill>
        <p:spPr>
          <a:xfrm>
            <a:off x="0" y="0"/>
            <a:ext cx="9144000" cy="6857999"/>
          </a:xfrm>
          <a:prstGeom prst="rect">
            <a:avLst/>
          </a:prstGeom>
          <a:ln>
            <a:solidFill>
              <a:schemeClr val="tx1"/>
            </a:solidFill>
          </a:ln>
        </p:spPr>
      </p:pic>
      <p:sp>
        <p:nvSpPr>
          <p:cNvPr id="6" name="TextBox 5"/>
          <p:cNvSpPr txBox="1"/>
          <p:nvPr/>
        </p:nvSpPr>
        <p:spPr>
          <a:xfrm>
            <a:off x="4385570" y="3861200"/>
            <a:ext cx="4589754" cy="276999"/>
          </a:xfrm>
          <a:prstGeom prst="rect">
            <a:avLst/>
          </a:prstGeom>
          <a:noFill/>
        </p:spPr>
        <p:txBody>
          <a:bodyPr wrap="square">
            <a:spAutoFit/>
          </a:bodyPr>
          <a:lstStyle/>
          <a:p>
            <a:pPr algn="r"/>
            <a:r>
              <a:rPr lang="en-GB" sz="1200" b="0" i="0" u="none" strike="noStrike" baseline="0" dirty="0">
                <a:latin typeface="CharisSIL"/>
                <a:hlinkClick r:id="rId2"/>
              </a:rPr>
              <a:t>https://doi.org/10.1016/j.addbeh.2018.08.027</a:t>
            </a:r>
            <a:r>
              <a:rPr lang="en-GB" sz="1200" b="0" i="0" u="none" strike="noStrike" baseline="0" dirty="0">
                <a:latin typeface="CharisSIL"/>
              </a:rPr>
              <a:t> </a:t>
            </a:r>
            <a:endParaRPr lang="en-GB" sz="1200" b="0" i="0" u="none" strike="noStrike" baseline="0" dirty="0">
              <a:latin typeface="CharisSI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027003"/>
            <a:ext cx="9144000" cy="830997"/>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1"/>
            </a:endParaRPr>
          </a:p>
          <a:p>
            <a:pPr marL="0" marR="0" lvl="0" indent="0" algn="l" defTabSz="914400" rtl="0" eaLnBrk="0" fontAlgn="base" latinLnBrk="0" hangingPunct="0">
              <a:lnSpc>
                <a:spcPct val="100000"/>
              </a:lnSpc>
              <a:spcBef>
                <a:spcPct val="0"/>
              </a:spcBef>
              <a:spcAft>
                <a:spcPct val="0"/>
              </a:spcAft>
              <a:buClrTx/>
              <a:buSzTx/>
              <a:buFontTx/>
              <a:buNone/>
            </a:pPr>
            <a:endParaRPr lang="en-GB" altLang="en-US" sz="1200" dirty="0">
              <a:latin typeface="Arial" panose="020B0604020202020204" pitchFamily="34" charset="0"/>
              <a:ea typeface="Calibri" panose="020F0502020204030204" pitchFamily="34" charset="0"/>
              <a:hlinkClick r:id="rId1"/>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1"/>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1"/>
              </a:rPr>
              <a:t>https://link.springer.com/article/10.1007/s40263-022-00960-y</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a:stretch>
            <a:fillRect/>
          </a:stretch>
        </p:blipFill>
        <p:spPr>
          <a:xfrm>
            <a:off x="107917" y="101098"/>
            <a:ext cx="7283483" cy="6187044"/>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702629" y="2179622"/>
            <a:ext cx="4333454" cy="457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CustomShape 1"/>
          <p:cNvSpPr/>
          <p:nvPr/>
        </p:nvSpPr>
        <p:spPr>
          <a:xfrm>
            <a:off x="457200" y="274680"/>
            <a:ext cx="8227440" cy="17841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algn="ctr">
              <a:lnSpc>
                <a:spcPct val="100000"/>
              </a:lnSpc>
            </a:pPr>
            <a:r>
              <a:rPr lang="en-GB" sz="4400" b="1" strike="noStrike" spc="-1">
                <a:solidFill>
                  <a:srgbClr val="000000"/>
                </a:solidFill>
                <a:latin typeface="Calibri"/>
                <a:ea typeface="DejaVu Sans" panose="020B0603030804020204"/>
              </a:rPr>
              <a:t>Overview</a:t>
            </a:r>
            <a:endParaRPr lang="en-GB" sz="4400" b="0" strike="noStrike" spc="-1">
              <a:latin typeface="Arial" panose="020B0604020202020204"/>
            </a:endParaRPr>
          </a:p>
        </p:txBody>
      </p:sp>
      <p:sp>
        <p:nvSpPr>
          <p:cNvPr id="365" name="CustomShape 2"/>
          <p:cNvSpPr/>
          <p:nvPr/>
        </p:nvSpPr>
        <p:spPr>
          <a:xfrm>
            <a:off x="467640" y="2061000"/>
            <a:ext cx="8227440" cy="37029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rmAutofit fontScale="94000"/>
          </a:bodyPr>
          <a:lstStyle/>
          <a:p>
            <a:pPr marL="342900" indent="-340995">
              <a:lnSpc>
                <a:spcPct val="100000"/>
              </a:lnSpc>
              <a:spcBef>
                <a:spcPts val="640"/>
              </a:spcBef>
              <a:buClr>
                <a:srgbClr val="000000"/>
              </a:buClr>
              <a:buFont typeface="Arial" panose="020B0604020202020204"/>
              <a:buChar char="•"/>
            </a:pPr>
            <a:r>
              <a:rPr lang="en-GB" sz="3200" b="0" strike="noStrike" spc="-1">
                <a:solidFill>
                  <a:srgbClr val="000000"/>
                </a:solidFill>
                <a:latin typeface="Calibri"/>
                <a:ea typeface="DejaVu Sans" panose="020B0603030804020204"/>
              </a:rPr>
              <a:t>NMPs</a:t>
            </a:r>
            <a:endParaRPr lang="en-GB" sz="3200" b="0" strike="noStrike" spc="-1">
              <a:latin typeface="Arial" panose="020B0604020202020204"/>
            </a:endParaRPr>
          </a:p>
          <a:p>
            <a:pPr marL="342900" indent="-340995">
              <a:lnSpc>
                <a:spcPct val="100000"/>
              </a:lnSpc>
              <a:spcBef>
                <a:spcPts val="640"/>
              </a:spcBef>
              <a:buClr>
                <a:srgbClr val="000000"/>
              </a:buClr>
              <a:buFont typeface="Arial" panose="020B0604020202020204"/>
              <a:buChar char="•"/>
            </a:pPr>
            <a:r>
              <a:rPr lang="en-GB" sz="3200" b="0" strike="noStrike" spc="-1">
                <a:solidFill>
                  <a:srgbClr val="000000"/>
                </a:solidFill>
                <a:latin typeface="Calibri"/>
                <a:ea typeface="DejaVu Sans" panose="020B0603030804020204"/>
              </a:rPr>
              <a:t>Deprescribing </a:t>
            </a:r>
            <a:endParaRPr lang="en-GB" sz="3200" b="0" strike="noStrike" spc="-1">
              <a:latin typeface="Arial" panose="020B0604020202020204"/>
            </a:endParaRPr>
          </a:p>
          <a:p>
            <a:pPr marL="742950" lvl="1" indent="-283845">
              <a:lnSpc>
                <a:spcPct val="100000"/>
              </a:lnSpc>
              <a:spcBef>
                <a:spcPts val="560"/>
              </a:spcBef>
              <a:buClr>
                <a:srgbClr val="000000"/>
              </a:buClr>
              <a:buFont typeface="Arial" panose="020B0604020202020204"/>
              <a:buChar char="–"/>
            </a:pPr>
            <a:r>
              <a:rPr lang="en-GB" sz="2800" b="0" strike="noStrike" spc="-1">
                <a:solidFill>
                  <a:srgbClr val="000000"/>
                </a:solidFill>
                <a:latin typeface="Calibri"/>
                <a:ea typeface="DejaVu Sans" panose="020B0603030804020204"/>
              </a:rPr>
              <a:t>working with people to reduce dependence on medication and de-prescribe</a:t>
            </a:r>
            <a:endParaRPr lang="en-GB" sz="2800" b="0" strike="noStrike" spc="-1">
              <a:latin typeface="Arial" panose="020B0604020202020204"/>
            </a:endParaRPr>
          </a:p>
          <a:p>
            <a:pPr marL="742950" lvl="1" indent="-283845">
              <a:lnSpc>
                <a:spcPct val="100000"/>
              </a:lnSpc>
              <a:spcBef>
                <a:spcPts val="560"/>
              </a:spcBef>
              <a:buClr>
                <a:srgbClr val="000000"/>
              </a:buClr>
              <a:buFont typeface="Arial" panose="020B0604020202020204"/>
              <a:buChar char="–"/>
            </a:pPr>
            <a:r>
              <a:rPr lang="en-GB" sz="2800" b="0" strike="noStrike" spc="-1">
                <a:solidFill>
                  <a:srgbClr val="000000"/>
                </a:solidFill>
                <a:latin typeface="Calibri"/>
                <a:ea typeface="DejaVu Sans" panose="020B0603030804020204"/>
              </a:rPr>
              <a:t>stopping psychotropic medication</a:t>
            </a:r>
            <a:endParaRPr lang="en-GB" sz="2800" b="0" strike="noStrike" spc="-1">
              <a:latin typeface="Arial" panose="020B0604020202020204"/>
            </a:endParaRPr>
          </a:p>
          <a:p>
            <a:pPr marL="742950" lvl="1" indent="-283845">
              <a:lnSpc>
                <a:spcPct val="100000"/>
              </a:lnSpc>
              <a:spcBef>
                <a:spcPts val="560"/>
              </a:spcBef>
              <a:buClr>
                <a:srgbClr val="000000"/>
              </a:buClr>
              <a:buFont typeface="Arial" panose="020B0604020202020204"/>
              <a:buChar char="–"/>
            </a:pPr>
            <a:r>
              <a:rPr lang="en-GB" sz="2800" b="0" strike="noStrike" spc="-1">
                <a:solidFill>
                  <a:srgbClr val="000000"/>
                </a:solidFill>
                <a:latin typeface="Calibri"/>
                <a:ea typeface="DejaVu Sans" panose="020B0603030804020204"/>
              </a:rPr>
              <a:t>managing side effects and withdrawal symptoms </a:t>
            </a:r>
            <a:endParaRPr lang="en-GB" sz="2800" b="0" strike="noStrike" spc="-1">
              <a:latin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10609" y="197908"/>
            <a:ext cx="8308520" cy="796005"/>
          </a:xfrm>
        </p:spPr>
        <p:txBody>
          <a:bodyPr>
            <a:normAutofit/>
          </a:bodyPr>
          <a:lstStyle/>
          <a:p>
            <a:r>
              <a:rPr lang="en-GB" sz="3600" b="1" dirty="0">
                <a:solidFill>
                  <a:schemeClr val="tx2"/>
                </a:solidFill>
                <a:latin typeface="Arial" panose="020B0604020202020204" pitchFamily="34" charset="0"/>
                <a:cs typeface="Arial" panose="020B0604020202020204" pitchFamily="34" charset="0"/>
              </a:rPr>
              <a:t>Evidence for problematic withdrawal</a:t>
            </a:r>
            <a:r>
              <a:rPr lang="en-GB" sz="3600" dirty="0">
                <a:solidFill>
                  <a:schemeClr val="tx2"/>
                </a:solidFill>
                <a:latin typeface="Arial" panose="020B0604020202020204" pitchFamily="34" charset="0"/>
                <a:cs typeface="Arial" panose="020B0604020202020204" pitchFamily="34" charset="0"/>
              </a:rPr>
              <a:t> </a:t>
            </a:r>
            <a:endParaRPr lang="en-GB" sz="3600" dirty="0">
              <a:solidFill>
                <a:schemeClr val="tx2"/>
              </a:solidFill>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186181" y="901190"/>
            <a:ext cx="854721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indent="-342900">
              <a:lnSpc>
                <a:spcPct val="100000"/>
              </a:lnSpc>
              <a:buSzTx/>
              <a:buFont typeface="Arial" panose="020B0604020202020204" pitchFamily="34" charset="0"/>
              <a:buChar char="•"/>
            </a:pPr>
            <a:r>
              <a:rPr lang="en-GB" altLang="en-US" sz="2200" dirty="0">
                <a:solidFill>
                  <a:srgbClr val="000000"/>
                </a:solidFill>
                <a:ea typeface="Times New Roman" panose="02020603050405020304" pitchFamily="18" charset="0"/>
                <a:cs typeface="Arial" panose="020B0604020202020204" pitchFamily="34" charset="0"/>
              </a:rPr>
              <a:t>Withdrawal incidence</a:t>
            </a:r>
            <a:r>
              <a:rPr kumimoji="0" lang="en-GB" altLang="en-US" sz="22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up to 12% of people on placebo, up to 32-56% of people receiving antidepressants.</a:t>
            </a:r>
            <a:r>
              <a:rPr kumimoji="0" lang="en-GB" altLang="en-US" sz="2200" b="0" i="0" u="none" strike="noStrike" cap="none" normalizeH="0" baseline="30000" dirty="0">
                <a:ln>
                  <a:noFill/>
                </a:ln>
                <a:solidFill>
                  <a:srgbClr val="000000"/>
                </a:solidFill>
                <a:effectLst/>
                <a:ea typeface="Times New Roman" panose="02020603050405020304" pitchFamily="18" charset="0"/>
                <a:cs typeface="Arial" panose="020B0604020202020204" pitchFamily="34" charset="0"/>
              </a:rPr>
              <a:t>3-5</a:t>
            </a:r>
            <a:r>
              <a:rPr kumimoji="0" lang="en-GB" altLang="en-US" sz="22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a:t>
            </a:r>
            <a:endParaRPr lang="en-GB" altLang="en-US" sz="2200" dirty="0">
              <a:solidFill>
                <a:srgbClr val="000000"/>
              </a:solidFill>
              <a:ea typeface="Times New Roman" panose="02020603050405020304" pitchFamily="18" charset="0"/>
              <a:cs typeface="Arial" panose="020B0604020202020204" pitchFamily="34" charset="0"/>
            </a:endParaRPr>
          </a:p>
          <a:p>
            <a:pPr lvl="1"/>
            <a:r>
              <a:rPr kumimoji="0" lang="en-GB" altLang="en-US" sz="2200" b="0" i="1"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  Not</a:t>
            </a:r>
            <a:r>
              <a:rPr kumimoji="0" lang="en-GB" altLang="en-US" sz="22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a:t>
            </a:r>
            <a:r>
              <a:rPr kumimoji="0" lang="en-GB" altLang="en-US" sz="2200" b="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everybody</a:t>
            </a:r>
            <a:endParaRPr kumimoji="0" lang="en-GB" altLang="en-US" sz="2200" b="0" u="none" strike="noStrike" cap="none" normalizeH="0" baseline="0" dirty="0">
              <a:ln>
                <a:noFill/>
              </a:ln>
              <a:solidFill>
                <a:schemeClr val="tx1"/>
              </a:solidFill>
              <a:effectLst/>
              <a:cs typeface="Arial" panose="020B0604020202020204" pitchFamily="34" charset="0"/>
            </a:endParaRPr>
          </a:p>
          <a:p>
            <a:pPr marL="342900" indent="-342900">
              <a:lnSpc>
                <a:spcPct val="100000"/>
              </a:lnSpc>
              <a:buSzTx/>
              <a:buFont typeface="Arial" panose="020B0604020202020204" pitchFamily="34" charset="0"/>
              <a:buChar char="•"/>
            </a:pPr>
            <a:r>
              <a:rPr kumimoji="0" lang="en-GB" altLang="en-US" sz="22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From practice - lots of people just stop their antidepressant on their own; never renewing prescriptions.</a:t>
            </a:r>
            <a:r>
              <a:rPr kumimoji="0" lang="en-GB" altLang="en-US" sz="2200" b="0" i="0" u="none" strike="noStrike" cap="none" normalizeH="0" baseline="30000" dirty="0">
                <a:ln>
                  <a:noFill/>
                </a:ln>
                <a:solidFill>
                  <a:srgbClr val="000000"/>
                </a:solidFill>
                <a:effectLst/>
                <a:ea typeface="Times New Roman" panose="02020603050405020304" pitchFamily="18" charset="0"/>
                <a:cs typeface="Arial" panose="020B0604020202020204" pitchFamily="34" charset="0"/>
              </a:rPr>
              <a:t>6 </a:t>
            </a:r>
            <a:endParaRPr kumimoji="0" lang="en-GB" altLang="en-US" sz="2200" b="0" i="0" u="none" strike="noStrike" cap="none" normalizeH="0" baseline="30000" dirty="0">
              <a:ln>
                <a:noFill/>
              </a:ln>
              <a:solidFill>
                <a:srgbClr val="000000"/>
              </a:solidFill>
              <a:effectLst/>
              <a:ea typeface="Times New Roman" panose="02020603050405020304" pitchFamily="18" charset="0"/>
              <a:cs typeface="Arial" panose="020B0604020202020204" pitchFamily="34" charset="0"/>
            </a:endParaRPr>
          </a:p>
          <a:p>
            <a:pPr marL="342900" indent="-342900">
              <a:lnSpc>
                <a:spcPct val="100000"/>
              </a:lnSpc>
              <a:buSzTx/>
              <a:buFont typeface="Arial" panose="020B0604020202020204" pitchFamily="34" charset="0"/>
              <a:buChar char="•"/>
            </a:pPr>
            <a:r>
              <a:rPr lang="en-GB" altLang="en-US" sz="2200" dirty="0">
                <a:solidFill>
                  <a:srgbClr val="000000"/>
                </a:solidFill>
                <a:ea typeface="Times New Roman" panose="02020603050405020304" pitchFamily="18" charset="0"/>
                <a:cs typeface="Arial" panose="020B0604020202020204" pitchFamily="34" charset="0"/>
              </a:rPr>
              <a:t>Venlafaxine and paroxetine, are known to be problematic.</a:t>
            </a:r>
            <a:r>
              <a:rPr lang="en-GB" altLang="en-US" sz="2200" baseline="30000" dirty="0">
                <a:solidFill>
                  <a:srgbClr val="000000"/>
                </a:solidFill>
                <a:ea typeface="Times New Roman" panose="02020603050405020304" pitchFamily="18" charset="0"/>
                <a:cs typeface="Arial" panose="020B0604020202020204" pitchFamily="34" charset="0"/>
              </a:rPr>
              <a:t>1</a:t>
            </a:r>
            <a:r>
              <a:rPr lang="en-GB" altLang="en-US" sz="2200" dirty="0">
                <a:solidFill>
                  <a:srgbClr val="000000"/>
                </a:solidFill>
                <a:ea typeface="Times New Roman" panose="02020603050405020304" pitchFamily="18" charset="0"/>
                <a:cs typeface="Arial" panose="020B0604020202020204" pitchFamily="34" charset="0"/>
              </a:rPr>
              <a:t>  </a:t>
            </a:r>
            <a:endParaRPr lang="en-GB" altLang="en-US" sz="2200" dirty="0">
              <a:solidFill>
                <a:srgbClr val="000000"/>
              </a:solidFill>
              <a:ea typeface="Times New Roman" panose="02020603050405020304" pitchFamily="18" charset="0"/>
              <a:cs typeface="Arial" panose="020B0604020202020204" pitchFamily="34" charset="0"/>
            </a:endParaRPr>
          </a:p>
          <a:p>
            <a:pPr marL="342900" indent="-342900">
              <a:lnSpc>
                <a:spcPct val="100000"/>
              </a:lnSpc>
              <a:buSzTx/>
              <a:buFont typeface="Arial" panose="020B0604020202020204" pitchFamily="34" charset="0"/>
              <a:buChar char="•"/>
            </a:pPr>
            <a:r>
              <a:rPr lang="en-GB" altLang="en-US" sz="2200" dirty="0">
                <a:solidFill>
                  <a:srgbClr val="000000"/>
                </a:solidFill>
                <a:ea typeface="Times New Roman" panose="02020603050405020304" pitchFamily="18" charset="0"/>
                <a:cs typeface="Arial" panose="020B0604020202020204" pitchFamily="34" charset="0"/>
              </a:rPr>
              <a:t>Newer antidepressants studies choose paroxetine as a comparator</a:t>
            </a:r>
            <a:r>
              <a:rPr lang="en-GB" altLang="en-US" sz="2200" baseline="30000" dirty="0">
                <a:solidFill>
                  <a:srgbClr val="000000"/>
                </a:solidFill>
                <a:ea typeface="Times New Roman" panose="02020603050405020304" pitchFamily="18" charset="0"/>
                <a:cs typeface="Arial" panose="020B0604020202020204" pitchFamily="34" charset="0"/>
              </a:rPr>
              <a:t>2</a:t>
            </a:r>
            <a:endParaRPr lang="en-GB" altLang="en-US" sz="2200" baseline="30000" dirty="0">
              <a:solidFill>
                <a:srgbClr val="000000"/>
              </a:solidFill>
              <a:ea typeface="Times New Roman" panose="02020603050405020304" pitchFamily="18" charset="0"/>
              <a:cs typeface="Arial" panose="020B0604020202020204" pitchFamily="34" charset="0"/>
            </a:endParaRPr>
          </a:p>
          <a:p>
            <a:pPr marL="342900" indent="-342900" algn="l">
              <a:buFont typeface="Arial" panose="020B0604020202020204" pitchFamily="34" charset="0"/>
              <a:buChar char="•"/>
            </a:pPr>
            <a:r>
              <a:rPr lang="en-GB" sz="2200" b="0" i="0" u="none" strike="noStrike" baseline="0" dirty="0">
                <a:cs typeface="Arial" panose="020B0604020202020204" pitchFamily="34" charset="0"/>
              </a:rPr>
              <a:t>Many discontinuation studies don’t distinguish between relapse &amp; discontinuation symptoms</a:t>
            </a:r>
            <a:endParaRPr lang="en-GB" sz="2200" b="0" i="0" u="none" strike="noStrike" baseline="0" dirty="0">
              <a:cs typeface="Arial" panose="020B0604020202020204" pitchFamily="34" charset="0"/>
            </a:endParaRPr>
          </a:p>
          <a:p>
            <a:pPr marL="342900" indent="-342900" algn="l">
              <a:buFont typeface="Arial" panose="020B0604020202020204" pitchFamily="34" charset="0"/>
              <a:buChar char="•"/>
            </a:pPr>
            <a:r>
              <a:rPr lang="en-GB" sz="2200" b="0" i="0" u="none" strike="noStrike" baseline="0" dirty="0">
                <a:cs typeface="Arial" panose="020B0604020202020204" pitchFamily="34" charset="0"/>
              </a:rPr>
              <a:t>Very few studies compare different discontinuation strategies</a:t>
            </a:r>
            <a:endParaRPr lang="en-GB" altLang="en-US" sz="2200" dirty="0">
              <a:cs typeface="Arial" panose="020B0604020202020204" pitchFamily="34" charset="0"/>
            </a:endParaRPr>
          </a:p>
        </p:txBody>
      </p:sp>
      <p:sp>
        <p:nvSpPr>
          <p:cNvPr id="5" name="Rectangle 2"/>
          <p:cNvSpPr>
            <a:spLocks noChangeArrowheads="1"/>
          </p:cNvSpPr>
          <p:nvPr/>
        </p:nvSpPr>
        <p:spPr bwMode="auto">
          <a:xfrm>
            <a:off x="0" y="4717619"/>
            <a:ext cx="9144000" cy="2292935"/>
          </a:xfrm>
          <a:prstGeom prst="rect">
            <a:avLst/>
          </a:prstGeom>
          <a:solidFill>
            <a:schemeClr val="bg1"/>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GB"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References</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1. Haddad PM. Antidepressant discontinuation syndromes: Clinical relevance, prevention and management. </a:t>
            </a: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Drug Safety</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2001;24(3):183-97</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2. Montgomery SA, Kennedy SH, Burrows GD, et al. Absence of discontinuation symptoms with agomelatine and occurrence of discontinuation symptoms with paroxetine: A randomized, double-blind, placebo-controlled discontinuation study. </a:t>
            </a: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International Clinical Psychopharmacology</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2004;19(5):271-80. </a:t>
            </a:r>
            <a:r>
              <a:rPr kumimoji="0" lang="en-US"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doi</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10.1097/01.yic.0000137184.64610.c8</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3. Jauhar S, Hayes J. The war on antidepressants: What we can, and can't conclude, from the systematic review of antidepressant withdrawal effects by Davies and Read. </a:t>
            </a: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Addictive Behaviors</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2019;97:122-25.</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4. Davies J, Read J. A systematic review into the incidence, severity and duration of antidepressant withdrawal effects: Are guidelines evidence-based? </a:t>
            </a: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Addictive Behaviors</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2019;97:111-21.</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5. </a:t>
            </a:r>
            <a:r>
              <a:rPr kumimoji="0" lang="en-US"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Henssler</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J, Heinz A, Brandt L, et al. Antidepressant Withdrawal and Rebound Phenomena. </a:t>
            </a:r>
            <a:r>
              <a:rPr kumimoji="0" lang="en-US" altLang="en-US" sz="1100" b="0" i="1" u="none" strike="noStrike" cap="none" normalizeH="0" baseline="0" dirty="0" err="1">
                <a:ln>
                  <a:noFill/>
                </a:ln>
                <a:solidFill>
                  <a:schemeClr val="tx1"/>
                </a:solidFill>
                <a:effectLst/>
                <a:latin typeface="Arial" panose="020B0604020202020204" pitchFamily="34" charset="0"/>
                <a:ea typeface="Calibri" panose="020F0502020204030204" pitchFamily="34" charset="0"/>
              </a:rPr>
              <a:t>Deutsches</a:t>
            </a: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100" b="0" i="1" u="none" strike="noStrike" cap="none" normalizeH="0" baseline="0" dirty="0" err="1">
                <a:ln>
                  <a:noFill/>
                </a:ln>
                <a:solidFill>
                  <a:schemeClr val="tx1"/>
                </a:solidFill>
                <a:effectLst/>
                <a:latin typeface="Arial" panose="020B0604020202020204" pitchFamily="34" charset="0"/>
                <a:ea typeface="Calibri" panose="020F0502020204030204" pitchFamily="34" charset="0"/>
              </a:rPr>
              <a:t>Arzteblatt</a:t>
            </a: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 International</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2019;116(20):355-61.</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6. Burton C, Anderson N, Wilde K, et al. Factors associated with duration of new antidepressant treatment: analysis of a large primary care database. </a:t>
            </a:r>
            <a:r>
              <a:rPr kumimoji="0" lang="en-US" altLang="en-US"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British Journal of General Practice</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2012;62(595):e104-12</a:t>
            </a:r>
            <a:r>
              <a:rPr lang="en-US" altLang="en-US" sz="1100" dirty="0">
                <a:ea typeface="Calibri" panose="020F0502020204030204" pitchFamily="34" charset="0"/>
              </a:rPr>
              <a:t>. </a:t>
            </a:r>
            <a:endParaRPr kumimoji="0" lang="en-GB" altLang="en-US" sz="6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25729" y="259688"/>
            <a:ext cx="8644942" cy="661720"/>
          </a:xfrm>
        </p:spPr>
        <p:txBody>
          <a:bodyPr/>
          <a:lstStyle/>
          <a:p>
            <a:r>
              <a:rPr lang="en-GB" altLang="en-US" sz="3600" b="1" dirty="0">
                <a:solidFill>
                  <a:schemeClr val="tx2"/>
                </a:solidFill>
                <a:latin typeface="Arial" panose="020B0604020202020204" pitchFamily="34" charset="0"/>
                <a:cs typeface="Arial" panose="020B0604020202020204" pitchFamily="34" charset="0"/>
              </a:rPr>
              <a:t>Evidence – Hyperbolic reduction theory</a:t>
            </a:r>
            <a:endParaRPr lang="en-GB" sz="3600" b="1" dirty="0">
              <a:solidFill>
                <a:schemeClr val="tx2"/>
              </a:solidFill>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0" y="5411451"/>
            <a:ext cx="9144000" cy="1569660"/>
          </a:xfrm>
          <a:prstGeom prst="rect">
            <a:avLst/>
          </a:prstGeom>
          <a:solidFill>
            <a:schemeClr val="bg1"/>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indent="-342900">
              <a:lnSpc>
                <a:spcPct val="100000"/>
              </a:lnSpc>
              <a:buSzTx/>
              <a:buFont typeface="Arial" panose="020B0604020202020204" pitchFamily="34" charset="0"/>
              <a:buChar char="•"/>
            </a:pPr>
            <a:r>
              <a:rPr lang="en-GB" altLang="en-US" sz="2400" dirty="0">
                <a:solidFill>
                  <a:srgbClr val="000000"/>
                </a:solidFill>
                <a:ea typeface="Times New Roman" panose="02020603050405020304" pitchFamily="18" charset="0"/>
              </a:rPr>
              <a:t>T</a:t>
            </a:r>
            <a:r>
              <a:rPr kumimoji="0" lang="en-GB"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heoretical perspective - potentially helps to inform discussions and alternative options. </a:t>
            </a:r>
            <a:endParaRPr kumimoji="0" lang="en-GB"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342900" indent="-342900">
              <a:lnSpc>
                <a:spcPct val="100000"/>
              </a:lnSpc>
              <a:buSzTx/>
              <a:buFont typeface="Arial" panose="020B0604020202020204" pitchFamily="34" charset="0"/>
              <a:buChar char="•"/>
            </a:pPr>
            <a:r>
              <a:rPr kumimoji="0" lang="en-GB"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May not be suitable or necessary for everyone as not everybody will experience withdrawals.</a:t>
            </a:r>
            <a:r>
              <a:rPr kumimoji="0" lang="en-GB" altLang="en-US" sz="24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3-5</a:t>
            </a:r>
            <a:r>
              <a:rPr kumimoji="0" lang="en-GB"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66797" y="2091946"/>
            <a:ext cx="2143426" cy="954107"/>
          </a:xfrm>
          <a:prstGeom prst="rect">
            <a:avLst/>
          </a:prstGeom>
          <a:noFill/>
        </p:spPr>
        <p:txBody>
          <a:bodyPr wrap="square">
            <a:spAutoFit/>
          </a:bodyPr>
          <a:lstStyle/>
          <a:p>
            <a:r>
              <a:rPr lang="en-GB" sz="1400" dirty="0">
                <a:hlinkClick r:id="rId1"/>
              </a:rPr>
              <a:t>Tapering of SSRI treatment to mitigate withdrawal symptoms - The Lancet Psychiatry</a:t>
            </a:r>
            <a:endParaRPr lang="en-GB" sz="1400" dirty="0"/>
          </a:p>
        </p:txBody>
      </p:sp>
      <p:pic>
        <p:nvPicPr>
          <p:cNvPr id="10" name="Picture 9"/>
          <p:cNvPicPr>
            <a:picLocks noChangeAspect="1"/>
          </p:cNvPicPr>
          <p:nvPr/>
        </p:nvPicPr>
        <p:blipFill rotWithShape="1">
          <a:blip r:embed="rId2"/>
          <a:srcRect b="3824"/>
          <a:stretch>
            <a:fillRect/>
          </a:stretch>
        </p:blipFill>
        <p:spPr>
          <a:xfrm>
            <a:off x="2043464" y="1195889"/>
            <a:ext cx="6958179" cy="4157345"/>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80" y="169944"/>
            <a:ext cx="7793037" cy="864096"/>
          </a:xfrm>
          <a:noFill/>
          <a:ln>
            <a:noFill/>
          </a:ln>
        </p:spPr>
        <p:txBody>
          <a:bodyPr vert="horz" wrap="square" lIns="91440" tIns="45720" rIns="91440" bIns="45720" anchor="ctr" anchorCtr="0" compatLnSpc="1">
            <a:normAutofit/>
          </a:bodyPr>
          <a:lstStyle/>
          <a:p>
            <a:pPr algn="ctr"/>
            <a:r>
              <a:rPr lang="en-GB" sz="3600" b="1" dirty="0">
                <a:solidFill>
                  <a:schemeClr val="tx2"/>
                </a:solidFill>
                <a:latin typeface="Arial" panose="020B0604020202020204" pitchFamily="34" charset="0"/>
                <a:cs typeface="Arial" panose="020B0604020202020204" pitchFamily="34" charset="0"/>
              </a:rPr>
              <a:t>Primary care deprescribing pilot</a:t>
            </a:r>
            <a:endParaRPr lang="en-GB" sz="36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9903" y="1227203"/>
            <a:ext cx="8324193" cy="4505635"/>
          </a:xfrm>
        </p:spPr>
        <p:txBody>
          <a:bodyPr>
            <a:normAutofit fontScale="92500" lnSpcReduction="10000"/>
          </a:bodyPr>
          <a:lstStyle/>
          <a:p>
            <a:pPr>
              <a:spcBef>
                <a:spcPts val="0"/>
              </a:spcBef>
            </a:pPr>
            <a:r>
              <a:rPr lang="en-GB" sz="2500" b="1" dirty="0"/>
              <a:t>Rotherham</a:t>
            </a:r>
            <a:r>
              <a:rPr lang="en-GB" sz="2500" dirty="0"/>
              <a:t> (NHS South Yorkshire ICB) d</a:t>
            </a:r>
            <a:r>
              <a:rPr lang="en-GB" sz="2500" kern="0" dirty="0">
                <a:solidFill>
                  <a:srgbClr val="202A30"/>
                </a:solidFill>
                <a:ea typeface="Times New Roman" panose="02020603050405020304" pitchFamily="18" charset="0"/>
                <a:cs typeface="Times New Roman" panose="02020603050405020304" pitchFamily="18" charset="0"/>
              </a:rPr>
              <a:t>eprescribing pilot:</a:t>
            </a:r>
            <a:endParaRPr lang="en-GB" sz="2500" kern="0" dirty="0">
              <a:solidFill>
                <a:srgbClr val="202A30"/>
              </a:solidFill>
              <a:ea typeface="Times New Roman" panose="02020603050405020304" pitchFamily="18" charset="0"/>
              <a:cs typeface="Times New Roman" panose="02020603050405020304" pitchFamily="18" charset="0"/>
            </a:endParaRPr>
          </a:p>
          <a:p>
            <a:pPr>
              <a:spcBef>
                <a:spcPts val="0"/>
              </a:spcBef>
              <a:buSzPts val="1000"/>
              <a:tabLst>
                <a:tab pos="342900" algn="l"/>
              </a:tabLst>
            </a:pPr>
            <a:r>
              <a:rPr lang="en-GB" sz="2500" dirty="0">
                <a:solidFill>
                  <a:srgbClr val="202A30"/>
                </a:solidFill>
                <a:ea typeface="Times New Roman" panose="02020603050405020304" pitchFamily="18" charset="0"/>
                <a:cs typeface="Times New Roman" panose="02020603050405020304" pitchFamily="18" charset="0"/>
              </a:rPr>
              <a:t>People on antidepressants for &gt;2 years (without a history of repeat depressive episodes or relapse) = 8,446</a:t>
            </a:r>
            <a:endParaRPr lang="en-GB" sz="2500" kern="100" dirty="0">
              <a:ea typeface="Calibri" panose="020F0502020204030204" pitchFamily="34" charset="0"/>
              <a:cs typeface="Times New Roman" panose="02020603050405020304" pitchFamily="18" charset="0"/>
            </a:endParaRPr>
          </a:p>
          <a:p>
            <a:pPr>
              <a:spcBef>
                <a:spcPts val="0"/>
              </a:spcBef>
              <a:buSzPts val="1000"/>
              <a:tabLst>
                <a:tab pos="342900" algn="l"/>
              </a:tabLst>
            </a:pPr>
            <a:r>
              <a:rPr lang="en-GB" sz="2500" kern="0" dirty="0">
                <a:solidFill>
                  <a:srgbClr val="202A30"/>
                </a:solidFill>
                <a:ea typeface="Times New Roman" panose="02020603050405020304" pitchFamily="18" charset="0"/>
                <a:cs typeface="Times New Roman" panose="02020603050405020304" pitchFamily="18" charset="0"/>
              </a:rPr>
              <a:t>Self-referred to service = 692 </a:t>
            </a:r>
            <a:endParaRPr lang="en-GB" sz="2500" kern="100" dirty="0">
              <a:ea typeface="Calibri" panose="020F0502020204030204" pitchFamily="34" charset="0"/>
              <a:cs typeface="Times New Roman" panose="02020603050405020304" pitchFamily="18" charset="0"/>
            </a:endParaRPr>
          </a:p>
          <a:p>
            <a:pPr>
              <a:spcBef>
                <a:spcPts val="0"/>
              </a:spcBef>
              <a:buSzPts val="1000"/>
              <a:tabLst>
                <a:tab pos="342900" algn="l"/>
              </a:tabLst>
            </a:pPr>
            <a:r>
              <a:rPr lang="en-GB" sz="2500" kern="0" dirty="0">
                <a:solidFill>
                  <a:srgbClr val="202A30"/>
                </a:solidFill>
                <a:ea typeface="Times New Roman" panose="02020603050405020304" pitchFamily="18" charset="0"/>
                <a:cs typeface="Times New Roman" panose="02020603050405020304" pitchFamily="18" charset="0"/>
              </a:rPr>
              <a:t>Eligible to be reviewed = </a:t>
            </a:r>
            <a:r>
              <a:rPr lang="en-GB" sz="2500" b="1" kern="0" dirty="0">
                <a:solidFill>
                  <a:srgbClr val="202A30"/>
                </a:solidFill>
                <a:ea typeface="Times New Roman" panose="02020603050405020304" pitchFamily="18" charset="0"/>
                <a:cs typeface="Times New Roman" panose="02020603050405020304" pitchFamily="18" charset="0"/>
              </a:rPr>
              <a:t>657</a:t>
            </a:r>
            <a:r>
              <a:rPr lang="en-GB" sz="2500" kern="0" dirty="0">
                <a:solidFill>
                  <a:srgbClr val="202A30"/>
                </a:solidFill>
                <a:ea typeface="Times New Roman" panose="02020603050405020304" pitchFamily="18" charset="0"/>
                <a:cs typeface="Times New Roman" panose="02020603050405020304" pitchFamily="18" charset="0"/>
              </a:rPr>
              <a:t> </a:t>
            </a:r>
            <a:endParaRPr lang="en-GB" sz="2500" kern="100" dirty="0">
              <a:ea typeface="Calibri" panose="020F0502020204030204" pitchFamily="34" charset="0"/>
              <a:cs typeface="Times New Roman" panose="02020603050405020304" pitchFamily="18" charset="0"/>
            </a:endParaRPr>
          </a:p>
          <a:p>
            <a:pPr marL="0" indent="0">
              <a:spcBef>
                <a:spcPts val="0"/>
              </a:spcBef>
              <a:buSzPts val="1000"/>
              <a:buNone/>
              <a:tabLst>
                <a:tab pos="342900" algn="l"/>
              </a:tabLst>
            </a:pPr>
            <a:endParaRPr lang="en-GB" sz="900" kern="0" dirty="0">
              <a:solidFill>
                <a:srgbClr val="202A30"/>
              </a:solidFill>
              <a:ea typeface="Times New Roman" panose="02020603050405020304" pitchFamily="18" charset="0"/>
              <a:cs typeface="Times New Roman" panose="02020603050405020304" pitchFamily="18" charset="0"/>
            </a:endParaRPr>
          </a:p>
          <a:p>
            <a:pPr>
              <a:spcBef>
                <a:spcPts val="0"/>
              </a:spcBef>
              <a:buSzPts val="1000"/>
              <a:tabLst>
                <a:tab pos="342900" algn="l"/>
              </a:tabLst>
            </a:pPr>
            <a:r>
              <a:rPr lang="en-GB" sz="2500" b="1" kern="0" dirty="0">
                <a:solidFill>
                  <a:srgbClr val="202A30"/>
                </a:solidFill>
                <a:ea typeface="Times New Roman" panose="02020603050405020304" pitchFamily="18" charset="0"/>
                <a:cs typeface="Times New Roman" panose="02020603050405020304" pitchFamily="18" charset="0"/>
              </a:rPr>
              <a:t>Outcomes:</a:t>
            </a:r>
            <a:endParaRPr lang="en-GB" sz="2500" b="1" kern="0" dirty="0">
              <a:solidFill>
                <a:srgbClr val="202A30"/>
              </a:solidFill>
              <a:ea typeface="Times New Roman" panose="02020603050405020304" pitchFamily="18" charset="0"/>
              <a:cs typeface="Times New Roman" panose="02020603050405020304" pitchFamily="18" charset="0"/>
            </a:endParaRPr>
          </a:p>
          <a:p>
            <a:pPr>
              <a:spcBef>
                <a:spcPts val="0"/>
              </a:spcBef>
              <a:buSzPts val="1000"/>
              <a:tabLst>
                <a:tab pos="342900" algn="l"/>
              </a:tabLst>
            </a:pPr>
            <a:r>
              <a:rPr lang="en-GB" sz="2500" dirty="0">
                <a:solidFill>
                  <a:srgbClr val="202A30"/>
                </a:solidFill>
                <a:ea typeface="Times New Roman" panose="02020603050405020304" pitchFamily="18" charset="0"/>
                <a:cs typeface="Times New Roman" panose="02020603050405020304" pitchFamily="18" charset="0"/>
              </a:rPr>
              <a:t>S</a:t>
            </a:r>
            <a:r>
              <a:rPr lang="en-GB" sz="2500" kern="0" dirty="0">
                <a:solidFill>
                  <a:srgbClr val="202A30"/>
                </a:solidFill>
                <a:ea typeface="Times New Roman" panose="02020603050405020304" pitchFamily="18" charset="0"/>
                <a:cs typeface="Times New Roman" panose="02020603050405020304" pitchFamily="18" charset="0"/>
              </a:rPr>
              <a:t>topped taking antidepressants = 405 (</a:t>
            </a:r>
            <a:r>
              <a:rPr lang="en-GB" sz="2500" b="1" kern="0" dirty="0">
                <a:solidFill>
                  <a:srgbClr val="202A30"/>
                </a:solidFill>
                <a:ea typeface="Times New Roman" panose="02020603050405020304" pitchFamily="18" charset="0"/>
                <a:cs typeface="Times New Roman" panose="02020603050405020304" pitchFamily="18" charset="0"/>
              </a:rPr>
              <a:t>62</a:t>
            </a:r>
            <a:r>
              <a:rPr lang="en-GB" sz="2500" kern="0" dirty="0">
                <a:solidFill>
                  <a:srgbClr val="202A30"/>
                </a:solidFill>
                <a:ea typeface="Times New Roman" panose="02020603050405020304" pitchFamily="18" charset="0"/>
                <a:cs typeface="Times New Roman" panose="02020603050405020304" pitchFamily="18" charset="0"/>
              </a:rPr>
              <a:t>%) </a:t>
            </a:r>
            <a:endParaRPr lang="en-GB" sz="2500" kern="0" dirty="0">
              <a:solidFill>
                <a:srgbClr val="202A30"/>
              </a:solidFill>
              <a:ea typeface="Times New Roman" panose="02020603050405020304" pitchFamily="18" charset="0"/>
              <a:cs typeface="Times New Roman" panose="02020603050405020304" pitchFamily="18" charset="0"/>
            </a:endParaRPr>
          </a:p>
          <a:p>
            <a:pPr>
              <a:spcBef>
                <a:spcPts val="0"/>
              </a:spcBef>
              <a:buSzPts val="1000"/>
              <a:tabLst>
                <a:tab pos="342900" algn="l"/>
              </a:tabLst>
            </a:pPr>
            <a:r>
              <a:rPr lang="en-GB" sz="2500" dirty="0">
                <a:solidFill>
                  <a:srgbClr val="202A30"/>
                </a:solidFill>
                <a:ea typeface="Times New Roman" panose="02020603050405020304" pitchFamily="18" charset="0"/>
                <a:cs typeface="Times New Roman" panose="02020603050405020304" pitchFamily="18" charset="0"/>
              </a:rPr>
              <a:t>R</a:t>
            </a:r>
            <a:r>
              <a:rPr lang="en-GB" sz="2500" kern="0" dirty="0">
                <a:solidFill>
                  <a:srgbClr val="202A30"/>
                </a:solidFill>
                <a:ea typeface="Times New Roman" panose="02020603050405020304" pitchFamily="18" charset="0"/>
                <a:cs typeface="Times New Roman" panose="02020603050405020304" pitchFamily="18" charset="0"/>
              </a:rPr>
              <a:t>educed antidepressant dose = 252 (</a:t>
            </a:r>
            <a:r>
              <a:rPr lang="en-GB" sz="2500" b="1" kern="0" dirty="0">
                <a:solidFill>
                  <a:srgbClr val="202A30"/>
                </a:solidFill>
                <a:ea typeface="Times New Roman" panose="02020603050405020304" pitchFamily="18" charset="0"/>
                <a:cs typeface="Times New Roman" panose="02020603050405020304" pitchFamily="18" charset="0"/>
              </a:rPr>
              <a:t>38</a:t>
            </a:r>
            <a:r>
              <a:rPr lang="en-GB" sz="2500" kern="0" dirty="0">
                <a:solidFill>
                  <a:srgbClr val="202A30"/>
                </a:solidFill>
                <a:ea typeface="Times New Roman" panose="02020603050405020304" pitchFamily="18" charset="0"/>
                <a:cs typeface="Times New Roman" panose="02020603050405020304" pitchFamily="18" charset="0"/>
              </a:rPr>
              <a:t>%) </a:t>
            </a:r>
            <a:endParaRPr lang="en-GB" sz="2500" kern="100" dirty="0">
              <a:ea typeface="Calibri" panose="020F0502020204030204" pitchFamily="34" charset="0"/>
              <a:cs typeface="Times New Roman" panose="02020603050405020304" pitchFamily="18" charset="0"/>
            </a:endParaRPr>
          </a:p>
          <a:p>
            <a:pPr marL="0" indent="0">
              <a:spcBef>
                <a:spcPts val="0"/>
              </a:spcBef>
              <a:buSzPts val="1000"/>
              <a:buNone/>
              <a:tabLst>
                <a:tab pos="342900" algn="l"/>
              </a:tabLst>
            </a:pPr>
            <a:endParaRPr lang="en-GB" sz="800" dirty="0">
              <a:solidFill>
                <a:srgbClr val="202A30"/>
              </a:solidFill>
              <a:ea typeface="Calibri" panose="020F0502020204030204" pitchFamily="34" charset="0"/>
              <a:cs typeface="Times New Roman" panose="02020603050405020304" pitchFamily="18" charset="0"/>
            </a:endParaRPr>
          </a:p>
          <a:p>
            <a:pPr>
              <a:spcBef>
                <a:spcPts val="0"/>
              </a:spcBef>
              <a:buSzPts val="1000"/>
              <a:tabLst>
                <a:tab pos="342900" algn="l"/>
              </a:tabLst>
            </a:pPr>
            <a:r>
              <a:rPr lang="en-GB" sz="2500" b="1" dirty="0">
                <a:solidFill>
                  <a:srgbClr val="202A30"/>
                </a:solidFill>
                <a:ea typeface="Calibri" panose="020F0502020204030204" pitchFamily="34" charset="0"/>
                <a:cs typeface="Times New Roman" panose="02020603050405020304" pitchFamily="18" charset="0"/>
              </a:rPr>
              <a:t>Conclusion:</a:t>
            </a:r>
            <a:endParaRPr lang="en-GB" sz="2500" b="1" kern="100" dirty="0">
              <a:ea typeface="Calibri" panose="020F0502020204030204" pitchFamily="34" charset="0"/>
              <a:cs typeface="Times New Roman" panose="02020603050405020304" pitchFamily="18" charset="0"/>
            </a:endParaRPr>
          </a:p>
          <a:p>
            <a:pPr>
              <a:spcBef>
                <a:spcPts val="0"/>
              </a:spcBef>
            </a:pPr>
            <a:r>
              <a:rPr lang="en-GB" sz="2500" kern="0" dirty="0">
                <a:solidFill>
                  <a:srgbClr val="202A30"/>
                </a:solidFill>
                <a:ea typeface="Times New Roman" panose="02020603050405020304" pitchFamily="18" charset="0"/>
                <a:cs typeface="Times New Roman" panose="02020603050405020304" pitchFamily="18" charset="0"/>
              </a:rPr>
              <a:t>The pilot clinic successfully stopped or reduced antidepressant dose of in 100% of </a:t>
            </a:r>
            <a:r>
              <a:rPr lang="en-GB" sz="2500" b="1" kern="0" dirty="0">
                <a:solidFill>
                  <a:srgbClr val="202A30"/>
                </a:solidFill>
                <a:ea typeface="Times New Roman" panose="02020603050405020304" pitchFamily="18" charset="0"/>
                <a:cs typeface="Times New Roman" panose="02020603050405020304" pitchFamily="18" charset="0"/>
              </a:rPr>
              <a:t>657</a:t>
            </a:r>
            <a:r>
              <a:rPr lang="en-GB" sz="2500" kern="0" dirty="0">
                <a:solidFill>
                  <a:srgbClr val="202A30"/>
                </a:solidFill>
                <a:ea typeface="Times New Roman" panose="02020603050405020304" pitchFamily="18" charset="0"/>
                <a:cs typeface="Times New Roman" panose="02020603050405020304" pitchFamily="18" charset="0"/>
              </a:rPr>
              <a:t> patients</a:t>
            </a:r>
            <a:endParaRPr lang="en-GB" sz="2500" kern="0" dirty="0">
              <a:solidFill>
                <a:srgbClr val="202A30"/>
              </a:solidFill>
              <a:ea typeface="Times New Roman" panose="02020603050405020304" pitchFamily="18" charset="0"/>
              <a:cs typeface="Times New Roman" panose="02020603050405020304" pitchFamily="18" charset="0"/>
            </a:endParaRPr>
          </a:p>
          <a:p>
            <a:pPr>
              <a:spcBef>
                <a:spcPts val="0"/>
              </a:spcBef>
            </a:pPr>
            <a:r>
              <a:rPr lang="en-GB" sz="2500" kern="0" dirty="0">
                <a:solidFill>
                  <a:srgbClr val="202A30"/>
                </a:solidFill>
                <a:ea typeface="Times New Roman" panose="02020603050405020304" pitchFamily="18" charset="0"/>
                <a:cs typeface="Times New Roman" panose="02020603050405020304" pitchFamily="18" charset="0"/>
              </a:rPr>
              <a:t>Only </a:t>
            </a:r>
            <a:r>
              <a:rPr lang="en-GB" sz="2500" b="1" kern="0" dirty="0">
                <a:solidFill>
                  <a:srgbClr val="FF0000"/>
                </a:solidFill>
                <a:ea typeface="Times New Roman" panose="02020603050405020304" pitchFamily="18" charset="0"/>
                <a:cs typeface="Times New Roman" panose="02020603050405020304" pitchFamily="18" charset="0"/>
              </a:rPr>
              <a:t>8</a:t>
            </a:r>
            <a:r>
              <a:rPr lang="en-GB" sz="2500" kern="0" dirty="0">
                <a:solidFill>
                  <a:srgbClr val="202A30"/>
                </a:solidFill>
                <a:ea typeface="Times New Roman" panose="02020603050405020304" pitchFamily="18" charset="0"/>
                <a:cs typeface="Times New Roman" panose="02020603050405020304" pitchFamily="18" charset="0"/>
              </a:rPr>
              <a:t> reporting adverse effects </a:t>
            </a:r>
            <a:r>
              <a:rPr lang="en-GB" sz="2500" kern="0" dirty="0">
                <a:solidFill>
                  <a:srgbClr val="FF0000"/>
                </a:solidFill>
                <a:cs typeface="Times New Roman" panose="02020603050405020304" pitchFamily="18" charset="0"/>
              </a:rPr>
              <a:t>(1.2%)</a:t>
            </a:r>
            <a:endParaRPr lang="en-GB" sz="2500" kern="0" dirty="0">
              <a:solidFill>
                <a:srgbClr val="FF0000"/>
              </a:solidFill>
              <a:cs typeface="Times New Roman" panose="02020603050405020304" pitchFamily="18" charset="0"/>
            </a:endParaRPr>
          </a:p>
          <a:p>
            <a:pPr>
              <a:spcBef>
                <a:spcPts val="0"/>
              </a:spcBef>
            </a:pPr>
            <a:r>
              <a:rPr lang="en-GB" sz="2500" kern="0" dirty="0">
                <a:solidFill>
                  <a:srgbClr val="202A30"/>
                </a:solidFill>
                <a:ea typeface="Times New Roman" panose="02020603050405020304" pitchFamily="18" charset="0"/>
                <a:cs typeface="Times New Roman" panose="02020603050405020304" pitchFamily="18" charset="0"/>
              </a:rPr>
              <a:t>Did not create additional work for GP Practices</a:t>
            </a:r>
            <a:r>
              <a:rPr lang="en-GB" sz="2400" kern="0" dirty="0">
                <a:solidFill>
                  <a:srgbClr val="202A30"/>
                </a:solidFill>
                <a:ea typeface="Times New Roman" panose="02020603050405020304" pitchFamily="18" charset="0"/>
                <a:cs typeface="Times New Roman" panose="02020603050405020304" pitchFamily="18" charset="0"/>
              </a:rPr>
              <a:t>.</a:t>
            </a:r>
            <a:endParaRPr lang="en-GB" sz="2400" kern="0" dirty="0">
              <a:solidFill>
                <a:srgbClr val="202A30"/>
              </a:solidFill>
              <a:ea typeface="Times New Roman" panose="02020603050405020304" pitchFamily="18" charset="0"/>
              <a:cs typeface="Times New Roman" panose="02020603050405020304" pitchFamily="18" charset="0"/>
            </a:endParaRPr>
          </a:p>
          <a:p>
            <a:pPr marL="0" indent="0" algn="r">
              <a:spcBef>
                <a:spcPts val="0"/>
              </a:spcBef>
              <a:buNone/>
            </a:pPr>
            <a:endParaRPr lang="en-GB" sz="825" u="sng" kern="100" dirty="0">
              <a:latin typeface="Aptos" panose="020B00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0" y="5926001"/>
            <a:ext cx="9144000" cy="923330"/>
          </a:xfrm>
          <a:prstGeom prst="rect">
            <a:avLst/>
          </a:prstGeom>
          <a:solidFill>
            <a:schemeClr val="bg1"/>
          </a:solidFill>
        </p:spPr>
        <p:txBody>
          <a:bodyPr wrap="square">
            <a:spAutoFit/>
          </a:bodyPr>
          <a:lstStyle/>
          <a:p>
            <a:r>
              <a:rPr lang="en-GB" dirty="0">
                <a:hlinkClick r:id="rId1"/>
              </a:rPr>
              <a:t>NHS England » Optimising personalised care for adults prescribed medicines associated with dependence or withdrawal symptoms: Framework for action for integrated care boards (ICBs) and primary care</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 </a:t>
            </a:r>
            <a:endParaRPr lang="en-GB" dirty="0"/>
          </a:p>
        </p:txBody>
      </p:sp>
      <p:sp>
        <p:nvSpPr>
          <p:cNvPr id="3" name="Content Placeholder 2"/>
          <p:cNvSpPr txBox="1">
            <a:spLocks noGrp="1"/>
          </p:cNvSpPr>
          <p:nvPr>
            <p:ph idx="1"/>
          </p:nvPr>
        </p:nvSpPr>
        <p:spPr>
          <a:xfrm>
            <a:off x="249602" y="1463818"/>
            <a:ext cx="8710818" cy="3930364"/>
          </a:xfrm>
        </p:spPr>
        <p:txBody>
          <a:bodyPr>
            <a:normAutofit/>
          </a:bodyPr>
          <a:lstStyle/>
          <a:p>
            <a:pPr marL="457200" indent="-457200">
              <a:buFont typeface="Arial" panose="020B0604020202020204" pitchFamily="34" charset="0"/>
              <a:buChar char="•"/>
            </a:pPr>
            <a:r>
              <a:rPr kumimoji="0" lang="en-GB" altLang="en-US" sz="2800" b="0" i="0" u="none" strike="noStrike" cap="none" normalizeH="0" baseline="0" dirty="0">
                <a:ln>
                  <a:noFill/>
                </a:ln>
                <a:solidFill>
                  <a:srgbClr val="000000"/>
                </a:solidFill>
                <a:effectLst/>
                <a:latin typeface="+mn-lt"/>
                <a:ea typeface="Calibri" panose="020F0502020204030204" pitchFamily="34" charset="0"/>
              </a:rPr>
              <a:t>Stopping is not difficult for </a:t>
            </a:r>
            <a:r>
              <a:rPr kumimoji="0" lang="en-GB" altLang="en-US" sz="2800" b="0" i="1" u="none" strike="noStrike" cap="none" normalizeH="0" baseline="0" dirty="0">
                <a:ln>
                  <a:noFill/>
                </a:ln>
                <a:solidFill>
                  <a:srgbClr val="000000"/>
                </a:solidFill>
                <a:effectLst/>
                <a:latin typeface="+mn-lt"/>
                <a:ea typeface="Calibri" panose="020F0502020204030204" pitchFamily="34" charset="0"/>
              </a:rPr>
              <a:t>all</a:t>
            </a:r>
            <a:r>
              <a:rPr kumimoji="0" lang="en-GB" altLang="en-US" sz="2800" b="0" i="0" u="none" strike="noStrike" cap="none" normalizeH="0" baseline="0" dirty="0">
                <a:ln>
                  <a:noFill/>
                </a:ln>
                <a:solidFill>
                  <a:srgbClr val="000000"/>
                </a:solidFill>
                <a:effectLst/>
                <a:latin typeface="+mn-lt"/>
                <a:ea typeface="Calibri" panose="020F0502020204030204" pitchFamily="34" charset="0"/>
              </a:rPr>
              <a:t> patients</a:t>
            </a:r>
            <a:endParaRPr kumimoji="0" lang="en-GB" altLang="en-US" sz="2800" b="0" i="0" u="none" strike="noStrike" cap="none" normalizeH="0" baseline="0" dirty="0">
              <a:ln>
                <a:noFill/>
              </a:ln>
              <a:solidFill>
                <a:srgbClr val="000000"/>
              </a:solidFill>
              <a:effectLst/>
              <a:latin typeface="+mn-lt"/>
              <a:ea typeface="Calibri" panose="020F0502020204030204" pitchFamily="34" charset="0"/>
            </a:endParaRPr>
          </a:p>
          <a:p>
            <a:pPr marL="457200" indent="-457200">
              <a:buFont typeface="Arial" panose="020B0604020202020204" pitchFamily="34" charset="0"/>
              <a:buChar char="•"/>
            </a:pPr>
            <a:r>
              <a:rPr lang="en-GB" sz="2800" dirty="0">
                <a:solidFill>
                  <a:schemeClr val="tx1"/>
                </a:solidFill>
                <a:latin typeface="+mn-lt"/>
                <a:cs typeface="Calibri" panose="020F0502020204030204" pitchFamily="34" charset="0"/>
              </a:rPr>
              <a:t>Harder for long standing antidepressants (years+++)</a:t>
            </a:r>
            <a:endParaRPr lang="en-GB" sz="2800" dirty="0">
              <a:solidFill>
                <a:schemeClr val="tx1"/>
              </a:solidFill>
              <a:latin typeface="+mn-lt"/>
              <a:cs typeface="Calibri" panose="020F0502020204030204" pitchFamily="34" charset="0"/>
            </a:endParaRPr>
          </a:p>
          <a:p>
            <a:pPr marL="457200" indent="-457200">
              <a:buFont typeface="Arial" panose="020B0604020202020204" pitchFamily="34" charset="0"/>
              <a:buChar char="•"/>
            </a:pPr>
            <a:r>
              <a:rPr lang="en-GB" sz="2800" b="1" dirty="0">
                <a:solidFill>
                  <a:schemeClr val="tx1"/>
                </a:solidFill>
                <a:latin typeface="+mn-lt"/>
                <a:cs typeface="Calibri" panose="020F0502020204030204" pitchFamily="34" charset="0"/>
              </a:rPr>
              <a:t>Venlafaxine</a:t>
            </a:r>
            <a:r>
              <a:rPr lang="en-GB" sz="2800" dirty="0">
                <a:solidFill>
                  <a:schemeClr val="tx1"/>
                </a:solidFill>
                <a:latin typeface="+mn-lt"/>
                <a:cs typeface="Calibri" panose="020F0502020204030204" pitchFamily="34" charset="0"/>
              </a:rPr>
              <a:t> and </a:t>
            </a:r>
            <a:r>
              <a:rPr lang="en-GB" sz="2800" b="1" dirty="0">
                <a:solidFill>
                  <a:schemeClr val="tx1"/>
                </a:solidFill>
                <a:latin typeface="+mn-lt"/>
                <a:cs typeface="Calibri" panose="020F0502020204030204" pitchFamily="34" charset="0"/>
              </a:rPr>
              <a:t>paroxetine</a:t>
            </a:r>
            <a:r>
              <a:rPr lang="en-GB" sz="2800" dirty="0">
                <a:solidFill>
                  <a:schemeClr val="tx1"/>
                </a:solidFill>
                <a:latin typeface="+mn-lt"/>
                <a:cs typeface="Calibri" panose="020F0502020204030204" pitchFamily="34" charset="0"/>
              </a:rPr>
              <a:t> particularly causal</a:t>
            </a:r>
            <a:endParaRPr lang="en-GB" sz="2800" dirty="0">
              <a:solidFill>
                <a:schemeClr val="tx1"/>
              </a:solidFill>
              <a:latin typeface="+mn-lt"/>
              <a:cs typeface="Calibri" panose="020F0502020204030204" pitchFamily="34" charset="0"/>
            </a:endParaRPr>
          </a:p>
          <a:p>
            <a:pPr marL="457200" indent="-457200">
              <a:buFont typeface="Arial" panose="020B0604020202020204" pitchFamily="34" charset="0"/>
              <a:buChar char="•"/>
            </a:pPr>
            <a:r>
              <a:rPr lang="en-GB" sz="2800" dirty="0">
                <a:solidFill>
                  <a:schemeClr val="tx1"/>
                </a:solidFill>
                <a:latin typeface="+mn-lt"/>
                <a:cs typeface="Calibri" panose="020F0502020204030204" pitchFamily="34" charset="0"/>
              </a:rPr>
              <a:t>Higher doses of SSRIs may be more problematic</a:t>
            </a:r>
            <a:r>
              <a:rPr lang="en-GB" sz="2800" baseline="30000" dirty="0">
                <a:solidFill>
                  <a:schemeClr val="tx1"/>
                </a:solidFill>
                <a:latin typeface="+mn-lt"/>
                <a:cs typeface="Calibri" panose="020F0502020204030204" pitchFamily="34" charset="0"/>
              </a:rPr>
              <a:t>1</a:t>
            </a:r>
            <a:endParaRPr lang="en-GB" sz="2800" baseline="30000" dirty="0">
              <a:solidFill>
                <a:schemeClr val="tx1"/>
              </a:solidFill>
              <a:latin typeface="+mn-lt"/>
              <a:cs typeface="Calibri" panose="020F0502020204030204" pitchFamily="34" charset="0"/>
            </a:endParaRPr>
          </a:p>
          <a:p>
            <a:pPr marL="457200" indent="-457200">
              <a:buFont typeface="Arial" panose="020B0604020202020204" pitchFamily="34" charset="0"/>
              <a:buChar char="•"/>
            </a:pPr>
            <a:r>
              <a:rPr lang="en-GB" sz="2800" dirty="0">
                <a:solidFill>
                  <a:schemeClr val="tx1"/>
                </a:solidFill>
                <a:latin typeface="+mn-lt"/>
                <a:cs typeface="Calibri" panose="020F0502020204030204" pitchFamily="34" charset="0"/>
              </a:rPr>
              <a:t>Vortioxetine can be stopped abruptly </a:t>
            </a:r>
            <a:r>
              <a:rPr lang="en-GB" sz="2800" baseline="30000" dirty="0">
                <a:solidFill>
                  <a:schemeClr val="tx1"/>
                </a:solidFill>
                <a:latin typeface="+mn-lt"/>
                <a:cs typeface="Calibri" panose="020F0502020204030204" pitchFamily="34" charset="0"/>
              </a:rPr>
              <a:t>2</a:t>
            </a:r>
            <a:endParaRPr lang="en-GB" sz="2800" baseline="30000" dirty="0">
              <a:solidFill>
                <a:schemeClr val="tx1"/>
              </a:solidFill>
              <a:latin typeface="+mn-lt"/>
              <a:cs typeface="Calibri" panose="020F0502020204030204" pitchFamily="34" charset="0"/>
            </a:endParaRPr>
          </a:p>
          <a:p>
            <a:pPr marL="457200" indent="-457200">
              <a:buFont typeface="Arial" panose="020B0604020202020204" pitchFamily="34" charset="0"/>
              <a:buChar char="•"/>
            </a:pPr>
            <a:r>
              <a:rPr lang="en-GB" sz="2800" b="0" i="0" dirty="0">
                <a:solidFill>
                  <a:srgbClr val="333333"/>
                </a:solidFill>
                <a:effectLst/>
                <a:latin typeface="+mn-lt"/>
              </a:rPr>
              <a:t>More previous episodes &amp; residual symptoms of depression were associated with increased likelihood of relapse</a:t>
            </a:r>
            <a:r>
              <a:rPr lang="en-GB" sz="2800" baseline="30000" dirty="0">
                <a:solidFill>
                  <a:schemeClr val="tx1"/>
                </a:solidFill>
                <a:latin typeface="+mn-lt"/>
                <a:cs typeface="Calibri" panose="020F0502020204030204" pitchFamily="34" charset="0"/>
              </a:rPr>
              <a:t>3</a:t>
            </a:r>
            <a:endParaRPr lang="en-GB" sz="2800" b="0" i="0" dirty="0">
              <a:solidFill>
                <a:srgbClr val="333333"/>
              </a:solidFill>
              <a:effectLst/>
              <a:latin typeface="+mn-lt"/>
            </a:endParaRPr>
          </a:p>
        </p:txBody>
      </p:sp>
      <p:sp>
        <p:nvSpPr>
          <p:cNvPr id="5" name="Title 1"/>
          <p:cNvSpPr txBox="1"/>
          <p:nvPr/>
        </p:nvSpPr>
        <p:spPr>
          <a:xfrm>
            <a:off x="661661" y="262505"/>
            <a:ext cx="7886700" cy="86090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defRPr lang="en-US" sz="4400" b="0" i="0" u="none" strike="noStrike" kern="1200" cap="none" spc="0" baseline="0">
                <a:solidFill>
                  <a:srgbClr val="000000"/>
                </a:solidFill>
                <a:uFillTx/>
                <a:latin typeface="Calibri Light"/>
              </a:defRPr>
            </a:lvl1pPr>
          </a:lstStyle>
          <a:p>
            <a:pPr algn="ctr"/>
            <a:r>
              <a:rPr lang="en-GB" b="1" dirty="0">
                <a:solidFill>
                  <a:schemeClr val="tx2"/>
                </a:solidFill>
                <a:latin typeface="Calibri" panose="020F0502020204030204" pitchFamily="34" charset="0"/>
                <a:cs typeface="Calibri" panose="020F0502020204030204" pitchFamily="34" charset="0"/>
              </a:rPr>
              <a:t>Who can stop and who can’t? </a:t>
            </a:r>
            <a:endParaRPr lang="en-GB" b="1" dirty="0">
              <a:solidFill>
                <a:schemeClr val="tx2"/>
              </a:solidFill>
              <a:latin typeface="Calibri" panose="020F0502020204030204" pitchFamily="34" charset="0"/>
              <a:cs typeface="Calibri" panose="020F0502020204030204" pitchFamily="34" charset="0"/>
            </a:endParaRPr>
          </a:p>
        </p:txBody>
      </p:sp>
      <p:sp>
        <p:nvSpPr>
          <p:cNvPr id="7" name="TextBox 6"/>
          <p:cNvSpPr txBox="1"/>
          <p:nvPr/>
        </p:nvSpPr>
        <p:spPr>
          <a:xfrm>
            <a:off x="0" y="5657671"/>
            <a:ext cx="9144000" cy="1200329"/>
          </a:xfrm>
          <a:prstGeom prst="rect">
            <a:avLst/>
          </a:prstGeom>
          <a:solidFill>
            <a:schemeClr val="bg1"/>
          </a:solidFill>
        </p:spPr>
        <p:txBody>
          <a:bodyPr wrap="square">
            <a:spAutoFit/>
          </a:bodyPr>
          <a:lstStyle/>
          <a:p>
            <a:pPr marL="342900" indent="-342900">
              <a:buFontTx/>
              <a:buAutoNum type="arabicPeriod"/>
            </a:pPr>
            <a:r>
              <a:rPr lang="en-GB" sz="1200" dirty="0" err="1"/>
              <a:t>Yasui-Furukori</a:t>
            </a:r>
            <a:r>
              <a:rPr lang="en-GB" sz="1200" dirty="0"/>
              <a:t> N, Hashimoto K, </a:t>
            </a:r>
            <a:r>
              <a:rPr lang="en-GB" sz="1200" dirty="0" err="1"/>
              <a:t>Tsuchimine</a:t>
            </a:r>
            <a:r>
              <a:rPr lang="en-GB" sz="1200" dirty="0"/>
              <a:t> S, et al. Characteristics of escitalopram discontinuation syndrome: a preliminary study. Clin </a:t>
            </a:r>
            <a:r>
              <a:rPr lang="en-GB" sz="1200" dirty="0" err="1"/>
              <a:t>Neuropharmacol</a:t>
            </a:r>
            <a:r>
              <a:rPr lang="en-GB" sz="1200" dirty="0"/>
              <a:t> 2016;39:125–7. doi:10.1097/ WNF.0000000000000139</a:t>
            </a:r>
            <a:r>
              <a:rPr lang="en-US" sz="1200" dirty="0"/>
              <a:t> </a:t>
            </a:r>
            <a:endParaRPr lang="en-US" sz="1200" dirty="0"/>
          </a:p>
          <a:p>
            <a:pPr marL="342900" indent="-342900">
              <a:buFontTx/>
              <a:buAutoNum type="arabicPeriod"/>
            </a:pPr>
            <a:r>
              <a:rPr lang="en-US" altLang="en-US" sz="1200" dirty="0"/>
              <a:t>Baldwin et al, J </a:t>
            </a:r>
            <a:r>
              <a:rPr lang="en-US" altLang="en-US" sz="1200" dirty="0" err="1"/>
              <a:t>Psychopharmacol</a:t>
            </a:r>
            <a:r>
              <a:rPr lang="en-US" altLang="en-US" sz="1200" dirty="0"/>
              <a:t> 2016;  30:  242– 52</a:t>
            </a:r>
            <a:endParaRPr lang="en-US" altLang="en-US" sz="1200" dirty="0"/>
          </a:p>
          <a:p>
            <a:pPr marL="342900" indent="-342900">
              <a:buFontTx/>
              <a:buAutoNum type="arabicPeriod"/>
            </a:pPr>
            <a:r>
              <a:rPr lang="en-GB" sz="1200" b="0" i="0" dirty="0">
                <a:solidFill>
                  <a:srgbClr val="181817"/>
                </a:solidFill>
                <a:effectLst/>
              </a:rPr>
              <a:t>Duffy, L., Lewis, G., Marston, L., Kendrick, T., Kessler, D., Moore, M., . . . Lewis, G. (2023). Clinical factors associated with relapse in depression in a sample of UK primary care patients who have been on long-term antidepressant treatment. </a:t>
            </a:r>
            <a:r>
              <a:rPr lang="en-GB" sz="1200" b="0" i="1" dirty="0">
                <a:solidFill>
                  <a:srgbClr val="181817"/>
                </a:solidFill>
                <a:effectLst/>
              </a:rPr>
              <a:t>Psychological Medicine,</a:t>
            </a:r>
            <a:r>
              <a:rPr lang="en-GB" sz="1200" b="0" i="0" dirty="0">
                <a:solidFill>
                  <a:srgbClr val="181817"/>
                </a:solidFill>
                <a:effectLst/>
              </a:rPr>
              <a:t> 1-11. doi:10.1017/S0033291723002659</a:t>
            </a:r>
            <a:r>
              <a:rPr lang="en-US" sz="1200" b="0" i="0" dirty="0">
                <a:solidFill>
                  <a:srgbClr val="181817"/>
                </a:solidFill>
                <a:effectLst/>
              </a:rPr>
              <a:t> </a:t>
            </a:r>
            <a:endParaRPr lang="en-US" sz="1200" b="0" i="0" dirty="0">
              <a:solidFill>
                <a:srgbClr val="181817"/>
              </a:solidFill>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p:cNvGraphicFramePr>
            <a:graphicFrameLocks noGrp="1"/>
          </p:cNvGraphicFramePr>
          <p:nvPr>
            <p:ph type="tbl" idx="1"/>
          </p:nvPr>
        </p:nvGraphicFramePr>
        <p:xfrm>
          <a:off x="189705" y="154076"/>
          <a:ext cx="8764589" cy="6468663"/>
        </p:xfrm>
        <a:graphic>
          <a:graphicData uri="http://schemas.openxmlformats.org/drawingml/2006/table">
            <a:tbl>
              <a:tblPr firstRow="1" bandRow="1">
                <a:tableStyleId>{5C22544A-7EE6-4342-B048-85BDC9FD1C3A}</a:tableStyleId>
              </a:tblPr>
              <a:tblGrid>
                <a:gridCol w="1897607"/>
                <a:gridCol w="3317966"/>
                <a:gridCol w="3549016"/>
              </a:tblGrid>
              <a:tr h="468557">
                <a:tc>
                  <a:txBody>
                    <a:bodyPr/>
                    <a:lstStyle/>
                    <a:p>
                      <a:r>
                        <a:rPr lang="en-GB" sz="2400" dirty="0">
                          <a:solidFill>
                            <a:schemeClr val="tx1"/>
                          </a:solidFill>
                        </a:rPr>
                        <a:t>History</a:t>
                      </a:r>
                      <a:endParaRPr lang="en-GB" sz="2400" dirty="0">
                        <a:solidFill>
                          <a:schemeClr val="tx1"/>
                        </a:solidFill>
                      </a:endParaRPr>
                    </a:p>
                  </a:txBody>
                  <a:tcPr marL="68580" marR="68580" marT="34290" marB="34290">
                    <a:solidFill>
                      <a:schemeClr val="accent1">
                        <a:lumMod val="20000"/>
                        <a:lumOff val="80000"/>
                      </a:schemeClr>
                    </a:solidFill>
                  </a:tcPr>
                </a:tc>
                <a:tc>
                  <a:txBody>
                    <a:bodyPr/>
                    <a:lstStyle/>
                    <a:p>
                      <a:r>
                        <a:rPr lang="en-GB" sz="2400" dirty="0">
                          <a:solidFill>
                            <a:srgbClr val="008000"/>
                          </a:solidFill>
                        </a:rPr>
                        <a:t>Green flags </a:t>
                      </a:r>
                      <a:endParaRPr lang="en-GB" sz="2400" dirty="0">
                        <a:solidFill>
                          <a:srgbClr val="008000"/>
                        </a:solidFill>
                      </a:endParaRPr>
                    </a:p>
                  </a:txBody>
                  <a:tcPr marL="68580" marR="68580" marT="34290" marB="34290">
                    <a:solidFill>
                      <a:schemeClr val="accent1">
                        <a:lumMod val="20000"/>
                        <a:lumOff val="80000"/>
                      </a:schemeClr>
                    </a:solidFill>
                  </a:tcPr>
                </a:tc>
                <a:tc>
                  <a:txBody>
                    <a:bodyPr/>
                    <a:lstStyle/>
                    <a:p>
                      <a:r>
                        <a:rPr lang="en-GB" sz="2400" dirty="0">
                          <a:solidFill>
                            <a:srgbClr val="FF0000"/>
                          </a:solidFill>
                        </a:rPr>
                        <a:t>Red flags </a:t>
                      </a:r>
                      <a:endParaRPr lang="en-GB" sz="2400" dirty="0">
                        <a:solidFill>
                          <a:srgbClr val="FF0000"/>
                        </a:solidFill>
                      </a:endParaRPr>
                    </a:p>
                  </a:txBody>
                  <a:tcPr marL="68580" marR="68580" marT="34290" marB="34290">
                    <a:solidFill>
                      <a:schemeClr val="accent1">
                        <a:lumMod val="20000"/>
                        <a:lumOff val="80000"/>
                      </a:schemeClr>
                    </a:solidFill>
                  </a:tcPr>
                </a:tc>
              </a:tr>
              <a:tr h="731607">
                <a:tc>
                  <a:txBody>
                    <a:bodyPr/>
                    <a:lstStyle/>
                    <a:p>
                      <a:r>
                        <a:rPr lang="en-GB" sz="2000" dirty="0"/>
                        <a:t>Indication </a:t>
                      </a:r>
                      <a:endParaRPr lang="en-GB" sz="2000" dirty="0"/>
                    </a:p>
                  </a:txBody>
                  <a:tcPr marL="68580" marR="68580" marT="34290" marB="34290"/>
                </a:tc>
                <a:tc>
                  <a:txBody>
                    <a:bodyPr/>
                    <a:lstStyle/>
                    <a:p>
                      <a:r>
                        <a:rPr lang="en-GB" sz="2000" dirty="0"/>
                        <a:t>Life event, bipolar, insomnia, pain </a:t>
                      </a:r>
                      <a:endParaRPr lang="en-GB" sz="2000" dirty="0"/>
                    </a:p>
                  </a:txBody>
                  <a:tcPr marL="68580" marR="68580" marT="34290" marB="34290"/>
                </a:tc>
                <a:tc>
                  <a:txBody>
                    <a:bodyPr/>
                    <a:lstStyle/>
                    <a:p>
                      <a:r>
                        <a:rPr lang="en-GB" sz="2000" dirty="0"/>
                        <a:t>Recurrent depression, OCD </a:t>
                      </a:r>
                      <a:endParaRPr lang="en-GB" sz="2000" dirty="0"/>
                    </a:p>
                  </a:txBody>
                  <a:tcPr marL="68580" marR="68580" marT="34290" marB="34290"/>
                </a:tc>
              </a:tr>
              <a:tr h="731607">
                <a:tc>
                  <a:txBody>
                    <a:bodyPr/>
                    <a:lstStyle/>
                    <a:p>
                      <a:r>
                        <a:rPr lang="en-GB" sz="2000" dirty="0"/>
                        <a:t># Previous episodes </a:t>
                      </a:r>
                      <a:endParaRPr lang="en-GB" sz="2000" dirty="0"/>
                    </a:p>
                  </a:txBody>
                  <a:tcPr marL="68580" marR="68580" marT="34290" marB="34290"/>
                </a:tc>
                <a:tc>
                  <a:txBody>
                    <a:bodyPr/>
                    <a:lstStyle/>
                    <a:p>
                      <a:r>
                        <a:rPr lang="en-GB" sz="2000" dirty="0"/>
                        <a:t>One, &gt;1yr ago </a:t>
                      </a:r>
                      <a:endParaRPr lang="en-GB" sz="2000" dirty="0"/>
                    </a:p>
                  </a:txBody>
                  <a:tcPr marL="68580" marR="68580" marT="34290" marB="34290"/>
                </a:tc>
                <a:tc>
                  <a:txBody>
                    <a:bodyPr/>
                    <a:lstStyle/>
                    <a:p>
                      <a:r>
                        <a:rPr lang="en-GB" sz="2000" dirty="0"/>
                        <a:t>Two or more over several years (&gt;5 very red flag)</a:t>
                      </a:r>
                      <a:r>
                        <a:rPr lang="en-GB" sz="2000" baseline="30000" dirty="0"/>
                        <a:t>1</a:t>
                      </a:r>
                      <a:endParaRPr lang="en-GB" sz="2000" baseline="30000" dirty="0"/>
                    </a:p>
                  </a:txBody>
                  <a:tcPr marL="68580" marR="68580" marT="34290" marB="34290"/>
                </a:tc>
              </a:tr>
              <a:tr h="439933">
                <a:tc>
                  <a:txBody>
                    <a:bodyPr/>
                    <a:lstStyle/>
                    <a:p>
                      <a:r>
                        <a:rPr lang="en-GB" sz="2000" dirty="0"/>
                        <a:t>Current dose </a:t>
                      </a:r>
                      <a:endParaRPr lang="en-GB" sz="2000" dirty="0"/>
                    </a:p>
                  </a:txBody>
                  <a:tcPr marL="68580" marR="68580" marT="34290" marB="34290"/>
                </a:tc>
                <a:tc>
                  <a:txBody>
                    <a:bodyPr/>
                    <a:lstStyle/>
                    <a:p>
                      <a:r>
                        <a:rPr lang="en-GB" sz="2000" dirty="0"/>
                        <a:t>Standard or subtherapeutic </a:t>
                      </a:r>
                      <a:endParaRPr lang="en-GB" sz="2000" dirty="0"/>
                    </a:p>
                  </a:txBody>
                  <a:tcPr marL="68580" marR="68580" marT="34290" marB="34290"/>
                </a:tc>
                <a:tc>
                  <a:txBody>
                    <a:bodyPr/>
                    <a:lstStyle/>
                    <a:p>
                      <a:r>
                        <a:rPr lang="en-GB" sz="2000" dirty="0"/>
                        <a:t>Higher than standard </a:t>
                      </a:r>
                      <a:endParaRPr lang="en-GB" sz="2000" dirty="0"/>
                    </a:p>
                  </a:txBody>
                  <a:tcPr marL="68580" marR="68580" marT="34290" marB="34290"/>
                </a:tc>
              </a:tr>
              <a:tr h="438923">
                <a:tc>
                  <a:txBody>
                    <a:bodyPr/>
                    <a:lstStyle/>
                    <a:p>
                      <a:r>
                        <a:rPr lang="en-GB" sz="2000" dirty="0"/>
                        <a:t>Antidepressant  </a:t>
                      </a:r>
                      <a:endParaRPr lang="en-GB" sz="2000" dirty="0"/>
                    </a:p>
                  </a:txBody>
                  <a:tcPr marL="68580" marR="68580" marT="34290" marB="34290"/>
                </a:tc>
                <a:tc>
                  <a:txBody>
                    <a:bodyPr/>
                    <a:lstStyle/>
                    <a:p>
                      <a:r>
                        <a:rPr lang="en-GB" sz="2000" dirty="0"/>
                        <a:t>Tricyclic </a:t>
                      </a:r>
                      <a:endParaRPr lang="en-GB" sz="2000" dirty="0"/>
                    </a:p>
                  </a:txBody>
                  <a:tcPr marL="68580" marR="68580" marT="34290" marB="34290"/>
                </a:tc>
                <a:tc>
                  <a:txBody>
                    <a:bodyPr/>
                    <a:lstStyle/>
                    <a:p>
                      <a:r>
                        <a:rPr lang="en-GB" sz="2000" dirty="0"/>
                        <a:t>Venlafaxine, paroxetine </a:t>
                      </a:r>
                      <a:endParaRPr lang="en-GB" sz="2000" dirty="0"/>
                    </a:p>
                  </a:txBody>
                  <a:tcPr marL="68580" marR="68580" marT="34290" marB="34290"/>
                </a:tc>
              </a:tr>
              <a:tr h="731607">
                <a:tc>
                  <a:txBody>
                    <a:bodyPr/>
                    <a:lstStyle/>
                    <a:p>
                      <a:r>
                        <a:rPr lang="en-GB" sz="2000" dirty="0"/>
                        <a:t>Side effects </a:t>
                      </a:r>
                      <a:endParaRPr lang="en-GB" sz="2000" dirty="0"/>
                    </a:p>
                  </a:txBody>
                  <a:tcPr marL="68580" marR="68580" marT="34290" marB="34290"/>
                </a:tc>
                <a:tc>
                  <a:txBody>
                    <a:bodyPr/>
                    <a:lstStyle/>
                    <a:p>
                      <a:r>
                        <a:rPr lang="en-GB" sz="2000" dirty="0"/>
                        <a:t>Inhibit lifestyle </a:t>
                      </a:r>
                      <a:endParaRPr lang="en-GB" sz="2000" dirty="0"/>
                    </a:p>
                    <a:p>
                      <a:r>
                        <a:rPr lang="en-GB" sz="2000" dirty="0"/>
                        <a:t>Attribution testing </a:t>
                      </a:r>
                      <a:endParaRPr lang="en-GB" sz="2000" dirty="0"/>
                    </a:p>
                  </a:txBody>
                  <a:tcPr marL="68580" marR="68580" marT="34290" marB="34290"/>
                </a:tc>
                <a:tc>
                  <a:txBody>
                    <a:bodyPr/>
                    <a:lstStyle/>
                    <a:p>
                      <a:r>
                        <a:rPr lang="en-GB" sz="2000" dirty="0"/>
                        <a:t>Manageable </a:t>
                      </a:r>
                      <a:endParaRPr lang="en-GB" sz="2000" dirty="0"/>
                    </a:p>
                    <a:p>
                      <a:r>
                        <a:rPr lang="en-GB" sz="2000" dirty="0"/>
                        <a:t>More side effects at start </a:t>
                      </a:r>
                      <a:endParaRPr lang="en-GB" sz="2000" dirty="0"/>
                    </a:p>
                  </a:txBody>
                  <a:tcPr marL="68580" marR="68580" marT="34290" marB="34290"/>
                </a:tc>
              </a:tr>
              <a:tr h="731607">
                <a:tc>
                  <a:txBody>
                    <a:bodyPr/>
                    <a:lstStyle/>
                    <a:p>
                      <a:r>
                        <a:rPr lang="en-GB" sz="2000" dirty="0"/>
                        <a:t>Current mood </a:t>
                      </a:r>
                      <a:endParaRPr lang="en-GB" sz="2000" dirty="0"/>
                    </a:p>
                  </a:txBody>
                  <a:tcPr marL="68580" marR="68580" marT="34290" marB="34290"/>
                </a:tc>
                <a:tc>
                  <a:txBody>
                    <a:bodyPr/>
                    <a:lstStyle/>
                    <a:p>
                      <a:r>
                        <a:rPr lang="en-GB" sz="2000" dirty="0"/>
                        <a:t>Stable long-term, sleeping well, few residual symptom</a:t>
                      </a:r>
                      <a:endParaRPr lang="en-GB" sz="2000" dirty="0"/>
                    </a:p>
                  </a:txBody>
                  <a:tcPr marL="68580" marR="68580" marT="34290" marB="34290"/>
                </a:tc>
                <a:tc>
                  <a:txBody>
                    <a:bodyPr/>
                    <a:lstStyle/>
                    <a:p>
                      <a:r>
                        <a:rPr lang="en-GB" sz="2000" dirty="0"/>
                        <a:t>Residual symptoms (consider switch), imminent life events</a:t>
                      </a:r>
                      <a:endParaRPr lang="en-GB" sz="2000" dirty="0"/>
                    </a:p>
                  </a:txBody>
                  <a:tcPr marL="68580" marR="68580" marT="34290" marB="34290"/>
                </a:tc>
              </a:tr>
              <a:tr h="1060420">
                <a:tc>
                  <a:txBody>
                    <a:bodyPr/>
                    <a:lstStyle/>
                    <a:p>
                      <a:r>
                        <a:rPr lang="en-GB" sz="2000" dirty="0"/>
                        <a:t>Previous medicine history  </a:t>
                      </a:r>
                      <a:endParaRPr lang="en-GB" sz="2000" dirty="0"/>
                    </a:p>
                  </a:txBody>
                  <a:tcPr marL="68580" marR="68580" marT="34290" marB="34290"/>
                </a:tc>
                <a:tc>
                  <a:txBody>
                    <a:bodyPr/>
                    <a:lstStyle/>
                    <a:p>
                      <a:r>
                        <a:rPr lang="en-GB" sz="2000" dirty="0"/>
                        <a:t>Stopped without consequence previously</a:t>
                      </a:r>
                      <a:endParaRPr lang="en-GB" sz="2000" dirty="0"/>
                    </a:p>
                    <a:p>
                      <a:r>
                        <a:rPr lang="en-GB" sz="2000" dirty="0"/>
                        <a:t>Currently not taking </a:t>
                      </a:r>
                      <a:endParaRPr lang="en-GB" sz="2000" dirty="0"/>
                    </a:p>
                  </a:txBody>
                  <a:tcPr marL="68580" marR="68580" marT="34290" marB="34290"/>
                </a:tc>
                <a:tc>
                  <a:txBody>
                    <a:bodyPr/>
                    <a:lstStyle/>
                    <a:p>
                      <a:r>
                        <a:rPr lang="en-GB" sz="2000" dirty="0"/>
                        <a:t>Never stopped </a:t>
                      </a:r>
                      <a:endParaRPr lang="en-GB" sz="2000" dirty="0"/>
                    </a:p>
                    <a:p>
                      <a:r>
                        <a:rPr lang="en-GB" sz="2000" dirty="0"/>
                        <a:t>Stopped &amp; deteriorated/ relapsed 3-12 months later  </a:t>
                      </a:r>
                      <a:endParaRPr lang="en-GB" sz="2000" dirty="0"/>
                    </a:p>
                  </a:txBody>
                  <a:tcPr marL="68580" marR="68580" marT="34290" marB="34290"/>
                </a:tc>
              </a:tr>
              <a:tr h="40279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2000" dirty="0"/>
                        <a:t># Prior </a:t>
                      </a:r>
                      <a:r>
                        <a:rPr lang="en-GB" sz="2000" dirty="0" err="1"/>
                        <a:t>antidep</a:t>
                      </a:r>
                      <a:endParaRPr lang="en-GB"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2000" dirty="0"/>
                        <a:t>Only one  </a:t>
                      </a:r>
                      <a:endParaRPr lang="en-GB" sz="2000" dirty="0"/>
                    </a:p>
                  </a:txBody>
                  <a:tcPr marL="68580" marR="68580" marT="34290" marB="34290"/>
                </a:tc>
                <a:tc>
                  <a:txBody>
                    <a:bodyPr/>
                    <a:lstStyle/>
                    <a:p>
                      <a:r>
                        <a:rPr lang="en-GB" sz="2000" dirty="0"/>
                        <a:t>Several </a:t>
                      </a:r>
                      <a:endParaRPr lang="en-GB" sz="2000" dirty="0"/>
                    </a:p>
                  </a:txBody>
                  <a:tcPr marL="68580" marR="68580" marT="34290" marB="34290"/>
                </a:tc>
              </a:tr>
              <a:tr h="731607">
                <a:tc>
                  <a:txBody>
                    <a:bodyPr/>
                    <a:lstStyle/>
                    <a:p>
                      <a:r>
                        <a:rPr lang="en-GB" sz="2000" dirty="0"/>
                        <a:t>Other medicines? </a:t>
                      </a:r>
                      <a:endParaRPr lang="en-GB" sz="2000" dirty="0"/>
                    </a:p>
                  </a:txBody>
                  <a:tcPr marL="68580" marR="68580" marT="34290" marB="34290"/>
                </a:tc>
                <a:tc>
                  <a:txBody>
                    <a:bodyPr/>
                    <a:lstStyle/>
                    <a:p>
                      <a:r>
                        <a:rPr lang="en-GB" sz="2000" dirty="0"/>
                        <a:t>No potential significant interactions </a:t>
                      </a:r>
                      <a:endParaRPr lang="en-GB"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2000" dirty="0"/>
                        <a:t>Significant potential interactions  </a:t>
                      </a:r>
                      <a:endParaRPr lang="en-GB" sz="2000" dirty="0"/>
                    </a:p>
                  </a:txBody>
                  <a:tcPr marL="68580" marR="68580" marT="34290" marB="3429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8650" y="365130"/>
            <a:ext cx="7886700" cy="947856"/>
          </a:xfrm>
        </p:spPr>
        <p:txBody>
          <a:bodyPr/>
          <a:lstStyle/>
          <a:p>
            <a:r>
              <a:rPr lang="en-GB" sz="4000" b="1" dirty="0">
                <a:solidFill>
                  <a:schemeClr val="tx2"/>
                </a:solidFill>
                <a:latin typeface="Arial" panose="020B0604020202020204" pitchFamily="34" charset="0"/>
                <a:cs typeface="Arial" panose="020B0604020202020204" pitchFamily="34" charset="0"/>
              </a:rPr>
              <a:t>Practicalities</a:t>
            </a:r>
            <a:endParaRPr lang="en-GB" sz="4000" b="1" dirty="0">
              <a:solidFill>
                <a:schemeClr val="tx2"/>
              </a:solidFill>
              <a:latin typeface="Arial" panose="020B0604020202020204" pitchFamily="34" charset="0"/>
              <a:cs typeface="Arial" panose="020B0604020202020204" pitchFamily="34" charset="0"/>
            </a:endParaRPr>
          </a:p>
        </p:txBody>
      </p:sp>
      <p:sp>
        <p:nvSpPr>
          <p:cNvPr id="3" name="Content Placeholder 2"/>
          <p:cNvSpPr txBox="1">
            <a:spLocks noGrp="1"/>
          </p:cNvSpPr>
          <p:nvPr>
            <p:ph idx="1"/>
          </p:nvPr>
        </p:nvSpPr>
        <p:spPr>
          <a:xfrm>
            <a:off x="408373" y="1312987"/>
            <a:ext cx="8389398" cy="4699852"/>
          </a:xfrm>
        </p:spPr>
        <p:txBody>
          <a:bodyPr>
            <a:normAutofit/>
          </a:bodyPr>
          <a:lstStyle/>
          <a:p>
            <a:pPr marL="457200" indent="-457200" eaLnBrk="0" fontAlgn="base" hangingPunct="0">
              <a:lnSpc>
                <a:spcPct val="100000"/>
              </a:lnSpc>
              <a:spcBef>
                <a:spcPct val="0"/>
              </a:spcBef>
              <a:spcAft>
                <a:spcPct val="0"/>
              </a:spcAft>
              <a:buSzTx/>
              <a:buFont typeface="Arial" panose="020B0604020202020204" pitchFamily="34" charset="0"/>
              <a:buChar char="•"/>
              <a:tabLst>
                <a:tab pos="457200" algn="l"/>
              </a:tabLst>
            </a:pPr>
            <a:r>
              <a:rPr kumimoji="0" lang="en-GB" altLang="en-US" sz="3200" b="0" i="0" u="none" strike="noStrike" cap="none" normalizeH="0" baseline="0" dirty="0">
                <a:ln>
                  <a:noFill/>
                </a:ln>
                <a:solidFill>
                  <a:srgbClr val="000000"/>
                </a:solidFill>
                <a:effectLst/>
                <a:latin typeface="+mn-lt"/>
                <a:ea typeface="Calibri" panose="020F0502020204030204" pitchFamily="34" charset="0"/>
              </a:rPr>
              <a:t>Clinician barriers</a:t>
            </a:r>
            <a:r>
              <a:rPr kumimoji="0" lang="en-GB" altLang="en-US" sz="3200" b="0" i="0" u="none" strike="noStrike" cap="none" normalizeH="0" baseline="30000" dirty="0">
                <a:ln>
                  <a:noFill/>
                </a:ln>
                <a:solidFill>
                  <a:srgbClr val="000000"/>
                </a:solidFill>
                <a:effectLst/>
                <a:latin typeface="+mn-lt"/>
                <a:ea typeface="Calibri" panose="020F0502020204030204" pitchFamily="34" charset="0"/>
              </a:rPr>
              <a:t>1 </a:t>
            </a:r>
            <a:r>
              <a:rPr kumimoji="0" lang="en-GB" altLang="en-US" sz="3200" b="0" i="0" u="none" strike="noStrike" cap="none" normalizeH="0" baseline="0" dirty="0">
                <a:ln>
                  <a:noFill/>
                </a:ln>
                <a:solidFill>
                  <a:srgbClr val="000000"/>
                </a:solidFill>
                <a:effectLst/>
                <a:latin typeface="+mn-lt"/>
                <a:ea typeface="Calibri" panose="020F0502020204030204" pitchFamily="34" charset="0"/>
              </a:rPr>
              <a:t>– discuss with the patient </a:t>
            </a:r>
            <a:endParaRPr kumimoji="0" lang="en-GB" altLang="en-US" sz="3200" b="0" i="0" u="none" strike="noStrike" cap="none" normalizeH="0" baseline="0" dirty="0">
              <a:ln>
                <a:noFill/>
              </a:ln>
              <a:solidFill>
                <a:srgbClr val="000000"/>
              </a:solidFill>
              <a:effectLst/>
              <a:latin typeface="+mn-lt"/>
              <a:ea typeface="Calibri" panose="020F0502020204030204" pitchFamily="34" charset="0"/>
            </a:endParaRPr>
          </a:p>
          <a:p>
            <a:pPr marL="457200" indent="-457200" eaLnBrk="0" fontAlgn="base" hangingPunct="0">
              <a:lnSpc>
                <a:spcPct val="100000"/>
              </a:lnSpc>
              <a:spcBef>
                <a:spcPct val="0"/>
              </a:spcBef>
              <a:spcAft>
                <a:spcPct val="0"/>
              </a:spcAft>
              <a:buSzTx/>
              <a:buFont typeface="Arial" panose="020B0604020202020204" pitchFamily="34" charset="0"/>
              <a:buChar char="•"/>
              <a:tabLst>
                <a:tab pos="457200" algn="l"/>
              </a:tabLst>
            </a:pPr>
            <a:r>
              <a:rPr kumimoji="0" lang="en-GB" altLang="en-US" sz="3200" b="0" i="0" u="none" strike="noStrike" cap="none" normalizeH="0" baseline="0" dirty="0">
                <a:ln>
                  <a:noFill/>
                </a:ln>
                <a:solidFill>
                  <a:srgbClr val="000000"/>
                </a:solidFill>
                <a:effectLst/>
                <a:latin typeface="+mn-lt"/>
                <a:ea typeface="Times New Roman" panose="02020603050405020304" pitchFamily="18" charset="0"/>
              </a:rPr>
              <a:t>Discuss options with patient when planning to reduce &amp; stop</a:t>
            </a:r>
            <a:r>
              <a:rPr kumimoji="0" lang="en-GB" altLang="en-US" sz="3200" b="0" i="0" u="none" strike="noStrike" cap="none" normalizeH="0" baseline="30000" dirty="0">
                <a:ln>
                  <a:noFill/>
                </a:ln>
                <a:solidFill>
                  <a:srgbClr val="000000"/>
                </a:solidFill>
                <a:effectLst/>
                <a:latin typeface="+mn-lt"/>
                <a:ea typeface="Calibri" panose="020F0502020204030204" pitchFamily="34" charset="0"/>
              </a:rPr>
              <a:t>2</a:t>
            </a:r>
            <a:endParaRPr kumimoji="0" lang="en-GB" altLang="en-US" sz="3200" b="0" i="0" u="none" strike="noStrike" cap="none" normalizeH="0" baseline="0" dirty="0">
              <a:ln>
                <a:noFill/>
              </a:ln>
              <a:solidFill>
                <a:srgbClr val="000000"/>
              </a:solidFill>
              <a:effectLst/>
              <a:latin typeface="+mn-lt"/>
              <a:ea typeface="Times New Roman" panose="02020603050405020304" pitchFamily="18" charset="0"/>
            </a:endParaRPr>
          </a:p>
          <a:p>
            <a:pPr marL="457200" lvl="2" indent="-457200" eaLnBrk="0" fontAlgn="base" hangingPunct="0">
              <a:spcBef>
                <a:spcPct val="0"/>
              </a:spcBef>
              <a:spcAft>
                <a:spcPct val="0"/>
              </a:spcAft>
              <a:buFont typeface="Arial" panose="020B0604020202020204" pitchFamily="34" charset="0"/>
              <a:buChar char="•"/>
              <a:tabLst>
                <a:tab pos="457200" algn="l"/>
              </a:tabLst>
            </a:pPr>
            <a:r>
              <a:rPr kumimoji="0" lang="en-GB" altLang="en-US" sz="2800" b="0" i="0" u="none" strike="noStrike" cap="none" normalizeH="0" baseline="0" dirty="0">
                <a:ln>
                  <a:noFill/>
                </a:ln>
                <a:solidFill>
                  <a:srgbClr val="000000"/>
                </a:solidFill>
                <a:effectLst/>
                <a:latin typeface="+mn-lt"/>
                <a:ea typeface="Calibri" panose="020F0502020204030204" pitchFamily="34" charset="0"/>
              </a:rPr>
              <a:t>  Time to do it  - when?</a:t>
            </a:r>
            <a:endParaRPr kumimoji="0" lang="en-GB" altLang="en-US" sz="2800" b="0" i="0" u="none" strike="noStrike" cap="none" normalizeH="0" baseline="0" dirty="0">
              <a:ln>
                <a:noFill/>
              </a:ln>
              <a:solidFill>
                <a:srgbClr val="000000"/>
              </a:solidFill>
              <a:effectLst/>
              <a:latin typeface="+mn-lt"/>
              <a:ea typeface="Calibri" panose="020F0502020204030204" pitchFamily="34" charset="0"/>
            </a:endParaRPr>
          </a:p>
          <a:p>
            <a:pPr marL="457200" lvl="2" indent="-457200" eaLnBrk="0" fontAlgn="base" hangingPunct="0">
              <a:spcBef>
                <a:spcPct val="0"/>
              </a:spcBef>
              <a:spcAft>
                <a:spcPct val="0"/>
              </a:spcAft>
              <a:buFont typeface="Arial" panose="020B0604020202020204" pitchFamily="34" charset="0"/>
              <a:buChar char="•"/>
              <a:tabLst>
                <a:tab pos="457200" algn="l"/>
              </a:tabLst>
            </a:pPr>
            <a:r>
              <a:rPr kumimoji="0" lang="en-GB" altLang="en-US" sz="2800" b="0" i="0" u="none" strike="noStrike" cap="none" normalizeH="0" baseline="0" dirty="0">
                <a:ln>
                  <a:noFill/>
                </a:ln>
                <a:solidFill>
                  <a:srgbClr val="000000"/>
                </a:solidFill>
                <a:effectLst/>
                <a:latin typeface="+mn-lt"/>
                <a:ea typeface="Calibri" panose="020F0502020204030204" pitchFamily="34" charset="0"/>
              </a:rPr>
              <a:t>  Flexibility </a:t>
            </a:r>
            <a:endParaRPr kumimoji="0" lang="en-GB" altLang="en-US" sz="2800" b="0" i="0" u="none" strike="noStrike" cap="none" normalizeH="0" baseline="0" dirty="0">
              <a:ln>
                <a:noFill/>
              </a:ln>
              <a:solidFill>
                <a:srgbClr val="000000"/>
              </a:solidFill>
              <a:effectLst/>
              <a:latin typeface="+mn-lt"/>
              <a:ea typeface="Calibri" panose="020F0502020204030204" pitchFamily="34" charset="0"/>
            </a:endParaRPr>
          </a:p>
          <a:p>
            <a:pPr marL="457200" lvl="2" indent="-457200" eaLnBrk="0" fontAlgn="base" hangingPunct="0">
              <a:spcBef>
                <a:spcPct val="0"/>
              </a:spcBef>
              <a:spcAft>
                <a:spcPct val="0"/>
              </a:spcAft>
              <a:buFont typeface="Arial" panose="020B0604020202020204" pitchFamily="34" charset="0"/>
              <a:buChar char="•"/>
              <a:tabLst>
                <a:tab pos="457200" algn="l"/>
              </a:tabLst>
            </a:pPr>
            <a:r>
              <a:rPr kumimoji="0" lang="en-GB" altLang="en-US" sz="2800" b="0" i="0" u="none" strike="noStrike" cap="none" normalizeH="0" baseline="0" dirty="0">
                <a:ln>
                  <a:noFill/>
                </a:ln>
                <a:solidFill>
                  <a:srgbClr val="000000"/>
                </a:solidFill>
                <a:effectLst/>
                <a:latin typeface="+mn-lt"/>
                <a:ea typeface="Calibri" panose="020F0502020204030204" pitchFamily="34" charset="0"/>
              </a:rPr>
              <a:t>  How to seek support – if needed</a:t>
            </a:r>
            <a:endParaRPr kumimoji="0" lang="en-GB" altLang="en-US" sz="2800" b="0" i="0" u="none" strike="noStrike" cap="none" normalizeH="0" baseline="0" dirty="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kumimoji="0" lang="en-GB" altLang="en-US" sz="1200" b="0" i="0" u="none" strike="noStrike" cap="none" normalizeH="0" baseline="0" dirty="0">
              <a:ln>
                <a:noFill/>
              </a:ln>
              <a:solidFill>
                <a:srgbClr val="000000"/>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3200" b="1" i="0" u="none" strike="noStrike" cap="none" normalizeH="0" baseline="0" dirty="0">
                <a:ln>
                  <a:noFill/>
                </a:ln>
                <a:solidFill>
                  <a:srgbClr val="000000"/>
                </a:solidFill>
                <a:effectLst/>
                <a:latin typeface="+mn-lt"/>
                <a:ea typeface="Times New Roman" panose="02020603050405020304" pitchFamily="18" charset="0"/>
              </a:rPr>
              <a:t>Medicines formulations</a:t>
            </a:r>
            <a:r>
              <a:rPr kumimoji="0" lang="en-GB" altLang="en-US" sz="3200" b="0" i="0" u="none" strike="noStrike" cap="none" normalizeH="0" baseline="0" dirty="0">
                <a:ln>
                  <a:noFill/>
                </a:ln>
                <a:solidFill>
                  <a:srgbClr val="000000"/>
                </a:solidFill>
                <a:effectLst/>
                <a:latin typeface="+mn-lt"/>
                <a:ea typeface="Times New Roman" panose="02020603050405020304" pitchFamily="18" charset="0"/>
              </a:rPr>
              <a:t> - Lots of issues about the practicalities of these: availability, many are unlicensed; costly….</a:t>
            </a:r>
            <a:endParaRPr lang="en-GB" altLang="en-US" sz="3200" dirty="0">
              <a:solidFill>
                <a:schemeClr val="tx1"/>
              </a:solidFill>
              <a:latin typeface="+mn-lt"/>
              <a:ea typeface="Times New Roman" panose="02020603050405020304" pitchFamily="18" charset="0"/>
            </a:endParaRPr>
          </a:p>
        </p:txBody>
      </p:sp>
      <p:sp>
        <p:nvSpPr>
          <p:cNvPr id="5" name="TextBox 4"/>
          <p:cNvSpPr txBox="1"/>
          <p:nvPr/>
        </p:nvSpPr>
        <p:spPr>
          <a:xfrm>
            <a:off x="0" y="6015816"/>
            <a:ext cx="9144000" cy="954107"/>
          </a:xfrm>
          <a:prstGeom prst="rect">
            <a:avLst/>
          </a:prstGeom>
          <a:solidFill>
            <a:schemeClr val="bg1"/>
          </a:solidFill>
        </p:spPr>
        <p:txBody>
          <a:bodyPr wrap="square">
            <a:spAutoFit/>
          </a:bodyPr>
          <a:lstStyle/>
          <a:p>
            <a:pPr marL="342900" indent="-342900" algn="l">
              <a:buAutoNum type="arabicPeriod"/>
            </a:pPr>
            <a:r>
              <a:rPr lang="en-GB" sz="1400" b="0" i="0" u="none" strike="noStrike" baseline="0" dirty="0"/>
              <a:t>Bowers HM Williams SJ, Geraghty </a:t>
            </a:r>
            <a:r>
              <a:rPr lang="en-GB" sz="1400" b="0" i="0" u="none" strike="noStrike" baseline="0" dirty="0" err="1"/>
              <a:t>AWA,</a:t>
            </a:r>
            <a:r>
              <a:rPr lang="en-GB" sz="1400" b="0" i="1" u="none" strike="noStrike" baseline="0" dirty="0" err="1"/>
              <a:t>et</a:t>
            </a:r>
            <a:r>
              <a:rPr lang="en-GB" sz="1400" b="0" i="1" u="none" strike="noStrike" baseline="0" dirty="0"/>
              <a:t> al</a:t>
            </a:r>
            <a:r>
              <a:rPr lang="en-GB" sz="1400" b="0" i="0" u="none" strike="noStrike" baseline="0" dirty="0"/>
              <a:t>. Helping people discontinue long-term antidepressants: views of health professionals in UK primary care. </a:t>
            </a:r>
            <a:r>
              <a:rPr lang="en-GB" sz="1400" b="0" i="1" u="none" strike="noStrike" baseline="0" dirty="0"/>
              <a:t>BMJ Open </a:t>
            </a:r>
            <a:r>
              <a:rPr lang="en-GB" sz="1400" b="0" i="0" u="none" strike="noStrike" baseline="0" dirty="0"/>
              <a:t>2019;9:e027837. doi:10.1136/bmjopen-2018-027837</a:t>
            </a:r>
            <a:endParaRPr lang="en-GB" sz="1400" b="0" i="0" u="none" strike="noStrike" baseline="0" dirty="0"/>
          </a:p>
          <a:p>
            <a:pPr marL="342900" indent="-342900">
              <a:buFontTx/>
              <a:buAutoNum type="arabicPeriod"/>
            </a:pPr>
            <a:r>
              <a:rPr lang="en-GB" sz="1400" dirty="0">
                <a:hlinkClick r:id="rId1"/>
              </a:rPr>
              <a:t>https://www.nice.org.uk/guidance/ng215</a:t>
            </a:r>
            <a:r>
              <a:rPr lang="en-GB" sz="1400" dirty="0"/>
              <a:t>  </a:t>
            </a:r>
            <a:endParaRPr lang="en-GB" sz="1400" dirty="0"/>
          </a:p>
          <a:p>
            <a:pPr marL="342900" indent="-342900">
              <a:buFontTx/>
              <a:buAutoNum type="arabicPeriod"/>
            </a:pPr>
            <a:endParaRPr lang="en-GB"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28" y="251599"/>
            <a:ext cx="7309493" cy="650435"/>
          </a:xfrm>
        </p:spPr>
        <p:txBody>
          <a:bodyPr>
            <a:noAutofit/>
          </a:bodyPr>
          <a:lstStyle/>
          <a:p>
            <a:r>
              <a:rPr lang="en-GB" sz="4000" b="1" dirty="0">
                <a:solidFill>
                  <a:schemeClr val="tx2"/>
                </a:solidFill>
                <a:latin typeface="Arial" panose="020B0604020202020204" pitchFamily="34" charset="0"/>
                <a:cs typeface="Arial" panose="020B0604020202020204" pitchFamily="34" charset="0"/>
              </a:rPr>
              <a:t>Planning</a:t>
            </a:r>
            <a:endParaRPr lang="en-GB" sz="40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7028" y="902034"/>
            <a:ext cx="8471762" cy="4590419"/>
          </a:xfrm>
        </p:spPr>
        <p:txBody>
          <a:bodyPr>
            <a:normAutofit/>
          </a:bodyPr>
          <a:lstStyle/>
          <a:p>
            <a:pPr marL="0" indent="0">
              <a:lnSpc>
                <a:spcPct val="114000"/>
              </a:lnSpc>
              <a:spcBef>
                <a:spcPts val="0"/>
              </a:spcBef>
              <a:buNone/>
            </a:pPr>
            <a:r>
              <a:rPr lang="en-GB" sz="2200" b="1" dirty="0"/>
              <a:t>Agree a speed but be flexible, the slower the better:  </a:t>
            </a:r>
            <a:endParaRPr lang="en-GB" sz="2200" b="1" dirty="0"/>
          </a:p>
          <a:p>
            <a:pPr>
              <a:lnSpc>
                <a:spcPct val="114000"/>
              </a:lnSpc>
              <a:spcBef>
                <a:spcPts val="0"/>
              </a:spcBef>
            </a:pPr>
            <a:r>
              <a:rPr lang="en-GB" sz="2200" i="1" dirty="0"/>
              <a:t>“As you go lower, go slower” </a:t>
            </a:r>
            <a:endParaRPr lang="en-GB" sz="2200" i="1" dirty="0"/>
          </a:p>
          <a:p>
            <a:pPr>
              <a:lnSpc>
                <a:spcPct val="114000"/>
              </a:lnSpc>
              <a:spcBef>
                <a:spcPts val="0"/>
              </a:spcBef>
            </a:pPr>
            <a:r>
              <a:rPr lang="en-GB" sz="2200" dirty="0"/>
              <a:t>Higher doses for longer times need much slower (may have been more seriously depressed) </a:t>
            </a:r>
            <a:endParaRPr lang="en-GB" sz="2200" dirty="0"/>
          </a:p>
          <a:p>
            <a:pPr>
              <a:lnSpc>
                <a:spcPct val="114000"/>
              </a:lnSpc>
              <a:spcBef>
                <a:spcPts val="0"/>
              </a:spcBef>
            </a:pPr>
            <a:r>
              <a:rPr lang="en-GB" sz="2200" dirty="0"/>
              <a:t>Drop to standard dose and stabilise first, if necessary, then move on to further reductions </a:t>
            </a:r>
            <a:endParaRPr lang="en-GB" sz="2200" dirty="0"/>
          </a:p>
          <a:p>
            <a:pPr>
              <a:lnSpc>
                <a:spcPct val="114000"/>
              </a:lnSpc>
              <a:spcBef>
                <a:spcPts val="0"/>
              </a:spcBef>
            </a:pPr>
            <a:r>
              <a:rPr lang="en-GB" sz="2200" dirty="0"/>
              <a:t>Settle between reductions </a:t>
            </a:r>
            <a:endParaRPr lang="en-GB" sz="2200" dirty="0"/>
          </a:p>
          <a:p>
            <a:pPr>
              <a:lnSpc>
                <a:spcPct val="114000"/>
              </a:lnSpc>
              <a:spcBef>
                <a:spcPts val="0"/>
              </a:spcBef>
            </a:pPr>
            <a:r>
              <a:rPr lang="en-GB" sz="2200" dirty="0"/>
              <a:t>10% drop each time, hyperbolic reduction  </a:t>
            </a:r>
            <a:endParaRPr lang="en-GB" sz="22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640827" y="4229246"/>
            <a:ext cx="6238859" cy="185100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83027" y="260066"/>
            <a:ext cx="8577944" cy="799642"/>
          </a:xfrm>
        </p:spPr>
        <p:txBody>
          <a:bodyPr/>
          <a:lstStyle/>
          <a:p>
            <a:r>
              <a:rPr lang="en-GB" sz="3200" b="1" dirty="0">
                <a:solidFill>
                  <a:schemeClr val="tx2"/>
                </a:solidFill>
                <a:latin typeface="Arial" panose="020B0604020202020204" pitchFamily="34" charset="0"/>
                <a:cs typeface="Arial" panose="020B0604020202020204" pitchFamily="34" charset="0"/>
              </a:rPr>
              <a:t>Deprescribing Antipsychotics? - don’t stop!</a:t>
            </a:r>
            <a:r>
              <a:rPr lang="en-GB" sz="3200" dirty="0">
                <a:solidFill>
                  <a:schemeClr val="tx2"/>
                </a:solidFill>
                <a:latin typeface="Arial" panose="020B0604020202020204" pitchFamily="34" charset="0"/>
                <a:cs typeface="Arial" panose="020B0604020202020204" pitchFamily="34" charset="0"/>
              </a:rPr>
              <a:t> </a:t>
            </a:r>
            <a:endParaRPr lang="en-GB" sz="3200" dirty="0">
              <a:solidFill>
                <a:schemeClr val="tx2"/>
              </a:solidFill>
              <a:latin typeface="Arial" panose="020B0604020202020204" pitchFamily="34" charset="0"/>
              <a:cs typeface="Arial" panose="020B0604020202020204" pitchFamily="34" charset="0"/>
            </a:endParaRPr>
          </a:p>
        </p:txBody>
      </p:sp>
      <p:sp>
        <p:nvSpPr>
          <p:cNvPr id="3" name="Content Placeholder 2"/>
          <p:cNvSpPr txBox="1">
            <a:spLocks noGrp="1"/>
          </p:cNvSpPr>
          <p:nvPr>
            <p:ph idx="1"/>
          </p:nvPr>
        </p:nvSpPr>
        <p:spPr>
          <a:xfrm>
            <a:off x="283027" y="1163295"/>
            <a:ext cx="8577944" cy="1502229"/>
          </a:xfrm>
        </p:spPr>
        <p:txBody>
          <a:bodyPr>
            <a:noAutofit/>
          </a:bodyPr>
          <a:lstStyle/>
          <a:p>
            <a:pPr>
              <a:spcBef>
                <a:spcPts val="0"/>
              </a:spcBef>
              <a:spcAft>
                <a:spcPts val="600"/>
              </a:spcAft>
            </a:pPr>
            <a:r>
              <a:rPr lang="en-GB" sz="2200" dirty="0"/>
              <a:t>Open, parallel-group, randomised trial</a:t>
            </a:r>
            <a:endParaRPr lang="en-GB" sz="2200" dirty="0"/>
          </a:p>
          <a:p>
            <a:pPr>
              <a:spcBef>
                <a:spcPts val="0"/>
              </a:spcBef>
              <a:spcAft>
                <a:spcPts val="600"/>
              </a:spcAft>
            </a:pPr>
            <a:r>
              <a:rPr lang="en-GB" sz="2200" dirty="0"/>
              <a:t>Primary outcome: social functioning at 24 months</a:t>
            </a:r>
            <a:endParaRPr lang="en-GB" sz="2200" dirty="0"/>
          </a:p>
          <a:p>
            <a:pPr>
              <a:spcBef>
                <a:spcPts val="0"/>
              </a:spcBef>
              <a:spcAft>
                <a:spcPts val="600"/>
              </a:spcAft>
            </a:pPr>
            <a:r>
              <a:rPr lang="en-GB" sz="2200" dirty="0"/>
              <a:t>Principal secondary outcome: severe relapse, defined as admission</a:t>
            </a:r>
            <a:endParaRPr lang="en-GB" sz="2200" dirty="0"/>
          </a:p>
          <a:p>
            <a:pPr>
              <a:lnSpc>
                <a:spcPct val="115000"/>
              </a:lnSpc>
              <a:spcBef>
                <a:spcPts val="0"/>
              </a:spcBef>
              <a:spcAft>
                <a:spcPts val="600"/>
              </a:spcAft>
            </a:pPr>
            <a:endParaRPr lang="en-GB" sz="2200" dirty="0">
              <a:solidFill>
                <a:srgbClr val="0A0A0A"/>
              </a:solidFill>
              <a:effectLst/>
              <a:latin typeface="Calibri" panose="020F0502020204030204" pitchFamily="34" charset="0"/>
              <a:ea typeface="Calibri" panose="020F0502020204030204" pitchFamily="34" charset="0"/>
            </a:endParaRPr>
          </a:p>
          <a:p>
            <a:pPr>
              <a:lnSpc>
                <a:spcPct val="115000"/>
              </a:lnSpc>
              <a:spcBef>
                <a:spcPts val="0"/>
              </a:spcBef>
              <a:spcAft>
                <a:spcPts val="600"/>
              </a:spcAft>
            </a:pPr>
            <a:endParaRPr lang="en-GB" sz="2200" dirty="0">
              <a:solidFill>
                <a:srgbClr val="0A0A0A"/>
              </a:solidFill>
              <a:effectLst/>
              <a:latin typeface="Calibri" panose="020F0502020204030204" pitchFamily="34" charset="0"/>
              <a:ea typeface="Calibri" panose="020F0502020204030204" pitchFamily="34" charset="0"/>
            </a:endParaRPr>
          </a:p>
          <a:p>
            <a:pPr>
              <a:lnSpc>
                <a:spcPct val="115000"/>
              </a:lnSpc>
              <a:spcBef>
                <a:spcPts val="0"/>
              </a:spcBef>
              <a:spcAft>
                <a:spcPts val="600"/>
              </a:spcAft>
            </a:pPr>
            <a:endParaRPr lang="en-GB" sz="2200" dirty="0">
              <a:solidFill>
                <a:srgbClr val="0A0A0A"/>
              </a:solidFill>
              <a:effectLst/>
              <a:latin typeface="Calibri" panose="020F0502020204030204" pitchFamily="34" charset="0"/>
              <a:ea typeface="Calibri" panose="020F0502020204030204" pitchFamily="34" charset="0"/>
            </a:endParaRPr>
          </a:p>
        </p:txBody>
      </p:sp>
      <p:sp>
        <p:nvSpPr>
          <p:cNvPr id="5" name="TextBox 4"/>
          <p:cNvSpPr txBox="1"/>
          <p:nvPr/>
        </p:nvSpPr>
        <p:spPr>
          <a:xfrm>
            <a:off x="-1" y="6346549"/>
            <a:ext cx="9144000" cy="504625"/>
          </a:xfrm>
          <a:prstGeom prst="rect">
            <a:avLst/>
          </a:prstGeom>
          <a:solidFill>
            <a:schemeClr val="bg1"/>
          </a:solidFill>
        </p:spPr>
        <p:txBody>
          <a:bodyPr wrap="square">
            <a:spAutoFit/>
          </a:bodyPr>
          <a:lstStyle/>
          <a:p>
            <a:pPr marL="0" indent="0">
              <a:lnSpc>
                <a:spcPct val="115000"/>
              </a:lnSpc>
              <a:spcAft>
                <a:spcPts val="750"/>
              </a:spcAft>
              <a:buNone/>
            </a:pPr>
            <a:r>
              <a:rPr lang="en-GB" sz="1200" u="sng" dirty="0">
                <a:solidFill>
                  <a:srgbClr val="0A0A0A"/>
                </a:solidFill>
                <a:effectLst/>
                <a:latin typeface="Calibri" panose="020F0502020204030204" pitchFamily="34" charset="0"/>
                <a:ea typeface="Calibri" panose="020F0502020204030204" pitchFamily="34" charset="0"/>
                <a:hlinkClick r:id="rId1"/>
              </a:rPr>
              <a:t>Moncrieff J et al. Antipsychotic dose reduction and discontinuation versus maintenance treatment in people with schizophrenia and other recurrent psychotic disorders in England (the RADAR trial): an open, parallel-group, randomised controlled trial - The Lancet Psychiatry</a:t>
            </a:r>
            <a:r>
              <a:rPr lang="en-GB" sz="1200" u="sng" dirty="0">
                <a:solidFill>
                  <a:srgbClr val="0A0A0A"/>
                </a:solidFill>
                <a:effectLst/>
                <a:latin typeface="Calibri" panose="020F0502020204030204" pitchFamily="34" charset="0"/>
                <a:ea typeface="Calibri" panose="020F0502020204030204" pitchFamily="34" charset="0"/>
              </a:rPr>
              <a:t> 2023</a:t>
            </a:r>
            <a:endParaRPr lang="en-GB" sz="1200" u="sng" dirty="0">
              <a:solidFill>
                <a:srgbClr val="0A0A0A"/>
              </a:solidFill>
              <a:effectLst/>
              <a:latin typeface="Calibri" panose="020F0502020204030204" pitchFamily="34" charset="0"/>
              <a:ea typeface="Calibri" panose="020F0502020204030204" pitchFamily="34" charset="0"/>
            </a:endParaRPr>
          </a:p>
        </p:txBody>
      </p:sp>
      <p:graphicFrame>
        <p:nvGraphicFramePr>
          <p:cNvPr id="14" name="Table 13"/>
          <p:cNvGraphicFramePr>
            <a:graphicFrameLocks noGrp="1"/>
          </p:cNvGraphicFramePr>
          <p:nvPr/>
        </p:nvGraphicFramePr>
        <p:xfrm>
          <a:off x="375555" y="2488691"/>
          <a:ext cx="8392887" cy="2309033"/>
        </p:xfrm>
        <a:graphic>
          <a:graphicData uri="http://schemas.openxmlformats.org/drawingml/2006/table">
            <a:tbl>
              <a:tblPr firstRow="1" firstCol="1" bandRow="1">
                <a:tableStyleId>{5C22544A-7EE6-4342-B048-85BDC9FD1C3A}</a:tableStyleId>
              </a:tblPr>
              <a:tblGrid>
                <a:gridCol w="3151415"/>
                <a:gridCol w="1861458"/>
                <a:gridCol w="1621971"/>
                <a:gridCol w="1758043"/>
              </a:tblGrid>
              <a:tr h="592436">
                <a:tc>
                  <a:txBody>
                    <a:bodyPr/>
                    <a:lstStyle/>
                    <a:p>
                      <a:pPr>
                        <a:lnSpc>
                          <a:spcPct val="107000"/>
                        </a:lnSpc>
                        <a:spcAft>
                          <a:spcPts val="800"/>
                        </a:spcAft>
                      </a:pPr>
                      <a:r>
                        <a:rPr lang="en-GB" sz="1800" dirty="0">
                          <a:effectLst/>
                        </a:rPr>
                        <a:t>Table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800" dirty="0">
                          <a:effectLst/>
                        </a:rPr>
                        <a:t>Dose reduction (n=126)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800" dirty="0">
                          <a:effectLst/>
                        </a:rPr>
                        <a:t>Maintenance (n=127)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800" dirty="0">
                          <a:effectLst/>
                        </a:rPr>
                        <a:t>Treatment effect (95% CI)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2001">
                <a:tc>
                  <a:txBody>
                    <a:bodyPr/>
                    <a:lstStyle/>
                    <a:p>
                      <a:pPr>
                        <a:lnSpc>
                          <a:spcPct val="107000"/>
                        </a:lnSpc>
                        <a:spcAft>
                          <a:spcPts val="800"/>
                        </a:spcAft>
                      </a:pPr>
                      <a:r>
                        <a:rPr lang="en-GB" sz="1800" dirty="0">
                          <a:effectLst/>
                        </a:rPr>
                        <a:t>Severe relapse at any time to the end of the trial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34 (27%)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a:effectLst/>
                        </a:rPr>
                        <a:t>17 (13%)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GB" sz="1800" dirty="0">
                          <a:effectLst/>
                        </a:rPr>
                        <a:t>OR 2·39 </a:t>
                      </a:r>
                      <a:endParaRPr lang="en-GB" sz="1800" dirty="0">
                        <a:effectLst/>
                      </a:endParaRPr>
                    </a:p>
                    <a:p>
                      <a:pPr algn="l">
                        <a:lnSpc>
                          <a:spcPct val="100000"/>
                        </a:lnSpc>
                        <a:spcAft>
                          <a:spcPts val="0"/>
                        </a:spcAft>
                      </a:pPr>
                      <a:r>
                        <a:rPr lang="en-GB" sz="1800" dirty="0">
                          <a:effectLst/>
                        </a:rPr>
                        <a:t>(1·25 to 4·56)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2001">
                <a:tc>
                  <a:txBody>
                    <a:bodyPr/>
                    <a:lstStyle/>
                    <a:p>
                      <a:pPr>
                        <a:lnSpc>
                          <a:spcPct val="107000"/>
                        </a:lnSpc>
                        <a:spcAft>
                          <a:spcPts val="800"/>
                        </a:spcAft>
                      </a:pPr>
                      <a:r>
                        <a:rPr lang="en-GB" sz="1800">
                          <a:effectLst/>
                        </a:rPr>
                        <a:t>Non-severe relapse at any time during 24 months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20 (16%)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11 (9%)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GB" sz="1800" dirty="0">
                          <a:effectLst/>
                        </a:rPr>
                        <a:t>OR 1·99 </a:t>
                      </a:r>
                      <a:endParaRPr lang="en-GB" sz="1800" dirty="0">
                        <a:effectLst/>
                      </a:endParaRPr>
                    </a:p>
                    <a:p>
                      <a:pPr algn="l">
                        <a:lnSpc>
                          <a:spcPct val="100000"/>
                        </a:lnSpc>
                        <a:spcAft>
                          <a:spcPts val="0"/>
                        </a:spcAft>
                      </a:pPr>
                      <a:r>
                        <a:rPr lang="en-GB" sz="1800" dirty="0">
                          <a:effectLst/>
                        </a:rPr>
                        <a:t>(0·91 to 4·35)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2122">
                <a:tc>
                  <a:txBody>
                    <a:bodyPr/>
                    <a:lstStyle/>
                    <a:p>
                      <a:pPr>
                        <a:lnSpc>
                          <a:spcPct val="107000"/>
                        </a:lnSpc>
                        <a:spcAft>
                          <a:spcPts val="800"/>
                        </a:spcAft>
                      </a:pPr>
                      <a:r>
                        <a:rPr lang="en-GB" sz="1800" dirty="0">
                          <a:effectLst/>
                        </a:rPr>
                        <a:t>Any relapse at any time during 24 months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a:effectLst/>
                        </a:rPr>
                        <a:t>52 (41%)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28 (22%)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GB" sz="1800" dirty="0">
                          <a:effectLst/>
                        </a:rPr>
                        <a:t>OR 2·48 </a:t>
                      </a:r>
                      <a:endParaRPr lang="en-GB" sz="1800" dirty="0">
                        <a:effectLst/>
                      </a:endParaRPr>
                    </a:p>
                    <a:p>
                      <a:pPr algn="l">
                        <a:lnSpc>
                          <a:spcPct val="100000"/>
                        </a:lnSpc>
                        <a:spcAft>
                          <a:spcPts val="0"/>
                        </a:spcAft>
                      </a:pPr>
                      <a:r>
                        <a:rPr lang="en-GB" sz="1800" dirty="0">
                          <a:effectLst/>
                        </a:rPr>
                        <a:t>(1·43 to 4·30)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6" name="TextBox 15"/>
          <p:cNvSpPr txBox="1"/>
          <p:nvPr/>
        </p:nvSpPr>
        <p:spPr>
          <a:xfrm>
            <a:off x="283027" y="5023110"/>
            <a:ext cx="8670473" cy="1323439"/>
          </a:xfrm>
          <a:prstGeom prst="rect">
            <a:avLst/>
          </a:prstGeom>
          <a:solidFill>
            <a:schemeClr val="bg1"/>
          </a:solidFill>
        </p:spPr>
        <p:txBody>
          <a:bodyPr wrap="square">
            <a:spAutoFit/>
          </a:bodyPr>
          <a:lstStyle/>
          <a:p>
            <a:r>
              <a:rPr lang="en-GB" sz="2000" b="1" i="1" dirty="0">
                <a:solidFill>
                  <a:schemeClr val="tx2"/>
                </a:solidFill>
              </a:rPr>
              <a:t>“Antipsychotic reduction increased the risk of relapse compared with continuing maintenance treatment, although most people did not relapse; 32 (25%) people from the reduction group had a severe relapse compared with 17 (13%) from the maintenance group,…..</a:t>
            </a:r>
            <a:endParaRPr lang="en-GB" sz="2000" b="1" i="1" dirty="0">
              <a:solidFill>
                <a:schemeClr val="tx2"/>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75640" y="504000"/>
            <a:ext cx="7918560" cy="13068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a:lnSpc>
                <a:spcPct val="100000"/>
              </a:lnSpc>
            </a:pPr>
            <a:r>
              <a:rPr lang="en-GB" sz="4000" b="1" strike="noStrike" spc="-1">
                <a:solidFill>
                  <a:srgbClr val="000000"/>
                </a:solidFill>
                <a:latin typeface="Calibri"/>
                <a:ea typeface="DejaVu Sans" panose="020B0603030804020204"/>
              </a:rPr>
              <a:t>Patient Advice: </a:t>
            </a:r>
            <a:endParaRPr lang="en-GB" sz="4000" b="0" strike="noStrike" spc="-1">
              <a:latin typeface="Arial" panose="020B0604020202020204"/>
            </a:endParaRPr>
          </a:p>
          <a:p>
            <a:pPr>
              <a:lnSpc>
                <a:spcPct val="100000"/>
              </a:lnSpc>
            </a:pPr>
            <a:r>
              <a:rPr lang="en-GB" sz="4000" b="1" strike="noStrike" spc="-1">
                <a:solidFill>
                  <a:srgbClr val="000000"/>
                </a:solidFill>
                <a:latin typeface="Calibri"/>
                <a:ea typeface="DejaVu Sans" panose="020B0603030804020204"/>
              </a:rPr>
              <a:t>Stopping medication</a:t>
            </a:r>
            <a:endParaRPr lang="en-GB" sz="4000" b="0" strike="noStrike" spc="-1">
              <a:latin typeface="Arial" panose="020B0604020202020204"/>
            </a:endParaRPr>
          </a:p>
        </p:txBody>
      </p:sp>
      <p:sp>
        <p:nvSpPr>
          <p:cNvPr id="411" name="CustomShape 2"/>
          <p:cNvSpPr/>
          <p:nvPr/>
        </p:nvSpPr>
        <p:spPr>
          <a:xfrm>
            <a:off x="348120" y="2232000"/>
            <a:ext cx="6347520" cy="36014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marL="457200" indent="-455295">
              <a:lnSpc>
                <a:spcPct val="150000"/>
              </a:lnSpc>
              <a:buClr>
                <a:srgbClr val="000000"/>
              </a:buClr>
              <a:buFont typeface="Arial" panose="020B0604020202020204"/>
              <a:buChar char="•"/>
            </a:pPr>
            <a:r>
              <a:rPr lang="en-GB" sz="2200" b="0" i="1" strike="noStrike" spc="-1">
                <a:solidFill>
                  <a:srgbClr val="000000"/>
                </a:solidFill>
                <a:latin typeface="Calibri"/>
                <a:ea typeface="DejaVu Sans" panose="020B0603030804020204"/>
              </a:rPr>
              <a:t>“Aim to foster a collaborative, trusting and supportive relationship…”</a:t>
            </a:r>
            <a:endParaRPr lang="en-GB" sz="2200" b="0" strike="noStrike" spc="-1">
              <a:latin typeface="Arial" panose="020B0604020202020204"/>
            </a:endParaRPr>
          </a:p>
          <a:p>
            <a:pPr marL="647700" lvl="2" indent="-215900">
              <a:lnSpc>
                <a:spcPct val="150000"/>
              </a:lnSpc>
              <a:buClr>
                <a:srgbClr val="000000"/>
              </a:buClr>
              <a:buSzPct val="45000"/>
              <a:buFont typeface="Wingdings" panose="05000000000000000000" pitchFamily="2" charset="2"/>
              <a:buChar char=""/>
            </a:pPr>
            <a:r>
              <a:rPr lang="en-GB" sz="2200" b="0" strike="noStrike" spc="-1">
                <a:solidFill>
                  <a:srgbClr val="000000"/>
                </a:solidFill>
                <a:latin typeface="Calibri"/>
                <a:ea typeface="DejaVu Sans" panose="020B0603030804020204"/>
              </a:rPr>
              <a:t>Don’t stop suddenly </a:t>
            </a:r>
            <a:endParaRPr lang="en-GB" sz="2200" b="0" strike="noStrike" spc="-1">
              <a:latin typeface="Arial" panose="020B0604020202020204"/>
            </a:endParaRPr>
          </a:p>
          <a:p>
            <a:pPr marL="647700" lvl="2" indent="-215900">
              <a:lnSpc>
                <a:spcPct val="150000"/>
              </a:lnSpc>
              <a:buClr>
                <a:srgbClr val="000000"/>
              </a:buClr>
              <a:buSzPct val="45000"/>
              <a:buFont typeface="Wingdings" panose="05000000000000000000" pitchFamily="2" charset="2"/>
              <a:buChar char=""/>
            </a:pPr>
            <a:r>
              <a:rPr lang="en-GB" sz="2200" b="0" strike="noStrike" spc="-1">
                <a:solidFill>
                  <a:srgbClr val="000000"/>
                </a:solidFill>
                <a:latin typeface="Calibri"/>
                <a:ea typeface="DejaVu Sans" panose="020B0603030804020204"/>
              </a:rPr>
              <a:t>Discuss it with your prescriber </a:t>
            </a:r>
            <a:endParaRPr lang="en-GB" sz="2200" b="0" strike="noStrike" spc="-1">
              <a:latin typeface="Arial" panose="020B0604020202020204"/>
            </a:endParaRPr>
          </a:p>
          <a:p>
            <a:pPr marL="647700" lvl="2" indent="-215900">
              <a:lnSpc>
                <a:spcPct val="150000"/>
              </a:lnSpc>
              <a:buClr>
                <a:srgbClr val="000000"/>
              </a:buClr>
              <a:buSzPct val="45000"/>
              <a:buFont typeface="Wingdings" panose="05000000000000000000" pitchFamily="2" charset="2"/>
              <a:buChar char=""/>
            </a:pPr>
            <a:r>
              <a:rPr lang="en-GB" sz="2200" b="0" strike="noStrike" spc="-1">
                <a:solidFill>
                  <a:srgbClr val="000000"/>
                </a:solidFill>
                <a:latin typeface="Calibri"/>
                <a:ea typeface="DejaVu Sans" panose="020B0603030804020204"/>
              </a:rPr>
              <a:t>Discuss it with someone you trust  </a:t>
            </a:r>
            <a:endParaRPr lang="en-GB" sz="2200" b="0" strike="noStrike" spc="-1">
              <a:latin typeface="Arial" panose="020B0604020202020204"/>
            </a:endParaRPr>
          </a:p>
        </p:txBody>
      </p:sp>
      <p:pic>
        <p:nvPicPr>
          <p:cNvPr id="412" name="Picture 4"/>
          <p:cNvPicPr/>
          <p:nvPr/>
        </p:nvPicPr>
        <p:blipFill>
          <a:blip r:embed="rId1"/>
          <a:stretch>
            <a:fillRect/>
          </a:stretch>
        </p:blipFill>
        <p:spPr>
          <a:xfrm>
            <a:off x="6804000" y="3312000"/>
            <a:ext cx="2051640" cy="2736000"/>
          </a:xfrm>
          <a:prstGeom prst="rect">
            <a:avLst/>
          </a:prstGeom>
          <a:ln>
            <a:noFill/>
          </a:ln>
        </p:spPr>
      </p:pic>
      <p:sp>
        <p:nvSpPr>
          <p:cNvPr id="413" name="CustomShape 3"/>
          <p:cNvSpPr/>
          <p:nvPr/>
        </p:nvSpPr>
        <p:spPr>
          <a:xfrm>
            <a:off x="288000" y="5492520"/>
            <a:ext cx="8206920" cy="9151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a:lnSpc>
                <a:spcPct val="100000"/>
              </a:lnSpc>
            </a:pPr>
            <a:r>
              <a:rPr lang="en-GB" sz="2200" b="0" strike="noStrike" spc="-1">
                <a:solidFill>
                  <a:srgbClr val="000000"/>
                </a:solidFill>
                <a:latin typeface="Calibri"/>
                <a:ea typeface="DejaVu Sans" panose="020B0603030804020204"/>
              </a:rPr>
              <a:t>[If possible seek help from a support group]</a:t>
            </a:r>
            <a:endParaRPr lang="en-GB" sz="2200" b="0" strike="noStrike" spc="-1">
              <a:latin typeface="Arial" panose="020B0604020202020204"/>
            </a:endParaRPr>
          </a:p>
        </p:txBody>
      </p:sp>
      <p:pic>
        <p:nvPicPr>
          <p:cNvPr id="414" name="Picture 413"/>
          <p:cNvPicPr/>
          <p:nvPr/>
        </p:nvPicPr>
        <p:blipFill>
          <a:blip r:embed="rId2"/>
          <a:stretch>
            <a:fillRect/>
          </a:stretch>
        </p:blipFill>
        <p:spPr>
          <a:xfrm>
            <a:off x="6822360" y="936000"/>
            <a:ext cx="2033280" cy="2216520"/>
          </a:xfrm>
          <a:prstGeom prst="rect">
            <a:avLst/>
          </a:prstGeom>
          <a:ln>
            <a:solidFill>
              <a:srgbClr val="000000"/>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 name="Picture 3"/>
          <p:cNvPicPr/>
          <p:nvPr/>
        </p:nvPicPr>
        <p:blipFill>
          <a:blip r:embed="rId1"/>
          <a:srcRect l="4990" t="8109" r="54705" b="82608"/>
          <a:stretch>
            <a:fillRect/>
          </a:stretch>
        </p:blipFill>
        <p:spPr>
          <a:xfrm>
            <a:off x="2340025" y="5012405"/>
            <a:ext cx="4462200" cy="933840"/>
          </a:xfrm>
          <a:prstGeom prst="rect">
            <a:avLst/>
          </a:prstGeom>
          <a:ln>
            <a:noFill/>
          </a:ln>
        </p:spPr>
      </p:pic>
      <p:sp>
        <p:nvSpPr>
          <p:cNvPr id="416" name="CustomShape 1"/>
          <p:cNvSpPr/>
          <p:nvPr/>
        </p:nvSpPr>
        <p:spPr>
          <a:xfrm>
            <a:off x="504000" y="360000"/>
            <a:ext cx="8566200" cy="13075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a:lnSpc>
                <a:spcPct val="100000"/>
              </a:lnSpc>
            </a:pPr>
            <a:r>
              <a:rPr lang="en-GB" sz="4000" b="1" strike="noStrike" spc="-1">
                <a:solidFill>
                  <a:srgbClr val="000000"/>
                </a:solidFill>
                <a:latin typeface="Calibri"/>
                <a:ea typeface="DejaVu Sans" panose="020B0603030804020204"/>
              </a:rPr>
              <a:t>Patient Advice when stopping </a:t>
            </a:r>
            <a:endParaRPr lang="en-GB" sz="4000" b="0" strike="noStrike" spc="-1">
              <a:latin typeface="Arial" panose="020B0604020202020204"/>
            </a:endParaRPr>
          </a:p>
        </p:txBody>
      </p:sp>
      <p:sp>
        <p:nvSpPr>
          <p:cNvPr id="417" name="CustomShape 2"/>
          <p:cNvSpPr/>
          <p:nvPr/>
        </p:nvSpPr>
        <p:spPr>
          <a:xfrm>
            <a:off x="444500" y="1536700"/>
            <a:ext cx="7522210" cy="37896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marL="457200" indent="-455295">
              <a:lnSpc>
                <a:spcPct val="100000"/>
              </a:lnSpc>
              <a:buClr>
                <a:srgbClr val="000000"/>
              </a:buClr>
              <a:buFont typeface="Arial" panose="020B0604020202020204"/>
              <a:buChar char="•"/>
            </a:pPr>
            <a:r>
              <a:rPr lang="en-GB" sz="2400" b="0" strike="noStrike" spc="-1">
                <a:solidFill>
                  <a:srgbClr val="000000"/>
                </a:solidFill>
                <a:latin typeface="Calibri"/>
                <a:ea typeface="DejaVu Sans" panose="020B0603030804020204"/>
              </a:rPr>
              <a:t>Unpleasant withdrawal effects - set expectations</a:t>
            </a:r>
            <a:endParaRPr lang="en-GB" sz="2400" b="0" strike="noStrike" spc="-1">
              <a:solidFill>
                <a:srgbClr val="000000"/>
              </a:solidFill>
              <a:latin typeface="Calibri"/>
              <a:ea typeface="DejaVu Sans" panose="020B0603030804020204"/>
            </a:endParaRPr>
          </a:p>
          <a:p>
            <a:pPr marL="914400" lvl="1" indent="-455295">
              <a:lnSpc>
                <a:spcPct val="100000"/>
              </a:lnSpc>
              <a:buClr>
                <a:srgbClr val="000000"/>
              </a:buClr>
              <a:buFont typeface="Arial" panose="020B0604020202020204"/>
              <a:buChar char="•"/>
            </a:pPr>
            <a:r>
              <a:rPr lang="en-GB" sz="2400" b="0" strike="noStrike" spc="-1">
                <a:solidFill>
                  <a:srgbClr val="000000"/>
                </a:solidFill>
                <a:latin typeface="Calibri"/>
                <a:ea typeface="DejaVu Sans" panose="020B0603030804020204"/>
              </a:rPr>
              <a:t>Physical withdrawal effects</a:t>
            </a:r>
            <a:endParaRPr lang="en-GB" sz="2400" b="0" strike="noStrike" spc="-1">
              <a:solidFill>
                <a:srgbClr val="000000"/>
              </a:solidFill>
              <a:latin typeface="Calibri"/>
              <a:ea typeface="DejaVu Sans" panose="020B0603030804020204"/>
            </a:endParaRPr>
          </a:p>
          <a:p>
            <a:pPr marL="914400" lvl="1" indent="-455295">
              <a:lnSpc>
                <a:spcPct val="100000"/>
              </a:lnSpc>
              <a:buClr>
                <a:srgbClr val="000000"/>
              </a:buClr>
              <a:buFont typeface="Arial" panose="020B0604020202020204"/>
              <a:buChar char="•"/>
            </a:pPr>
            <a:r>
              <a:rPr lang="en-GB" sz="2400" b="1" i="1" dirty="0">
                <a:sym typeface="+mn-ea"/>
              </a:rPr>
              <a:t>May </a:t>
            </a:r>
            <a:r>
              <a:rPr lang="en-GB" sz="2400" dirty="0">
                <a:sym typeface="+mn-ea"/>
              </a:rPr>
              <a:t>be there for a long time after the medicine is stopped (but less common)</a:t>
            </a:r>
            <a:endParaRPr lang="en-GB" sz="2400" dirty="0"/>
          </a:p>
          <a:p>
            <a:pPr marL="457200" indent="-455295">
              <a:lnSpc>
                <a:spcPct val="100000"/>
              </a:lnSpc>
              <a:buClr>
                <a:srgbClr val="000000"/>
              </a:buClr>
              <a:buFont typeface="Arial" panose="020B0604020202020204"/>
              <a:buChar char="•"/>
            </a:pPr>
            <a:endParaRPr lang="en-GB" sz="2400" b="0" strike="noStrike" spc="-1">
              <a:latin typeface="Arial" panose="020B0604020202020204"/>
            </a:endParaRPr>
          </a:p>
          <a:p>
            <a:pPr marL="457200" indent="-455295">
              <a:lnSpc>
                <a:spcPct val="100000"/>
              </a:lnSpc>
              <a:buClr>
                <a:srgbClr val="000000"/>
              </a:buClr>
              <a:buFont typeface="Arial" panose="020B0604020202020204"/>
              <a:buChar char="•"/>
            </a:pPr>
            <a:r>
              <a:rPr lang="en-GB" sz="2400" b="0" strike="noStrike" spc="-1">
                <a:solidFill>
                  <a:srgbClr val="000000"/>
                </a:solidFill>
                <a:latin typeface="Calibri"/>
                <a:ea typeface="DejaVu Sans" panose="020B0603030804020204"/>
              </a:rPr>
              <a:t>Risks to your mental health </a:t>
            </a:r>
            <a:endParaRPr lang="en-GB" sz="2400" b="0" strike="noStrike" spc="-1">
              <a:solidFill>
                <a:srgbClr val="000000"/>
              </a:solidFill>
              <a:latin typeface="Calibri"/>
              <a:ea typeface="DejaVu Sans" panose="020B0603030804020204"/>
            </a:endParaRPr>
          </a:p>
          <a:p>
            <a:pPr marL="914400" lvl="1" indent="-455295">
              <a:lnSpc>
                <a:spcPct val="100000"/>
              </a:lnSpc>
              <a:buClr>
                <a:srgbClr val="000000"/>
              </a:buClr>
              <a:buFont typeface="Arial" panose="020B0604020202020204"/>
              <a:buChar char="•"/>
            </a:pPr>
            <a:r>
              <a:rPr lang="en-GB" sz="2400" b="0" strike="noStrike" spc="-1">
                <a:solidFill>
                  <a:srgbClr val="000000"/>
                </a:solidFill>
                <a:latin typeface="Calibri"/>
                <a:ea typeface="DejaVu Sans" panose="020B0603030804020204"/>
              </a:rPr>
              <a:t>symptoms might come back (relapse)</a:t>
            </a:r>
            <a:endParaRPr lang="en-GB" sz="2400" b="0" strike="noStrike" spc="-1">
              <a:solidFill>
                <a:srgbClr val="000000"/>
              </a:solidFill>
              <a:latin typeface="Calibri"/>
              <a:ea typeface="DejaVu Sans" panose="020B0603030804020204"/>
            </a:endParaRPr>
          </a:p>
          <a:p>
            <a:pPr marL="914400" lvl="1" indent="-455295">
              <a:lnSpc>
                <a:spcPct val="100000"/>
              </a:lnSpc>
              <a:buClr>
                <a:srgbClr val="000000"/>
              </a:buClr>
              <a:buFont typeface="Arial" panose="020B0604020202020204"/>
              <a:buChar char="•"/>
            </a:pPr>
            <a:r>
              <a:rPr lang="en-GB" sz="2400" b="0" strike="noStrike" spc="-1">
                <a:latin typeface="Arial" panose="020B0604020202020204"/>
              </a:rPr>
              <a:t>especially if you </a:t>
            </a:r>
            <a:r>
              <a:rPr lang="en-GB" sz="2400" spc="-1">
                <a:solidFill>
                  <a:srgbClr val="000000"/>
                </a:solidFill>
                <a:latin typeface="Calibri"/>
                <a:ea typeface="DejaVu Sans" panose="020B0603030804020204"/>
                <a:sym typeface="+mn-ea"/>
              </a:rPr>
              <a:t>have been taking them a long time</a:t>
            </a:r>
            <a:endParaRPr lang="en-GB" sz="2400" b="0" strike="noStrike" spc="-1">
              <a:solidFill>
                <a:srgbClr val="000000"/>
              </a:solidFill>
              <a:latin typeface="Calibri"/>
              <a:ea typeface="DejaVu Sans" panose="020B0603030804020204"/>
              <a:sym typeface="+mn-ea"/>
            </a:endParaRPr>
          </a:p>
        </p:txBody>
      </p:sp>
      <p:pic>
        <p:nvPicPr>
          <p:cNvPr id="418" name="Picture 417"/>
          <p:cNvPicPr/>
          <p:nvPr/>
        </p:nvPicPr>
        <p:blipFill>
          <a:blip r:embed="rId2"/>
          <a:stretch>
            <a:fillRect/>
          </a:stretch>
        </p:blipFill>
        <p:spPr>
          <a:xfrm>
            <a:off x="7380605" y="4580890"/>
            <a:ext cx="1461770" cy="1624330"/>
          </a:xfrm>
          <a:prstGeom prst="rect">
            <a:avLst/>
          </a:prstGeom>
          <a:ln>
            <a:solidFill>
              <a:srgbClr val="000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395605" y="202565"/>
            <a:ext cx="8227695" cy="7035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nSpc>
                <a:spcPct val="100000"/>
              </a:lnSpc>
            </a:pPr>
            <a:r>
              <a:rPr lang="en-GB" sz="4000" b="1" strike="noStrike" spc="-1">
                <a:solidFill>
                  <a:srgbClr val="000000"/>
                </a:solidFill>
                <a:latin typeface="Arial" panose="020B0604020202020204"/>
                <a:ea typeface="DejaVu Sans" panose="020B0603030804020204"/>
              </a:rPr>
              <a:t>Non-medical prescribing </a:t>
            </a:r>
            <a:endParaRPr lang="en-GB" sz="4000" b="0" strike="noStrike" spc="-1">
              <a:latin typeface="Arial" panose="020B0604020202020204"/>
            </a:endParaRPr>
          </a:p>
        </p:txBody>
      </p:sp>
      <p:sp>
        <p:nvSpPr>
          <p:cNvPr id="367" name="CustomShape 2"/>
          <p:cNvSpPr/>
          <p:nvPr/>
        </p:nvSpPr>
        <p:spPr>
          <a:xfrm>
            <a:off x="324275" y="980405"/>
            <a:ext cx="8494920" cy="52272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rmAutofit/>
          </a:bodyPr>
          <a:lstStyle/>
          <a:p>
            <a:pPr marL="342900" indent="-340995">
              <a:lnSpc>
                <a:spcPct val="100000"/>
              </a:lnSpc>
              <a:spcBef>
                <a:spcPts val="520"/>
              </a:spcBef>
              <a:buClr>
                <a:srgbClr val="002060"/>
              </a:buClr>
              <a:buFont typeface="Arial" panose="020B0604020202020204"/>
              <a:buChar char="•"/>
            </a:pPr>
            <a:r>
              <a:rPr lang="en-GB" sz="2600" b="1" strike="noStrike" spc="-1">
                <a:solidFill>
                  <a:srgbClr val="002060"/>
                </a:solidFill>
                <a:latin typeface="Arial" panose="020B0604020202020204"/>
                <a:ea typeface="DejaVu Sans" panose="020B0603030804020204"/>
              </a:rPr>
              <a:t>2006 </a:t>
            </a:r>
            <a:r>
              <a:rPr lang="en-GB" sz="2200" b="1" strike="noStrike" spc="-1">
                <a:solidFill>
                  <a:srgbClr val="002060"/>
                </a:solidFill>
                <a:latin typeface="Arial" panose="020B0604020202020204"/>
                <a:ea typeface="DejaVu Sans" panose="020B0603030804020204"/>
              </a:rPr>
              <a:t>– </a:t>
            </a:r>
            <a:r>
              <a:rPr lang="en-GB" sz="2200" b="0" strike="noStrike" spc="-1">
                <a:solidFill>
                  <a:srgbClr val="002060"/>
                </a:solidFill>
                <a:latin typeface="Arial" panose="020B0604020202020204"/>
                <a:ea typeface="DejaVu Sans" panose="020B0603030804020204"/>
              </a:rPr>
              <a:t>nurses &amp; pharmacists could prescribe independently</a:t>
            </a:r>
            <a:endParaRPr lang="en-GB" sz="2200" b="0" strike="noStrike" spc="-1">
              <a:solidFill>
                <a:srgbClr val="002060"/>
              </a:solidFill>
              <a:latin typeface="Arial" panose="020B0604020202020204"/>
              <a:ea typeface="DejaVu Sans" panose="020B0603030804020204"/>
            </a:endParaRPr>
          </a:p>
          <a:p>
            <a:pPr marL="342900" indent="-340995">
              <a:lnSpc>
                <a:spcPct val="100000"/>
              </a:lnSpc>
              <a:spcBef>
                <a:spcPts val="520"/>
              </a:spcBef>
              <a:buClr>
                <a:srgbClr val="002060"/>
              </a:buClr>
              <a:buFont typeface="Arial" panose="020B0604020202020204"/>
              <a:buChar char="•"/>
            </a:pPr>
            <a:r>
              <a:rPr lang="en-GB" sz="2200" b="0" strike="noStrike" spc="-1">
                <a:solidFill>
                  <a:srgbClr val="002060"/>
                </a:solidFill>
                <a:latin typeface="Arial" panose="020B0604020202020204"/>
                <a:ea typeface="DejaVu Sans" panose="020B0603030804020204"/>
              </a:rPr>
              <a:t>Premise for NMPing was to:</a:t>
            </a:r>
            <a:endParaRPr lang="en-GB" sz="2200" b="0" strike="noStrike" spc="-1">
              <a:solidFill>
                <a:srgbClr val="002060"/>
              </a:solidFill>
              <a:latin typeface="Arial" panose="020B0604020202020204"/>
              <a:ea typeface="DejaVu Sans" panose="020B0603030804020204"/>
            </a:endParaRPr>
          </a:p>
          <a:p>
            <a:pPr marL="802005" lvl="1" indent="-342900">
              <a:lnSpc>
                <a:spcPct val="100000"/>
              </a:lnSpc>
              <a:spcBef>
                <a:spcPts val="520"/>
              </a:spcBef>
              <a:buClr>
                <a:srgbClr val="002060"/>
              </a:buClr>
              <a:buFont typeface="Abyssinica SIL" panose="02000000000000000000" charset="0"/>
              <a:buChar char="✓"/>
            </a:pPr>
            <a:r>
              <a:rPr lang="en-GB" sz="2200" spc="-1">
                <a:solidFill>
                  <a:srgbClr val="007C92"/>
                </a:solidFill>
                <a:latin typeface="Arial" panose="020B0604020202020204"/>
                <a:ea typeface="DejaVu Sans" panose="020B0603030804020204"/>
                <a:sym typeface="+mn-ea"/>
              </a:rPr>
              <a:t>improve patient care without compromising patient safety</a:t>
            </a:r>
            <a:endParaRPr lang="en-GB" sz="2200" spc="-1">
              <a:solidFill>
                <a:srgbClr val="007C92"/>
              </a:solidFill>
              <a:latin typeface="Arial" panose="020B0604020202020204"/>
              <a:ea typeface="DejaVu Sans" panose="020B0603030804020204"/>
              <a:sym typeface="+mn-ea"/>
            </a:endParaRPr>
          </a:p>
          <a:p>
            <a:pPr marL="802005" lvl="1" indent="-342900">
              <a:lnSpc>
                <a:spcPct val="100000"/>
              </a:lnSpc>
              <a:spcBef>
                <a:spcPts val="520"/>
              </a:spcBef>
              <a:buClr>
                <a:srgbClr val="002060"/>
              </a:buClr>
              <a:buFont typeface="Abyssinica SIL" panose="02000000000000000000" charset="0"/>
              <a:buChar char="✓"/>
            </a:pPr>
            <a:r>
              <a:rPr lang="en-GB" sz="2200" spc="-1">
                <a:solidFill>
                  <a:srgbClr val="007C92"/>
                </a:solidFill>
                <a:latin typeface="Arial" panose="020B0604020202020204"/>
                <a:ea typeface="DejaVu Sans" panose="020B0603030804020204"/>
                <a:sym typeface="+mn-ea"/>
              </a:rPr>
              <a:t>make it easier and quicker for patients to get the medicines they need</a:t>
            </a:r>
            <a:endParaRPr lang="en-GB" sz="2200" spc="-1">
              <a:solidFill>
                <a:srgbClr val="007C92"/>
              </a:solidFill>
              <a:latin typeface="Arial" panose="020B0604020202020204"/>
              <a:ea typeface="DejaVu Sans" panose="020B0603030804020204"/>
              <a:sym typeface="+mn-ea"/>
            </a:endParaRPr>
          </a:p>
          <a:p>
            <a:pPr marL="802005" lvl="1" indent="-342900">
              <a:lnSpc>
                <a:spcPct val="100000"/>
              </a:lnSpc>
              <a:spcBef>
                <a:spcPts val="520"/>
              </a:spcBef>
              <a:buClr>
                <a:srgbClr val="002060"/>
              </a:buClr>
              <a:buFont typeface="Abyssinica SIL" panose="02000000000000000000" charset="0"/>
              <a:buChar char="✓"/>
            </a:pPr>
            <a:r>
              <a:rPr lang="en-GB" sz="2200" spc="-1">
                <a:solidFill>
                  <a:srgbClr val="007C92"/>
                </a:solidFill>
                <a:latin typeface="Arial" panose="020B0604020202020204"/>
                <a:ea typeface="DejaVu Sans" panose="020B0603030804020204"/>
                <a:sym typeface="+mn-ea"/>
              </a:rPr>
              <a:t>increase patient choice in accessing medicines</a:t>
            </a:r>
            <a:endParaRPr lang="en-GB" sz="2200" spc="-1">
              <a:solidFill>
                <a:srgbClr val="007C92"/>
              </a:solidFill>
              <a:latin typeface="Arial" panose="020B0604020202020204"/>
              <a:ea typeface="DejaVu Sans" panose="020B0603030804020204"/>
              <a:sym typeface="+mn-ea"/>
            </a:endParaRPr>
          </a:p>
          <a:p>
            <a:pPr marL="802005" lvl="1" indent="-342900">
              <a:lnSpc>
                <a:spcPct val="100000"/>
              </a:lnSpc>
              <a:spcBef>
                <a:spcPts val="520"/>
              </a:spcBef>
              <a:buClr>
                <a:srgbClr val="002060"/>
              </a:buClr>
              <a:buFont typeface="Abyssinica SIL" panose="02000000000000000000" charset="0"/>
              <a:buChar char="✓"/>
            </a:pPr>
            <a:r>
              <a:rPr lang="en-GB" sz="2200" spc="-1">
                <a:solidFill>
                  <a:srgbClr val="007C92"/>
                </a:solidFill>
                <a:latin typeface="Arial" panose="020B0604020202020204"/>
                <a:ea typeface="DejaVu Sans" panose="020B0603030804020204"/>
                <a:sym typeface="+mn-ea"/>
              </a:rPr>
              <a:t>make better use of the skills of health professionals</a:t>
            </a:r>
            <a:endParaRPr lang="en-GB" sz="2200" spc="-1">
              <a:solidFill>
                <a:srgbClr val="007C92"/>
              </a:solidFill>
              <a:latin typeface="Arial" panose="020B0604020202020204"/>
              <a:ea typeface="DejaVu Sans" panose="020B0603030804020204"/>
              <a:sym typeface="+mn-ea"/>
            </a:endParaRPr>
          </a:p>
          <a:p>
            <a:pPr marL="802005" lvl="1" indent="-342900">
              <a:lnSpc>
                <a:spcPct val="100000"/>
              </a:lnSpc>
              <a:spcBef>
                <a:spcPts val="520"/>
              </a:spcBef>
              <a:buClr>
                <a:srgbClr val="002060"/>
              </a:buClr>
              <a:buFont typeface="Abyssinica SIL" panose="02000000000000000000" charset="0"/>
              <a:buChar char="✓"/>
            </a:pPr>
            <a:r>
              <a:rPr lang="en-GB" sz="2200" spc="-1">
                <a:solidFill>
                  <a:srgbClr val="007C92"/>
                </a:solidFill>
                <a:latin typeface="Arial" panose="020B0604020202020204"/>
                <a:ea typeface="DejaVu Sans" panose="020B0603030804020204"/>
                <a:sym typeface="+mn-ea"/>
              </a:rPr>
              <a:t>contribute to the introduction of more flexible team working across the health service</a:t>
            </a:r>
            <a:endParaRPr lang="en-GB" sz="2200" strike="noStrike" spc="-1">
              <a:latin typeface="Arial" panose="020B0604020202020204"/>
            </a:endParaRPr>
          </a:p>
          <a:p>
            <a:pPr marL="342900" indent="-342900">
              <a:lnSpc>
                <a:spcPct val="100000"/>
              </a:lnSpc>
              <a:spcBef>
                <a:spcPts val="480"/>
              </a:spcBef>
              <a:buFont typeface="Arial" panose="020B0604020202020204" pitchFamily="34" charset="0"/>
              <a:buChar char="•"/>
            </a:pPr>
            <a:r>
              <a:rPr lang="en-GB" sz="2200" spc="-1">
                <a:solidFill>
                  <a:srgbClr val="002060"/>
                </a:solidFill>
                <a:latin typeface="Arial" panose="020B0604020202020204"/>
                <a:ea typeface="DejaVu Sans" panose="020B0603030804020204"/>
                <a:sym typeface="+mn-ea"/>
              </a:rPr>
              <a:t>To improve patient care in a range of settings e.g.</a:t>
            </a:r>
            <a:endParaRPr lang="en-GB" sz="2200" b="0" strike="noStrike" spc="-1">
              <a:solidFill>
                <a:srgbClr val="002060"/>
              </a:solidFill>
              <a:latin typeface="Arial" panose="020B0604020202020204"/>
              <a:ea typeface="DejaVu Sans" panose="020B0603030804020204"/>
            </a:endParaRPr>
          </a:p>
          <a:p>
            <a:pPr marL="802005" lvl="1" indent="-342900" algn="l">
              <a:lnSpc>
                <a:spcPct val="100000"/>
              </a:lnSpc>
              <a:spcBef>
                <a:spcPts val="520"/>
              </a:spcBef>
              <a:buClr>
                <a:srgbClr val="002060"/>
              </a:buClr>
              <a:buSzTx/>
              <a:buFont typeface="Abyssinica SIL" panose="02000000000000000000" charset="0"/>
              <a:buChar char="✓"/>
            </a:pPr>
            <a:r>
              <a:rPr lang="en-GB" sz="2200" spc="-1">
                <a:solidFill>
                  <a:srgbClr val="007C92"/>
                </a:solidFill>
                <a:latin typeface="Arial" panose="020B0604020202020204"/>
                <a:ea typeface="DejaVu Sans" panose="020B0603030804020204"/>
                <a:sym typeface="+mn-ea"/>
              </a:rPr>
              <a:t>management of long term conditions</a:t>
            </a:r>
            <a:endParaRPr lang="en-GB" sz="2200" b="0" strike="noStrike" spc="-1">
              <a:solidFill>
                <a:srgbClr val="007C92"/>
              </a:solidFill>
              <a:latin typeface="Arial" panose="020B0604020202020204"/>
              <a:ea typeface="DejaVu Sans" panose="020B0603030804020204"/>
            </a:endParaRPr>
          </a:p>
          <a:p>
            <a:pPr marL="802005" lvl="1" indent="-342900" algn="l">
              <a:lnSpc>
                <a:spcPct val="100000"/>
              </a:lnSpc>
              <a:spcBef>
                <a:spcPts val="520"/>
              </a:spcBef>
              <a:buClr>
                <a:srgbClr val="002060"/>
              </a:buClr>
              <a:buSzTx/>
              <a:buFont typeface="Abyssinica SIL" panose="02000000000000000000" charset="0"/>
              <a:buChar char="✓"/>
            </a:pPr>
            <a:r>
              <a:rPr lang="en-GB" sz="2200" spc="-1">
                <a:solidFill>
                  <a:srgbClr val="007C92"/>
                </a:solidFill>
                <a:latin typeface="Arial" panose="020B0604020202020204"/>
                <a:ea typeface="DejaVu Sans" panose="020B0603030804020204"/>
                <a:sym typeface="+mn-ea"/>
              </a:rPr>
              <a:t>medicines management / medication review</a:t>
            </a:r>
            <a:endParaRPr lang="en-GB" sz="2200" b="0" strike="noStrike" spc="-1">
              <a:solidFill>
                <a:srgbClr val="007C92"/>
              </a:solidFill>
              <a:latin typeface="Arial" panose="020B0604020202020204"/>
              <a:ea typeface="DejaVu Sans" panose="020B0603030804020204"/>
            </a:endParaRPr>
          </a:p>
          <a:p>
            <a:pPr marL="802005" lvl="1" indent="-342900" algn="l">
              <a:lnSpc>
                <a:spcPct val="100000"/>
              </a:lnSpc>
              <a:spcBef>
                <a:spcPts val="520"/>
              </a:spcBef>
              <a:buClr>
                <a:srgbClr val="002060"/>
              </a:buClr>
              <a:buSzTx/>
              <a:buFont typeface="Abyssinica SIL" panose="02000000000000000000" charset="0"/>
              <a:buChar char="✓"/>
            </a:pPr>
            <a:r>
              <a:rPr lang="en-GB" sz="2200" spc="-1">
                <a:solidFill>
                  <a:srgbClr val="007C92"/>
                </a:solidFill>
                <a:latin typeface="Arial" panose="020B0604020202020204"/>
                <a:ea typeface="DejaVu Sans" panose="020B0603030804020204"/>
                <a:sym typeface="+mn-ea"/>
              </a:rPr>
              <a:t>mental health services</a:t>
            </a:r>
            <a:endParaRPr lang="en-GB" sz="2200" b="0" strike="noStrike" spc="-1">
              <a:solidFill>
                <a:srgbClr val="007C92"/>
              </a:solidFill>
              <a:latin typeface="Arial" panose="020B0604020202020204"/>
              <a:ea typeface="DejaVu Sans" panose="020B0603030804020204"/>
            </a:endParaRPr>
          </a:p>
          <a:p>
            <a:pPr>
              <a:lnSpc>
                <a:spcPct val="100000"/>
              </a:lnSpc>
              <a:spcBef>
                <a:spcPts val="440"/>
              </a:spcBef>
            </a:pPr>
            <a:endParaRPr lang="en-GB" sz="2200" b="0" strike="noStrike" spc="-1">
              <a:latin typeface="Arial" panose="020B060402020202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ustomShape 1"/>
          <p:cNvSpPr/>
          <p:nvPr/>
        </p:nvSpPr>
        <p:spPr>
          <a:xfrm>
            <a:off x="457200" y="274680"/>
            <a:ext cx="8227440" cy="1140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rmAutofit fontScale="85000" lnSpcReduction="10000"/>
          </a:bodyPr>
          <a:lstStyle/>
          <a:p>
            <a:pPr algn="ctr">
              <a:lnSpc>
                <a:spcPct val="100000"/>
              </a:lnSpc>
            </a:pPr>
            <a:r>
              <a:rPr lang="en-GB" sz="4400" b="1" strike="noStrike" spc="-1">
                <a:solidFill>
                  <a:srgbClr val="000000"/>
                </a:solidFill>
                <a:latin typeface="Calibri"/>
                <a:ea typeface="DejaVu Sans" panose="020B0603030804020204"/>
              </a:rPr>
              <a:t>Approaches to stopping psychotropic medication</a:t>
            </a:r>
            <a:endParaRPr lang="en-GB" sz="4400" b="0" strike="noStrike" spc="-1">
              <a:latin typeface="Arial" panose="020B0604020202020204"/>
            </a:endParaRPr>
          </a:p>
        </p:txBody>
      </p:sp>
      <p:sp>
        <p:nvSpPr>
          <p:cNvPr id="420" name="CustomShape 2"/>
          <p:cNvSpPr/>
          <p:nvPr/>
        </p:nvSpPr>
        <p:spPr>
          <a:xfrm>
            <a:off x="449580" y="1490345"/>
            <a:ext cx="8227695" cy="448437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marL="1905" indent="0">
              <a:lnSpc>
                <a:spcPct val="100000"/>
              </a:lnSpc>
              <a:spcBef>
                <a:spcPts val="640"/>
              </a:spcBef>
              <a:buClr>
                <a:srgbClr val="000000"/>
              </a:buClr>
              <a:buFont typeface="Arial" panose="020B0604020202020204"/>
              <a:buNone/>
            </a:pPr>
            <a:r>
              <a:rPr lang="en-GB" sz="3200" b="1" i="1" strike="noStrike" spc="-1">
                <a:solidFill>
                  <a:srgbClr val="0070C0"/>
                </a:solidFill>
                <a:latin typeface="Calibri"/>
                <a:ea typeface="DejaVu Sans" panose="020B0603030804020204"/>
              </a:rPr>
              <a:t>How</a:t>
            </a:r>
            <a:r>
              <a:rPr lang="en-GB" sz="3200" b="1" strike="noStrike" spc="-1">
                <a:solidFill>
                  <a:srgbClr val="0070C0"/>
                </a:solidFill>
                <a:latin typeface="Calibri"/>
                <a:ea typeface="DejaVu Sans" panose="020B0603030804020204"/>
              </a:rPr>
              <a:t> to do it</a:t>
            </a:r>
            <a:endParaRPr lang="en-GB" sz="3200" b="1" strike="noStrike" spc="-1">
              <a:solidFill>
                <a:srgbClr val="0070C0"/>
              </a:solidFill>
              <a:latin typeface="Calibri"/>
              <a:ea typeface="DejaVu Sans" panose="020B0603030804020204"/>
            </a:endParaRPr>
          </a:p>
        </p:txBody>
      </p:sp>
      <p:pic>
        <p:nvPicPr>
          <p:cNvPr id="421" name="Picture 3"/>
          <p:cNvPicPr/>
          <p:nvPr/>
        </p:nvPicPr>
        <p:blipFill>
          <a:blip r:embed="rId1"/>
          <a:stretch>
            <a:fillRect/>
          </a:stretch>
        </p:blipFill>
        <p:spPr>
          <a:xfrm>
            <a:off x="323850" y="2172335"/>
            <a:ext cx="8553450" cy="2457450"/>
          </a:xfrm>
          <a:prstGeom prst="rect">
            <a:avLst/>
          </a:prstGeom>
          <a:ln>
            <a:noFill/>
          </a:ln>
        </p:spPr>
      </p:pic>
      <p:sp>
        <p:nvSpPr>
          <p:cNvPr id="422" name="CustomShape 3"/>
          <p:cNvSpPr/>
          <p:nvPr/>
        </p:nvSpPr>
        <p:spPr>
          <a:xfrm>
            <a:off x="755650" y="4796790"/>
            <a:ext cx="3707130" cy="109410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a:lnSpc>
                <a:spcPct val="100000"/>
              </a:lnSpc>
            </a:pPr>
            <a:r>
              <a:rPr lang="en-GB" sz="2200" b="0" strike="noStrike" spc="-1">
                <a:solidFill>
                  <a:srgbClr val="000000"/>
                </a:solidFill>
                <a:latin typeface="Calibri"/>
                <a:ea typeface="DejaVu Sans" panose="020B0603030804020204"/>
              </a:rPr>
              <a:t>Apply your knowledge of: </a:t>
            </a:r>
            <a:endParaRPr lang="en-GB" sz="2200" b="0" strike="noStrike" spc="-1">
              <a:latin typeface="Arial" panose="020B0604020202020204"/>
            </a:endParaRPr>
          </a:p>
          <a:p>
            <a:pPr marL="285750" indent="-283845">
              <a:lnSpc>
                <a:spcPct val="100000"/>
              </a:lnSpc>
              <a:buClr>
                <a:srgbClr val="000000"/>
              </a:buClr>
              <a:buFont typeface="Arial" panose="020B0604020202020204"/>
              <a:buChar char="•"/>
            </a:pPr>
            <a:r>
              <a:rPr lang="en-GB" sz="2200" b="0" strike="noStrike" spc="-1">
                <a:solidFill>
                  <a:srgbClr val="000000"/>
                </a:solidFill>
                <a:latin typeface="Calibri"/>
                <a:ea typeface="DejaVu Sans" panose="020B0603030804020204"/>
              </a:rPr>
              <a:t>pharmacology</a:t>
            </a:r>
            <a:endParaRPr lang="en-GB" sz="2200" b="0" strike="noStrike" spc="-1">
              <a:latin typeface="Arial" panose="020B0604020202020204"/>
            </a:endParaRPr>
          </a:p>
          <a:p>
            <a:pPr marL="285750" indent="-283845">
              <a:lnSpc>
                <a:spcPct val="100000"/>
              </a:lnSpc>
              <a:buClr>
                <a:srgbClr val="000000"/>
              </a:buClr>
              <a:buFont typeface="Arial" panose="020B0604020202020204"/>
              <a:buChar char="•"/>
            </a:pPr>
            <a:r>
              <a:rPr lang="en-GB" sz="2200" b="0" strike="noStrike" spc="-1">
                <a:solidFill>
                  <a:srgbClr val="000000"/>
                </a:solidFill>
                <a:latin typeface="Calibri"/>
                <a:ea typeface="DejaVu Sans" panose="020B0603030804020204"/>
              </a:rPr>
              <a:t>pharmacokinetics</a:t>
            </a:r>
            <a:endParaRPr lang="en-GB" sz="2200" b="0" strike="noStrike" spc="-1">
              <a:latin typeface="Arial" panose="020B0604020202020204"/>
            </a:endParaRPr>
          </a:p>
        </p:txBody>
      </p:sp>
      <p:sp>
        <p:nvSpPr>
          <p:cNvPr id="2" name="CustomShape 3"/>
          <p:cNvSpPr/>
          <p:nvPr/>
        </p:nvSpPr>
        <p:spPr>
          <a:xfrm>
            <a:off x="4644390" y="4796790"/>
            <a:ext cx="3804285" cy="109410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a:lnSpc>
                <a:spcPct val="100000"/>
              </a:lnSpc>
            </a:pPr>
            <a:r>
              <a:rPr lang="en-GB" sz="2200" b="0" strike="noStrike" spc="-1">
                <a:solidFill>
                  <a:srgbClr val="000000"/>
                </a:solidFill>
                <a:latin typeface="Calibri"/>
                <a:ea typeface="DejaVu Sans" panose="020B0603030804020204"/>
              </a:rPr>
              <a:t>Go slow:</a:t>
            </a:r>
            <a:endParaRPr lang="en-GB" sz="2200" b="0" strike="noStrike" spc="-1">
              <a:latin typeface="Arial" panose="020B0604020202020204"/>
            </a:endParaRPr>
          </a:p>
          <a:p>
            <a:pPr marL="285750" indent="-283845">
              <a:lnSpc>
                <a:spcPct val="100000"/>
              </a:lnSpc>
              <a:buClr>
                <a:srgbClr val="000000"/>
              </a:buClr>
              <a:buFont typeface="Arial" panose="020B0604020202020204"/>
              <a:buChar char="•"/>
            </a:pPr>
            <a:r>
              <a:rPr lang="en-GB" sz="2200" b="0" strike="noStrike" spc="-1">
                <a:solidFill>
                  <a:srgbClr val="000000"/>
                </a:solidFill>
                <a:latin typeface="Calibri"/>
                <a:ea typeface="DejaVu Sans" panose="020B0603030804020204"/>
              </a:rPr>
              <a:t>avoids withdrawal effects</a:t>
            </a:r>
            <a:endParaRPr lang="en-GB" sz="2200" b="0" strike="noStrike" spc="-1">
              <a:solidFill>
                <a:srgbClr val="000000"/>
              </a:solidFill>
              <a:latin typeface="Calibri"/>
              <a:ea typeface="DejaVu Sans" panose="020B0603030804020204"/>
            </a:endParaRPr>
          </a:p>
          <a:p>
            <a:pPr marL="285750" indent="-283845">
              <a:lnSpc>
                <a:spcPct val="100000"/>
              </a:lnSpc>
              <a:buClr>
                <a:srgbClr val="000000"/>
              </a:buClr>
              <a:buFont typeface="Arial" panose="020B0604020202020204"/>
              <a:buChar char="•"/>
            </a:pPr>
            <a:r>
              <a:rPr lang="en-GB" sz="2200" b="0" strike="noStrike" spc="-1">
                <a:solidFill>
                  <a:srgbClr val="000000"/>
                </a:solidFill>
                <a:latin typeface="Calibri"/>
                <a:ea typeface="DejaVu Sans" panose="020B0603030804020204"/>
              </a:rPr>
              <a:t>don’t rush</a:t>
            </a:r>
            <a:endParaRPr lang="en-GB" sz="2200" b="0" strike="noStrike" spc="-1">
              <a:latin typeface="Arial" panose="020B060402020202020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2"/>
          <p:cNvSpPr/>
          <p:nvPr/>
        </p:nvSpPr>
        <p:spPr>
          <a:xfrm>
            <a:off x="467360" y="1844040"/>
            <a:ext cx="7825105" cy="273685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marL="457200" indent="-455295">
              <a:lnSpc>
                <a:spcPct val="150000"/>
              </a:lnSpc>
              <a:buClr>
                <a:srgbClr val="000000"/>
              </a:buClr>
              <a:buFont typeface="Arial" panose="020B0604020202020204"/>
              <a:buChar char="•"/>
            </a:pPr>
            <a:r>
              <a:rPr lang="en-GB" sz="3200" b="0" strike="noStrike" spc="-1" dirty="0">
                <a:solidFill>
                  <a:srgbClr val="000000"/>
                </a:solidFill>
                <a:latin typeface="Calibri"/>
                <a:ea typeface="DejaVu Sans" panose="020B0603030804020204"/>
              </a:rPr>
              <a:t>Ashton’s manual:  </a:t>
            </a:r>
            <a:r>
              <a:rPr lang="en-GB" sz="1800" b="0" strike="noStrike" spc="-1" dirty="0">
                <a:gradFill>
                  <a:gsLst>
                    <a:gs pos="0">
                      <a:srgbClr val="007BD3"/>
                    </a:gs>
                    <a:gs pos="100000">
                      <a:srgbClr val="034373"/>
                    </a:gs>
                  </a:gsLst>
                  <a:lin scaled="0"/>
                </a:gradFill>
                <a:latin typeface="Calibri"/>
                <a:ea typeface="DejaVu Sans" panose="020B0603030804020204"/>
                <a:hlinkClick r:id="rId1"/>
              </a:rPr>
              <a:t>https://www.benzo.org.uk/manual/index.htm</a:t>
            </a:r>
            <a:r>
              <a:rPr lang="en-GB" sz="1800" b="0" strike="noStrike" spc="-1" dirty="0">
                <a:gradFill>
                  <a:gsLst>
                    <a:gs pos="0">
                      <a:srgbClr val="007BD3"/>
                    </a:gs>
                    <a:gs pos="100000">
                      <a:srgbClr val="034373"/>
                    </a:gs>
                  </a:gsLst>
                  <a:lin scaled="0"/>
                </a:gradFill>
                <a:latin typeface="Calibri"/>
                <a:ea typeface="DejaVu Sans" panose="020B0603030804020204"/>
              </a:rPr>
              <a:t> </a:t>
            </a:r>
            <a:endParaRPr lang="en-GB" sz="2200" b="0" i="1" strike="noStrike" spc="-1" dirty="0">
              <a:gradFill>
                <a:gsLst>
                  <a:gs pos="0">
                    <a:srgbClr val="007BD3"/>
                  </a:gs>
                  <a:gs pos="100000">
                    <a:srgbClr val="034373"/>
                  </a:gs>
                </a:gsLst>
                <a:lin scaled="0"/>
              </a:gradFill>
              <a:latin typeface="Calibri"/>
              <a:ea typeface="DejaVu Sans" panose="020B0603030804020204"/>
            </a:endParaRPr>
          </a:p>
          <a:p>
            <a:pPr marL="457200" indent="-455295">
              <a:lnSpc>
                <a:spcPct val="150000"/>
              </a:lnSpc>
              <a:buClr>
                <a:srgbClr val="000000"/>
              </a:buClr>
              <a:buFont typeface="Arial" panose="020B0604020202020204"/>
              <a:buChar char="•"/>
            </a:pPr>
            <a:r>
              <a:rPr lang="en-GB" sz="3200" b="0" strike="noStrike" spc="-1" dirty="0">
                <a:solidFill>
                  <a:srgbClr val="000000"/>
                </a:solidFill>
                <a:latin typeface="Calibri"/>
                <a:ea typeface="DejaVu Sans" panose="020B0603030804020204"/>
              </a:rPr>
              <a:t>Dose equivalent table:</a:t>
            </a:r>
            <a:r>
              <a:rPr lang="en-GB" sz="2200" b="0" strike="noStrike" spc="-1" dirty="0">
                <a:solidFill>
                  <a:srgbClr val="000000"/>
                </a:solidFill>
                <a:latin typeface="Calibri"/>
                <a:ea typeface="DejaVu Sans" panose="020B0603030804020204"/>
              </a:rPr>
              <a:t>  </a:t>
            </a:r>
            <a:r>
              <a:rPr lang="en-GB" b="0" strike="noStrike" spc="-1" dirty="0">
                <a:solidFill>
                  <a:srgbClr val="0070C0"/>
                </a:solidFill>
                <a:latin typeface="Calibri"/>
                <a:ea typeface="DejaVu Sans" panose="020B0603030804020204"/>
                <a:hlinkClick r:id="rId2"/>
              </a:rPr>
              <a:t>https:</a:t>
            </a:r>
            <a:r>
              <a:rPr lang="en-GB" sz="1800" b="0" strike="noStrike" spc="-1" dirty="0">
                <a:solidFill>
                  <a:srgbClr val="0070C0"/>
                </a:solidFill>
                <a:latin typeface="Calibri"/>
                <a:ea typeface="DejaVu Sans" panose="020B0603030804020204"/>
                <a:hlinkClick r:id="rId2"/>
              </a:rPr>
              <a:t>//www.benzo.org.uk/manual/bzcha01.htm</a:t>
            </a:r>
            <a:r>
              <a:rPr lang="en-GB" sz="1800" b="0" strike="noStrike" spc="-1" dirty="0">
                <a:solidFill>
                  <a:srgbClr val="0070C0"/>
                </a:solidFill>
                <a:latin typeface="Calibri"/>
                <a:ea typeface="DejaVu Sans" panose="020B0603030804020204"/>
              </a:rPr>
              <a:t>  </a:t>
            </a:r>
            <a:endParaRPr lang="en-GB" sz="2200" b="0" strike="noStrike" spc="-1" dirty="0">
              <a:solidFill>
                <a:srgbClr val="000000"/>
              </a:solidFill>
              <a:latin typeface="Calibri"/>
              <a:ea typeface="DejaVu Sans" panose="020B0603030804020204"/>
            </a:endParaRPr>
          </a:p>
          <a:p>
            <a:pPr marL="457200" indent="-455295">
              <a:lnSpc>
                <a:spcPct val="150000"/>
              </a:lnSpc>
              <a:buClr>
                <a:srgbClr val="000000"/>
              </a:buClr>
              <a:buFont typeface="Arial" panose="020B0604020202020204"/>
              <a:buChar char="•"/>
            </a:pPr>
            <a:endParaRPr lang="en-GB" sz="2200" b="0" strike="noStrike" spc="-1" dirty="0">
              <a:solidFill>
                <a:srgbClr val="000000"/>
              </a:solidFill>
              <a:latin typeface="Calibri"/>
              <a:ea typeface="DejaVu Sans" panose="020B0603030804020204"/>
            </a:endParaRPr>
          </a:p>
          <a:p>
            <a:pPr marL="1905" indent="0">
              <a:lnSpc>
                <a:spcPct val="150000"/>
              </a:lnSpc>
              <a:buClr>
                <a:srgbClr val="000000"/>
              </a:buClr>
              <a:buFont typeface="Arial" panose="020B0604020202020204"/>
              <a:buNone/>
            </a:pPr>
            <a:r>
              <a:rPr lang="en-GB" sz="2200" b="0" strike="noStrike" spc="-1" dirty="0">
                <a:solidFill>
                  <a:srgbClr val="000000"/>
                </a:solidFill>
                <a:latin typeface="Calibri"/>
                <a:ea typeface="DejaVu Sans" panose="020B0603030804020204"/>
              </a:rPr>
              <a:t>    </a:t>
            </a:r>
            <a:endParaRPr lang="en-GB" sz="2200" b="0" strike="noStrike" spc="-1" dirty="0">
              <a:latin typeface="Arial" panose="020B0604020202020204"/>
            </a:endParaRPr>
          </a:p>
        </p:txBody>
      </p:sp>
      <p:sp>
        <p:nvSpPr>
          <p:cNvPr id="423" name="CustomShape 1"/>
          <p:cNvSpPr/>
          <p:nvPr/>
        </p:nvSpPr>
        <p:spPr>
          <a:xfrm>
            <a:off x="179520" y="260075"/>
            <a:ext cx="8803440" cy="1140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a:lnSpc>
                <a:spcPct val="100000"/>
              </a:lnSpc>
            </a:pPr>
            <a:r>
              <a:rPr lang="en-GB" sz="4000" b="1" strike="noStrike" spc="-1">
                <a:solidFill>
                  <a:srgbClr val="000000"/>
                </a:solidFill>
                <a:latin typeface="Calibri"/>
                <a:ea typeface="DejaVu Sans" panose="020B0603030804020204"/>
              </a:rPr>
              <a:t>Stopping </a:t>
            </a:r>
            <a:endParaRPr lang="en-GB" sz="4000" b="1" strike="noStrike" spc="-1">
              <a:solidFill>
                <a:srgbClr val="000000"/>
              </a:solidFill>
              <a:latin typeface="Calibri"/>
              <a:ea typeface="DejaVu Sans" panose="020B0603030804020204"/>
            </a:endParaRPr>
          </a:p>
          <a:p>
            <a:pPr algn="ctr">
              <a:lnSpc>
                <a:spcPct val="100000"/>
              </a:lnSpc>
            </a:pPr>
            <a:r>
              <a:rPr lang="en-GB" sz="4000" b="1" strike="noStrike" spc="-1">
                <a:solidFill>
                  <a:srgbClr val="000000"/>
                </a:solidFill>
                <a:latin typeface="Calibri"/>
                <a:ea typeface="DejaVu Sans" panose="020B0603030804020204"/>
              </a:rPr>
              <a:t>benzodiazepines and Z-drugs </a:t>
            </a:r>
            <a:endParaRPr lang="en-GB" sz="4000" b="0" strike="noStrike" spc="-1">
              <a:latin typeface="Arial" panose="020B0604020202020204"/>
            </a:endParaRPr>
          </a:p>
        </p:txBody>
      </p:sp>
      <p:pic>
        <p:nvPicPr>
          <p:cNvPr id="2" name="Picture 3"/>
          <p:cNvPicPr/>
          <p:nvPr/>
        </p:nvPicPr>
        <p:blipFill>
          <a:blip r:embed="rId3"/>
          <a:srcRect l="30153" t="15658" r="31470"/>
          <a:stretch>
            <a:fillRect/>
          </a:stretch>
        </p:blipFill>
        <p:spPr>
          <a:xfrm>
            <a:off x="6416252" y="1996863"/>
            <a:ext cx="2260388" cy="2864273"/>
          </a:xfrm>
          <a:prstGeom prst="rect">
            <a:avLst/>
          </a:prstGeom>
          <a:ln>
            <a:noFill/>
          </a:ln>
        </p:spPr>
      </p:pic>
      <p:sp>
        <p:nvSpPr>
          <p:cNvPr id="3" name="Text Box 2"/>
          <p:cNvSpPr txBox="1"/>
          <p:nvPr/>
        </p:nvSpPr>
        <p:spPr>
          <a:xfrm>
            <a:off x="512339" y="4580890"/>
            <a:ext cx="6795135" cy="1508105"/>
          </a:xfrm>
          <a:prstGeom prst="rect">
            <a:avLst/>
          </a:prstGeom>
          <a:noFill/>
        </p:spPr>
        <p:txBody>
          <a:bodyPr wrap="square" rtlCol="0" anchor="t">
            <a:spAutoFit/>
          </a:bodyPr>
          <a:lstStyle/>
          <a:p>
            <a:r>
              <a:rPr lang="en-GB" sz="2000" b="1" spc="-1" dirty="0">
                <a:solidFill>
                  <a:srgbClr val="000000"/>
                </a:solidFill>
                <a:ea typeface="DejaVu Sans" panose="020B0603030804020204"/>
                <a:sym typeface="+mn-ea"/>
              </a:rPr>
              <a:t>Other Resources </a:t>
            </a:r>
            <a:endParaRPr lang="en-GB" sz="2000" spc="-1" dirty="0">
              <a:solidFill>
                <a:srgbClr val="000000"/>
              </a:solidFill>
              <a:ea typeface="DejaVu Sans" panose="020B0603030804020204"/>
              <a:sym typeface="+mn-ea"/>
            </a:endParaRPr>
          </a:p>
          <a:p>
            <a:pPr marL="285750" indent="-285750">
              <a:buFont typeface="Arial" panose="020B0604020202020204" pitchFamily="34" charset="0"/>
              <a:buChar char="•"/>
            </a:pPr>
            <a:r>
              <a:rPr lang="en-GB" sz="1400" spc="-1" dirty="0">
                <a:solidFill>
                  <a:srgbClr val="000000"/>
                </a:solidFill>
                <a:ea typeface="DejaVu Sans" panose="020B0603030804020204"/>
                <a:sym typeface="+mn-ea"/>
                <a:hlinkClick r:id="rId4"/>
              </a:rPr>
              <a:t>https://www.sps.nhs.uk/articles/choosing-equivalent-doses-of-oral-benzodiazepines/</a:t>
            </a:r>
            <a:r>
              <a:rPr lang="en-GB" sz="1400" spc="-1" dirty="0">
                <a:solidFill>
                  <a:srgbClr val="000000"/>
                </a:solidFill>
                <a:ea typeface="DejaVu Sans" panose="020B0603030804020204"/>
                <a:sym typeface="+mn-ea"/>
              </a:rPr>
              <a:t>   </a:t>
            </a:r>
            <a:endParaRPr lang="en-GB" sz="1400" spc="-1" dirty="0">
              <a:solidFill>
                <a:srgbClr val="000000"/>
              </a:solidFill>
              <a:ea typeface="DejaVu Sans" panose="020B0603030804020204"/>
              <a:sym typeface="+mn-ea"/>
            </a:endParaRPr>
          </a:p>
          <a:p>
            <a:pPr marL="285750" indent="-285750">
              <a:buFont typeface="Arial" panose="020B0604020202020204" pitchFamily="34" charset="0"/>
              <a:buChar char="•"/>
            </a:pPr>
            <a:r>
              <a:rPr lang="en-US" sz="1400" dirty="0">
                <a:hlinkClick r:id="rId5"/>
              </a:rPr>
              <a:t>https://www.gov.uk/government/publications/drug-misuse-and-dependence-uk-guidelines-on-clinical-management</a:t>
            </a:r>
            <a:r>
              <a:rPr lang="en-US" sz="1400" dirty="0"/>
              <a:t> </a:t>
            </a:r>
            <a:endParaRPr lang="en-US" sz="1400" dirty="0"/>
          </a:p>
          <a:p>
            <a:endParaRPr lang="en-US"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406400" y="274955"/>
            <a:ext cx="8277860" cy="114109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l">
              <a:lnSpc>
                <a:spcPct val="100000"/>
              </a:lnSpc>
            </a:pPr>
            <a:r>
              <a:rPr lang="en-GB" sz="4000" b="1" strike="noStrike" spc="-1">
                <a:solidFill>
                  <a:srgbClr val="000000"/>
                </a:solidFill>
                <a:latin typeface="Calibri"/>
                <a:ea typeface="DejaVu Sans" panose="020B0603030804020204"/>
              </a:rPr>
              <a:t>Stopping antipsychotics </a:t>
            </a:r>
            <a:endParaRPr lang="en-GB" sz="4000" b="1" strike="noStrike" spc="-1">
              <a:solidFill>
                <a:srgbClr val="000000"/>
              </a:solidFill>
              <a:latin typeface="Calibri"/>
              <a:ea typeface="DejaVu Sans" panose="020B0603030804020204"/>
            </a:endParaRPr>
          </a:p>
          <a:p>
            <a:pPr algn="l">
              <a:lnSpc>
                <a:spcPct val="100000"/>
              </a:lnSpc>
            </a:pPr>
            <a:r>
              <a:rPr lang="en-GB" sz="4000" b="1" strike="noStrike" spc="-1">
                <a:solidFill>
                  <a:srgbClr val="000000"/>
                </a:solidFill>
                <a:latin typeface="Calibri"/>
                <a:ea typeface="DejaVu Sans" panose="020B0603030804020204"/>
              </a:rPr>
              <a:t>in dementia</a:t>
            </a:r>
            <a:endParaRPr lang="en-GB" sz="4000" b="0" strike="noStrike" spc="-1">
              <a:latin typeface="Arial" panose="020B0604020202020204"/>
            </a:endParaRPr>
          </a:p>
        </p:txBody>
      </p:sp>
      <p:sp>
        <p:nvSpPr>
          <p:cNvPr id="2" name="Text Box 1"/>
          <p:cNvSpPr txBox="1"/>
          <p:nvPr/>
        </p:nvSpPr>
        <p:spPr>
          <a:xfrm>
            <a:off x="407035" y="2414270"/>
            <a:ext cx="4646295" cy="2030095"/>
          </a:xfrm>
          <a:prstGeom prst="rect">
            <a:avLst/>
          </a:prstGeom>
          <a:noFill/>
        </p:spPr>
        <p:txBody>
          <a:bodyPr wrap="square" rtlCol="0" anchor="t">
            <a:spAutoFit/>
          </a:bodyPr>
          <a:p>
            <a:r>
              <a:rPr lang="en-US" u="sng">
                <a:gradFill>
                  <a:gsLst>
                    <a:gs pos="0">
                      <a:srgbClr val="012D86"/>
                    </a:gs>
                    <a:gs pos="100000">
                      <a:srgbClr val="0E2557"/>
                    </a:gs>
                  </a:gsLst>
                  <a:lin scaled="0"/>
                </a:gradFill>
              </a:rPr>
              <a:t>https://awttc.nhs.wales/medicines-optimisation-and-safety/medicines-optimisation-guidance-resources-and-data/prescribing-guidance/all-wales-protocol-for-the-appropriate-prescribing-of-antipsychotics-for-people-living-with-dementia/</a:t>
            </a:r>
            <a:r>
              <a:rPr lang="en-GB" altLang="en-US" u="sng">
                <a:gradFill>
                  <a:gsLst>
                    <a:gs pos="0">
                      <a:srgbClr val="012D86"/>
                    </a:gs>
                    <a:gs pos="100000">
                      <a:srgbClr val="0E2557"/>
                    </a:gs>
                  </a:gsLst>
                  <a:lin scaled="0"/>
                </a:gradFill>
              </a:rPr>
              <a:t> </a:t>
            </a:r>
            <a:endParaRPr lang="en-GB" altLang="en-US" u="sng">
              <a:gradFill>
                <a:gsLst>
                  <a:gs pos="0">
                    <a:srgbClr val="012D86"/>
                  </a:gs>
                  <a:gs pos="100000">
                    <a:srgbClr val="0E2557"/>
                  </a:gs>
                </a:gsLst>
                <a:lin scaled="0"/>
              </a:gradFill>
            </a:endParaRPr>
          </a:p>
        </p:txBody>
      </p:sp>
      <p:pic>
        <p:nvPicPr>
          <p:cNvPr id="3" name="Picture 2"/>
          <p:cNvPicPr>
            <a:picLocks noChangeAspect="1"/>
          </p:cNvPicPr>
          <p:nvPr/>
        </p:nvPicPr>
        <p:blipFill>
          <a:blip r:embed="rId1"/>
          <a:stretch>
            <a:fillRect/>
          </a:stretch>
        </p:blipFill>
        <p:spPr>
          <a:xfrm>
            <a:off x="5053330" y="981710"/>
            <a:ext cx="3630930" cy="5111115"/>
          </a:xfrm>
          <a:prstGeom prst="rect">
            <a:avLst/>
          </a:prstGeom>
          <a:ln w="12700" cmpd="sng">
            <a:solidFill>
              <a:schemeClr val="accent1">
                <a:shade val="50000"/>
              </a:schemeClr>
            </a:solidFill>
            <a:prstDash val="soli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161290" y="655955"/>
            <a:ext cx="3750945" cy="2558415"/>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l">
              <a:lnSpc>
                <a:spcPct val="100000"/>
              </a:lnSpc>
            </a:pPr>
            <a:r>
              <a:rPr lang="en-GB" sz="4400" b="1" strike="noStrike" spc="-1">
                <a:solidFill>
                  <a:srgbClr val="000000"/>
                </a:solidFill>
                <a:latin typeface="Calibri"/>
                <a:ea typeface="DejaVu Sans" panose="020B0603030804020204"/>
              </a:rPr>
              <a:t>Anti-</a:t>
            </a:r>
            <a:endParaRPr lang="en-GB" sz="4400" b="1" strike="noStrike" spc="-1">
              <a:solidFill>
                <a:srgbClr val="000000"/>
              </a:solidFill>
              <a:latin typeface="Calibri"/>
              <a:ea typeface="DejaVu Sans" panose="020B0603030804020204"/>
            </a:endParaRPr>
          </a:p>
          <a:p>
            <a:pPr algn="l">
              <a:lnSpc>
                <a:spcPct val="100000"/>
              </a:lnSpc>
            </a:pPr>
            <a:r>
              <a:rPr lang="en-GB" sz="4400" b="1" strike="noStrike" spc="-1">
                <a:solidFill>
                  <a:srgbClr val="000000"/>
                </a:solidFill>
                <a:latin typeface="Calibri"/>
                <a:ea typeface="DejaVu Sans" panose="020B0603030804020204"/>
              </a:rPr>
              <a:t>Cholinergic </a:t>
            </a:r>
            <a:endParaRPr lang="en-GB" sz="4400" b="1" strike="noStrike" spc="-1">
              <a:solidFill>
                <a:srgbClr val="000000"/>
              </a:solidFill>
              <a:latin typeface="Calibri"/>
              <a:ea typeface="DejaVu Sans" panose="020B0603030804020204"/>
            </a:endParaRPr>
          </a:p>
          <a:p>
            <a:pPr algn="l">
              <a:lnSpc>
                <a:spcPct val="100000"/>
              </a:lnSpc>
            </a:pPr>
            <a:r>
              <a:rPr lang="en-GB" sz="4400" b="1" strike="noStrike" spc="-1">
                <a:solidFill>
                  <a:srgbClr val="000000"/>
                </a:solidFill>
                <a:latin typeface="Calibri"/>
                <a:ea typeface="DejaVu Sans" panose="020B0603030804020204"/>
              </a:rPr>
              <a:t>Burden </a:t>
            </a:r>
            <a:endParaRPr lang="en-GB" sz="4400" b="1" strike="noStrike" spc="-1">
              <a:solidFill>
                <a:srgbClr val="000000"/>
              </a:solidFill>
              <a:latin typeface="Calibri"/>
              <a:ea typeface="DejaVu Sans" panose="020B0603030804020204"/>
            </a:endParaRPr>
          </a:p>
          <a:p>
            <a:pPr algn="l">
              <a:lnSpc>
                <a:spcPct val="100000"/>
              </a:lnSpc>
            </a:pPr>
            <a:r>
              <a:rPr lang="en-GB" sz="4400" b="1" strike="noStrike" spc="-1">
                <a:solidFill>
                  <a:srgbClr val="000000"/>
                </a:solidFill>
                <a:latin typeface="Calibri"/>
                <a:ea typeface="DejaVu Sans" panose="020B0603030804020204"/>
              </a:rPr>
              <a:t>(ACB) Scales</a:t>
            </a:r>
            <a:endParaRPr lang="en-GB" sz="4400" b="0" strike="noStrike" spc="-1">
              <a:latin typeface="Arial" panose="020B0604020202020204"/>
            </a:endParaRPr>
          </a:p>
        </p:txBody>
      </p:sp>
      <p:sp>
        <p:nvSpPr>
          <p:cNvPr id="2" name="Text Box 1"/>
          <p:cNvSpPr txBox="1"/>
          <p:nvPr/>
        </p:nvSpPr>
        <p:spPr>
          <a:xfrm>
            <a:off x="351155" y="3837305"/>
            <a:ext cx="2540000" cy="2030095"/>
          </a:xfrm>
          <a:prstGeom prst="rect">
            <a:avLst/>
          </a:prstGeom>
          <a:noFill/>
        </p:spPr>
        <p:txBody>
          <a:bodyPr wrap="square" rtlCol="0" anchor="t">
            <a:spAutoFit/>
          </a:bodyPr>
          <a:p>
            <a:r>
              <a:rPr lang="en-US"/>
              <a:t>https://medichec.com/</a:t>
            </a:r>
            <a:endParaRPr lang="en-US"/>
          </a:p>
          <a:p>
            <a:endParaRPr lang="en-US"/>
          </a:p>
          <a:p>
            <a:r>
              <a:rPr lang="en-GB" altLang="en-US"/>
              <a:t>or via SPS: https://www.sps.nhs.uk/articles/using-tools-to-support-medication-review/ </a:t>
            </a:r>
            <a:endParaRPr lang="en-GB" altLang="en-US"/>
          </a:p>
        </p:txBody>
      </p:sp>
      <p:pic>
        <p:nvPicPr>
          <p:cNvPr id="3" name="Picture 2" descr="image001"/>
          <p:cNvPicPr>
            <a:picLocks noChangeAspect="1"/>
          </p:cNvPicPr>
          <p:nvPr/>
        </p:nvPicPr>
        <p:blipFill>
          <a:blip r:embed="rId1"/>
          <a:stretch>
            <a:fillRect/>
          </a:stretch>
        </p:blipFill>
        <p:spPr>
          <a:xfrm>
            <a:off x="3607435" y="159385"/>
            <a:ext cx="5351145" cy="6102350"/>
          </a:xfrm>
          <a:prstGeom prst="rect">
            <a:avLst/>
          </a:prstGeom>
          <a:ln w="12700" cmpd="sng">
            <a:solidFill>
              <a:schemeClr val="tx1"/>
            </a:solidFill>
            <a:prstDash val="soli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Picture 2"/>
          <p:cNvPicPr/>
          <p:nvPr/>
        </p:nvPicPr>
        <p:blipFill>
          <a:blip r:embed="rId1"/>
          <a:srcRect l="17265" t="15933" r="17998" b="3021"/>
          <a:stretch>
            <a:fillRect/>
          </a:stretch>
        </p:blipFill>
        <p:spPr>
          <a:xfrm>
            <a:off x="421560" y="1080000"/>
            <a:ext cx="8145360" cy="5142960"/>
          </a:xfrm>
          <a:prstGeom prst="rect">
            <a:avLst/>
          </a:prstGeom>
          <a:ln>
            <a:noFill/>
          </a:ln>
        </p:spPr>
      </p:pic>
      <p:sp>
        <p:nvSpPr>
          <p:cNvPr id="429" name="CustomShape 1"/>
          <p:cNvSpPr/>
          <p:nvPr/>
        </p:nvSpPr>
        <p:spPr>
          <a:xfrm>
            <a:off x="457200" y="117000"/>
            <a:ext cx="8227440" cy="1140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a:lnSpc>
                <a:spcPct val="100000"/>
              </a:lnSpc>
            </a:pPr>
            <a:r>
              <a:rPr lang="en-GB" sz="4400" b="1" strike="noStrike" spc="-1">
                <a:solidFill>
                  <a:srgbClr val="000000"/>
                </a:solidFill>
                <a:latin typeface="Calibri"/>
                <a:ea typeface="DejaVu Sans" panose="020B0603030804020204"/>
              </a:rPr>
              <a:t>STOMP </a:t>
            </a:r>
            <a:r>
              <a:rPr lang="en-GB" sz="2200" b="1" strike="noStrike" spc="-1">
                <a:solidFill>
                  <a:srgbClr val="000000"/>
                </a:solidFill>
                <a:latin typeface="Calibri"/>
                <a:ea typeface="DejaVu Sans" panose="020B0603030804020204"/>
              </a:rPr>
              <a:t>(2016)</a:t>
            </a:r>
            <a:endParaRPr lang="en-GB" sz="2200" b="0" strike="noStrike" spc="-1">
              <a:latin typeface="Arial" panose="020B0604020202020204"/>
            </a:endParaRPr>
          </a:p>
        </p:txBody>
      </p:sp>
      <p:pic>
        <p:nvPicPr>
          <p:cNvPr id="430" name="Picture 2"/>
          <p:cNvPicPr/>
          <p:nvPr/>
        </p:nvPicPr>
        <p:blipFill>
          <a:blip r:embed="rId2"/>
          <a:stretch>
            <a:fillRect/>
          </a:stretch>
        </p:blipFill>
        <p:spPr>
          <a:xfrm>
            <a:off x="6977520" y="188640"/>
            <a:ext cx="1921320" cy="1368360"/>
          </a:xfrm>
          <a:prstGeom prst="rect">
            <a:avLst/>
          </a:prstGeom>
          <a:ln>
            <a:noFill/>
          </a:ln>
        </p:spPr>
      </p:pic>
      <p:sp>
        <p:nvSpPr>
          <p:cNvPr id="431" name="CustomShape 2"/>
          <p:cNvSpPr/>
          <p:nvPr/>
        </p:nvSpPr>
        <p:spPr>
          <a:xfrm>
            <a:off x="251640" y="5805360"/>
            <a:ext cx="8638920" cy="362880"/>
          </a:xfrm>
          <a:prstGeom prst="rect">
            <a:avLst/>
          </a:prstGeom>
          <a:noFill/>
          <a:ln>
            <a:noFill/>
          </a:ln>
        </p:spPr>
        <p:style>
          <a:lnRef idx="0">
            <a:srgbClr val="FFFFFF"/>
          </a:lnRef>
          <a:fillRef idx="0">
            <a:srgbClr val="FFFFFF"/>
          </a:fillRef>
          <a:effectRef idx="0">
            <a:srgbClr val="FFFFFF"/>
          </a:effectRef>
          <a:fontRef idx="minor"/>
        </p:style>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ustomShape 1"/>
          <p:cNvSpPr/>
          <p:nvPr/>
        </p:nvSpPr>
        <p:spPr>
          <a:xfrm>
            <a:off x="482760" y="980640"/>
            <a:ext cx="7867440" cy="1140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a:lnSpc>
                <a:spcPct val="100000"/>
              </a:lnSpc>
            </a:pPr>
            <a:r>
              <a:rPr lang="en-GB" sz="4400" b="1" strike="noStrike" spc="-1">
                <a:solidFill>
                  <a:srgbClr val="000000"/>
                </a:solidFill>
                <a:latin typeface="Calibri"/>
                <a:ea typeface="DejaVu Sans" panose="020B0603030804020204"/>
              </a:rPr>
              <a:t>STAMP </a:t>
            </a:r>
            <a:r>
              <a:rPr lang="en-GB" sz="2200" b="1" strike="noStrike" spc="-1">
                <a:solidFill>
                  <a:srgbClr val="000000"/>
                </a:solidFill>
                <a:latin typeface="Calibri"/>
                <a:ea typeface="DejaVu Sans" panose="020B0603030804020204"/>
              </a:rPr>
              <a:t>(2018)</a:t>
            </a:r>
            <a:endParaRPr lang="en-GB" sz="2200" b="0" strike="noStrike" spc="-1">
              <a:latin typeface="Arial" panose="020B0604020202020204"/>
            </a:endParaRPr>
          </a:p>
        </p:txBody>
      </p:sp>
      <p:sp>
        <p:nvSpPr>
          <p:cNvPr id="433" name="CustomShape 2"/>
          <p:cNvSpPr/>
          <p:nvPr/>
        </p:nvSpPr>
        <p:spPr>
          <a:xfrm>
            <a:off x="457200" y="2349000"/>
            <a:ext cx="3896640" cy="37749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marL="342900" indent="-340995">
              <a:lnSpc>
                <a:spcPct val="100000"/>
              </a:lnSpc>
              <a:spcBef>
                <a:spcPts val="640"/>
              </a:spcBef>
              <a:buClr>
                <a:srgbClr val="000000"/>
              </a:buClr>
              <a:buFont typeface="Arial" panose="020B0604020202020204"/>
              <a:buChar char="•"/>
            </a:pPr>
            <a:r>
              <a:rPr lang="en-GB" sz="3200" b="1" strike="noStrike" spc="-1">
                <a:solidFill>
                  <a:srgbClr val="000000"/>
                </a:solidFill>
                <a:latin typeface="Calibri"/>
                <a:ea typeface="DejaVu Sans" panose="020B0603030804020204"/>
              </a:rPr>
              <a:t>S</a:t>
            </a:r>
            <a:r>
              <a:rPr lang="en-GB" sz="3200" b="0" strike="noStrike" spc="-1">
                <a:solidFill>
                  <a:srgbClr val="000000"/>
                </a:solidFill>
                <a:latin typeface="Calibri"/>
                <a:ea typeface="DejaVu Sans" panose="020B0603030804020204"/>
              </a:rPr>
              <a:t>upporting</a:t>
            </a:r>
            <a:r>
              <a:rPr lang="en-GB" sz="3200" b="1" strike="noStrike" spc="-1">
                <a:solidFill>
                  <a:srgbClr val="000000"/>
                </a:solidFill>
                <a:latin typeface="Calibri"/>
                <a:ea typeface="DejaVu Sans" panose="020B0603030804020204"/>
              </a:rPr>
              <a:t> T</a:t>
            </a:r>
            <a:r>
              <a:rPr lang="en-GB" sz="3200" b="0" strike="noStrike" spc="-1">
                <a:solidFill>
                  <a:srgbClr val="000000"/>
                </a:solidFill>
                <a:latin typeface="Calibri"/>
                <a:ea typeface="DejaVu Sans" panose="020B0603030804020204"/>
              </a:rPr>
              <a:t>reatment</a:t>
            </a:r>
            <a:r>
              <a:rPr lang="en-GB" sz="3200" b="1" strike="noStrike" spc="-1">
                <a:solidFill>
                  <a:srgbClr val="000000"/>
                </a:solidFill>
                <a:latin typeface="Calibri"/>
                <a:ea typeface="DejaVu Sans" panose="020B0603030804020204"/>
              </a:rPr>
              <a:t> </a:t>
            </a:r>
            <a:r>
              <a:rPr lang="en-GB" sz="3200" b="0" strike="noStrike" spc="-1">
                <a:solidFill>
                  <a:srgbClr val="000000"/>
                </a:solidFill>
                <a:latin typeface="Calibri"/>
                <a:ea typeface="DejaVu Sans" panose="020B0603030804020204"/>
              </a:rPr>
              <a:t>and</a:t>
            </a:r>
            <a:r>
              <a:rPr lang="en-GB" sz="3200" b="1" strike="noStrike" spc="-1">
                <a:solidFill>
                  <a:srgbClr val="000000"/>
                </a:solidFill>
                <a:latin typeface="Calibri"/>
                <a:ea typeface="DejaVu Sans" panose="020B0603030804020204"/>
              </a:rPr>
              <a:t> A</a:t>
            </a:r>
            <a:r>
              <a:rPr lang="en-GB" sz="3200" b="0" strike="noStrike" spc="-1">
                <a:solidFill>
                  <a:srgbClr val="000000"/>
                </a:solidFill>
                <a:latin typeface="Calibri"/>
                <a:ea typeface="DejaVu Sans" panose="020B0603030804020204"/>
              </a:rPr>
              <a:t>ppropriate</a:t>
            </a:r>
            <a:r>
              <a:rPr lang="en-GB" sz="3200" b="1" strike="noStrike" spc="-1">
                <a:solidFill>
                  <a:srgbClr val="000000"/>
                </a:solidFill>
                <a:latin typeface="Calibri"/>
                <a:ea typeface="DejaVu Sans" panose="020B0603030804020204"/>
              </a:rPr>
              <a:t> M</a:t>
            </a:r>
            <a:r>
              <a:rPr lang="en-GB" sz="3200" b="0" strike="noStrike" spc="-1">
                <a:solidFill>
                  <a:srgbClr val="000000"/>
                </a:solidFill>
                <a:latin typeface="Calibri"/>
                <a:ea typeface="DejaVu Sans" panose="020B0603030804020204"/>
              </a:rPr>
              <a:t>edication</a:t>
            </a:r>
            <a:r>
              <a:rPr lang="en-GB" sz="3200" b="1" strike="noStrike" spc="-1">
                <a:solidFill>
                  <a:srgbClr val="000000"/>
                </a:solidFill>
                <a:latin typeface="Calibri"/>
                <a:ea typeface="DejaVu Sans" panose="020B0603030804020204"/>
              </a:rPr>
              <a:t> </a:t>
            </a:r>
            <a:r>
              <a:rPr lang="en-GB" sz="3200" b="0" strike="noStrike" spc="-1">
                <a:solidFill>
                  <a:srgbClr val="000000"/>
                </a:solidFill>
                <a:latin typeface="Calibri"/>
                <a:ea typeface="DejaVu Sans" panose="020B0603030804020204"/>
              </a:rPr>
              <a:t>in</a:t>
            </a:r>
            <a:r>
              <a:rPr lang="en-GB" sz="3200" b="1" strike="noStrike" spc="-1">
                <a:solidFill>
                  <a:srgbClr val="000000"/>
                </a:solidFill>
                <a:latin typeface="Calibri"/>
                <a:ea typeface="DejaVu Sans" panose="020B0603030804020204"/>
              </a:rPr>
              <a:t> P</a:t>
            </a:r>
            <a:r>
              <a:rPr lang="en-GB" sz="3200" b="0" strike="noStrike" spc="-1">
                <a:solidFill>
                  <a:srgbClr val="000000"/>
                </a:solidFill>
                <a:latin typeface="Calibri"/>
                <a:ea typeface="DejaVu Sans" panose="020B0603030804020204"/>
              </a:rPr>
              <a:t>aediatrics</a:t>
            </a:r>
            <a:endParaRPr lang="en-GB" sz="3200" b="0" strike="noStrike" spc="-1">
              <a:latin typeface="Arial" panose="020B0604020202020204"/>
            </a:endParaRPr>
          </a:p>
        </p:txBody>
      </p:sp>
      <p:pic>
        <p:nvPicPr>
          <p:cNvPr id="434" name="Picture 2"/>
          <p:cNvPicPr/>
          <p:nvPr/>
        </p:nvPicPr>
        <p:blipFill>
          <a:blip r:embed="rId1"/>
          <a:srcRect l="34542" t="20855" r="35128"/>
          <a:stretch>
            <a:fillRect/>
          </a:stretch>
        </p:blipFill>
        <p:spPr>
          <a:xfrm>
            <a:off x="4212000" y="253800"/>
            <a:ext cx="4229280" cy="5884920"/>
          </a:xfrm>
          <a:prstGeom prst="rect">
            <a:avLst/>
          </a:prstGeom>
          <a:ln w="9360">
            <a:solidFill>
              <a:schemeClr val="tx1"/>
            </a:solidFill>
            <a:miter/>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457200" y="274680"/>
            <a:ext cx="8227440" cy="1140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a:lnSpc>
                <a:spcPct val="100000"/>
              </a:lnSpc>
            </a:pPr>
            <a:r>
              <a:rPr lang="en-GB" sz="4400" b="1" strike="noStrike" spc="-1">
                <a:solidFill>
                  <a:srgbClr val="000000"/>
                </a:solidFill>
                <a:latin typeface="Calibri"/>
                <a:ea typeface="DejaVu Sans" panose="020B0603030804020204"/>
              </a:rPr>
              <a:t>Summary</a:t>
            </a:r>
            <a:endParaRPr lang="en-GB" sz="4400" b="0" strike="noStrike" spc="-1">
              <a:latin typeface="Arial" panose="020B0604020202020204"/>
            </a:endParaRPr>
          </a:p>
        </p:txBody>
      </p:sp>
      <p:sp>
        <p:nvSpPr>
          <p:cNvPr id="440" name="CustomShape 2"/>
          <p:cNvSpPr/>
          <p:nvPr/>
        </p:nvSpPr>
        <p:spPr>
          <a:xfrm>
            <a:off x="576880" y="1413080"/>
            <a:ext cx="7991640" cy="45237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rmAutofit/>
          </a:bodyPr>
          <a:lstStyle/>
          <a:p>
            <a:pPr marL="342900" indent="-340995">
              <a:lnSpc>
                <a:spcPct val="100000"/>
              </a:lnSpc>
              <a:spcBef>
                <a:spcPts val="640"/>
              </a:spcBef>
              <a:buClr>
                <a:srgbClr val="000000"/>
              </a:buClr>
              <a:buFont typeface="Arial" panose="020B0604020202020204"/>
              <a:buChar char="•"/>
            </a:pPr>
            <a:r>
              <a:rPr lang="en-GB" sz="3200" b="1" strike="noStrike" spc="-1">
                <a:solidFill>
                  <a:schemeClr val="tx2"/>
                </a:solidFill>
                <a:latin typeface="Calibri"/>
                <a:ea typeface="DejaVu Sans" panose="020B0603030804020204"/>
              </a:rPr>
              <a:t>Deprescribing is part of prescribing</a:t>
            </a:r>
            <a:endParaRPr lang="en-GB" sz="3200" b="1" strike="noStrike" spc="-1">
              <a:solidFill>
                <a:schemeClr val="tx2"/>
              </a:solidFill>
              <a:latin typeface="Calibri"/>
              <a:ea typeface="DejaVu Sans" panose="020B0603030804020204"/>
            </a:endParaRPr>
          </a:p>
          <a:p>
            <a:pPr marL="800100" lvl="1" indent="-340995">
              <a:lnSpc>
                <a:spcPct val="100000"/>
              </a:lnSpc>
              <a:spcBef>
                <a:spcPts val="640"/>
              </a:spcBef>
              <a:buClr>
                <a:srgbClr val="000000"/>
              </a:buClr>
              <a:buFont typeface="Arial" panose="020B0604020202020204"/>
              <a:buChar char="•"/>
            </a:pPr>
            <a:r>
              <a:rPr lang="en-GB" sz="3200" spc="-1">
                <a:solidFill>
                  <a:schemeClr val="tx2"/>
                </a:solidFill>
                <a:latin typeface="Calibri"/>
                <a:ea typeface="DejaVu Sans" panose="020B0603030804020204"/>
                <a:sym typeface="+mn-ea"/>
              </a:rPr>
              <a:t>Optimising medicines use</a:t>
            </a:r>
            <a:endParaRPr lang="en-GB" sz="3200" b="0" strike="noStrike" spc="-1">
              <a:solidFill>
                <a:schemeClr val="tx2"/>
              </a:solidFill>
              <a:latin typeface="Arial" panose="020B0604020202020204"/>
            </a:endParaRPr>
          </a:p>
          <a:p>
            <a:pPr marL="342900" lvl="0" indent="-340995">
              <a:lnSpc>
                <a:spcPct val="100000"/>
              </a:lnSpc>
              <a:spcBef>
                <a:spcPts val="640"/>
              </a:spcBef>
              <a:buClr>
                <a:srgbClr val="000000"/>
              </a:buClr>
              <a:buFont typeface="Arial" panose="020B0604020202020204"/>
              <a:buChar char="•"/>
            </a:pPr>
            <a:r>
              <a:rPr lang="en-GB" sz="3200" b="1" strike="noStrike" spc="-1">
                <a:solidFill>
                  <a:schemeClr val="tx2"/>
                </a:solidFill>
                <a:latin typeface="Calibri"/>
                <a:ea typeface="DejaVu Sans" panose="020B0603030804020204"/>
              </a:rPr>
              <a:t>Applies to NMPs and Drs alike</a:t>
            </a:r>
            <a:endParaRPr lang="en-GB" sz="3200" b="1" strike="noStrike" spc="-1">
              <a:solidFill>
                <a:schemeClr val="tx2"/>
              </a:solidFill>
              <a:latin typeface="Arial" panose="020B0604020202020204"/>
            </a:endParaRPr>
          </a:p>
          <a:p>
            <a:pPr marL="342900" indent="-340995">
              <a:lnSpc>
                <a:spcPct val="100000"/>
              </a:lnSpc>
              <a:spcBef>
                <a:spcPts val="640"/>
              </a:spcBef>
              <a:buClr>
                <a:srgbClr val="000000"/>
              </a:buClr>
              <a:buFont typeface="Arial" panose="020B0604020202020204"/>
              <a:buChar char="•"/>
            </a:pPr>
            <a:r>
              <a:rPr lang="en-GB" sz="3200" b="1" strike="noStrike" spc="-1">
                <a:solidFill>
                  <a:schemeClr val="tx2"/>
                </a:solidFill>
                <a:latin typeface="Calibri"/>
                <a:ea typeface="DejaVu Sans" panose="020B0603030804020204"/>
              </a:rPr>
              <a:t>Know your medicines - how they work</a:t>
            </a:r>
            <a:endParaRPr lang="en-GB" sz="3200" b="1" strike="noStrike" spc="-1">
              <a:solidFill>
                <a:schemeClr val="tx2"/>
              </a:solidFill>
              <a:latin typeface="Calibri"/>
              <a:ea typeface="DejaVu Sans" panose="020B0603030804020204"/>
            </a:endParaRPr>
          </a:p>
          <a:p>
            <a:pPr marL="342900" indent="-340995">
              <a:lnSpc>
                <a:spcPct val="100000"/>
              </a:lnSpc>
              <a:spcBef>
                <a:spcPts val="640"/>
              </a:spcBef>
              <a:buClr>
                <a:srgbClr val="000000"/>
              </a:buClr>
              <a:buFont typeface="Arial" panose="020B0604020202020204"/>
              <a:buChar char="•"/>
            </a:pPr>
            <a:r>
              <a:rPr lang="en-GB" sz="3200" b="1" strike="noStrike" spc="-1">
                <a:solidFill>
                  <a:schemeClr val="tx2"/>
                </a:solidFill>
                <a:latin typeface="Calibri"/>
                <a:ea typeface="DejaVu Sans" panose="020B0603030804020204"/>
              </a:rPr>
              <a:t>There’s lots of supporting resources for deprescribing</a:t>
            </a:r>
            <a:endParaRPr lang="en-GB" sz="3200" b="1" strike="noStrike" spc="-1">
              <a:solidFill>
                <a:schemeClr val="tx2"/>
              </a:solidFill>
              <a:latin typeface="Calibri"/>
              <a:ea typeface="DejaVu Sans" panose="020B0603030804020204"/>
            </a:endParaRPr>
          </a:p>
          <a:p>
            <a:pPr marL="800100" lvl="1" indent="-340995">
              <a:lnSpc>
                <a:spcPct val="100000"/>
              </a:lnSpc>
              <a:spcBef>
                <a:spcPts val="640"/>
              </a:spcBef>
              <a:buClr>
                <a:srgbClr val="000000"/>
              </a:buClr>
              <a:buFont typeface="Arial" panose="020B0604020202020204"/>
              <a:buChar char="•"/>
            </a:pPr>
            <a:r>
              <a:rPr lang="en-GB" sz="3200" strike="noStrike" spc="-1">
                <a:solidFill>
                  <a:schemeClr val="tx2"/>
                </a:solidFill>
                <a:latin typeface="Calibri"/>
                <a:ea typeface="DejaVu Sans" panose="020B0603030804020204"/>
              </a:rPr>
              <a:t>DO de-prescribe</a:t>
            </a:r>
            <a:endParaRPr lang="en-GB" sz="3200" strike="noStrike" spc="-1">
              <a:solidFill>
                <a:schemeClr val="tx2"/>
              </a:solidFill>
              <a:latin typeface="Calibri"/>
              <a:ea typeface="DejaVu Sans" panose="020B0603030804020204"/>
            </a:endParaRPr>
          </a:p>
          <a:p>
            <a:pPr marL="800100" lvl="1" indent="-340995">
              <a:lnSpc>
                <a:spcPct val="100000"/>
              </a:lnSpc>
              <a:spcBef>
                <a:spcPts val="640"/>
              </a:spcBef>
              <a:buClr>
                <a:srgbClr val="000000"/>
              </a:buClr>
              <a:buFont typeface="Arial" panose="020B0604020202020204"/>
              <a:buChar char="•"/>
            </a:pPr>
            <a:r>
              <a:rPr lang="en-GB" sz="3200" strike="noStrike" spc="-1">
                <a:solidFill>
                  <a:schemeClr val="tx2"/>
                </a:solidFill>
                <a:latin typeface="Calibri"/>
                <a:ea typeface="DejaVu Sans" panose="020B0603030804020204"/>
              </a:rPr>
              <a:t>Go slowly, there’s no rush.</a:t>
            </a:r>
            <a:endParaRPr lang="en-GB" sz="3200" b="1" strike="noStrike" spc="-1">
              <a:solidFill>
                <a:schemeClr val="tx2"/>
              </a:solidFill>
              <a:latin typeface="Calibri"/>
              <a:ea typeface="DejaVu Sans" panose="020B0603030804020204"/>
            </a:endParaRPr>
          </a:p>
          <a:p>
            <a:pPr marL="1905" indent="0">
              <a:lnSpc>
                <a:spcPct val="100000"/>
              </a:lnSpc>
              <a:spcBef>
                <a:spcPts val="640"/>
              </a:spcBef>
              <a:buClr>
                <a:srgbClr val="000000"/>
              </a:buClr>
              <a:buFont typeface="Arial" panose="020B0604020202020204"/>
              <a:buNone/>
            </a:pPr>
            <a:endParaRPr lang="en-GB" sz="3200" b="1" strike="noStrike" spc="-1">
              <a:solidFill>
                <a:schemeClr val="tx2"/>
              </a:solidFill>
              <a:latin typeface="Calibri"/>
              <a:ea typeface="DejaVu Sans" panose="020B06030308040202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8649" y="227969"/>
            <a:ext cx="8188779" cy="1057271"/>
          </a:xfrm>
        </p:spPr>
        <p:txBody>
          <a:bodyPr>
            <a:noAutofit/>
          </a:bodyPr>
          <a:lstStyle/>
          <a:p>
            <a:r>
              <a:rPr lang="en-GB" sz="4400" b="1" dirty="0">
                <a:solidFill>
                  <a:schemeClr val="tx2"/>
                </a:solidFill>
                <a:latin typeface="+mj-lt"/>
                <a:cs typeface="Calibri" panose="020F0502020204030204" pitchFamily="34" charset="0"/>
              </a:rPr>
              <a:t>Tools and resources </a:t>
            </a:r>
            <a:endParaRPr lang="en-GB" sz="4400" b="1" dirty="0">
              <a:solidFill>
                <a:schemeClr val="tx2"/>
              </a:solidFill>
              <a:latin typeface="+mj-lt"/>
              <a:cs typeface="Calibri" panose="020F0502020204030204" pitchFamily="34" charset="0"/>
            </a:endParaRPr>
          </a:p>
        </p:txBody>
      </p:sp>
      <p:sp>
        <p:nvSpPr>
          <p:cNvPr id="4" name="TextBox 4"/>
          <p:cNvSpPr txBox="1"/>
          <p:nvPr/>
        </p:nvSpPr>
        <p:spPr>
          <a:xfrm>
            <a:off x="305616" y="1210945"/>
            <a:ext cx="8343295" cy="5015865"/>
          </a:xfrm>
          <a:prstGeom prst="rect">
            <a:avLst/>
          </a:prstGeom>
          <a:noFill/>
          <a:ln cap="flat">
            <a:noFill/>
          </a:ln>
        </p:spPr>
        <p:txBody>
          <a:bodyPr vert="horz" wrap="square" lIns="91440" tIns="45720" rIns="91440" bIns="45720" anchor="t" anchorCtr="0" compatLnSpc="1">
            <a:spAutoFit/>
          </a:bodyPr>
          <a:lstStyle/>
          <a:p>
            <a:pPr marL="342900" marR="0" lvl="0" indent="-342900" algn="l" defTabSz="4572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en-GB" sz="2000" b="0" i="0" u="none" strike="noStrike" kern="1200" cap="none" spc="0" baseline="0" dirty="0">
                <a:solidFill>
                  <a:srgbClr val="000000"/>
                </a:solidFill>
                <a:uFillTx/>
                <a:hlinkClick r:id="rId1" action="ppaction://hlinkfile"/>
              </a:rPr>
              <a:t>https://www.england.nhs.uk/long-read/national-medicines-optimisation-opportunities-2023-24/</a:t>
            </a:r>
            <a:r>
              <a:rPr lang="en-GB" sz="2000" b="0" i="0" u="none" strike="noStrike" kern="1200" cap="none" spc="0" baseline="0" dirty="0">
                <a:solidFill>
                  <a:srgbClr val="000000"/>
                </a:solidFill>
                <a:uFillTx/>
              </a:rPr>
              <a:t> </a:t>
            </a:r>
            <a:endParaRPr lang="en-GB" sz="2000" b="0" i="0" u="none" strike="noStrike" kern="1200" cap="none" spc="0" baseline="0" dirty="0">
              <a:solidFill>
                <a:srgbClr val="000000"/>
              </a:solidFill>
              <a:uFillTx/>
            </a:endParaRPr>
          </a:p>
          <a:p>
            <a:pPr marL="342900" marR="0" lvl="0" indent="-342900" algn="l" defTabSz="4572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en-GB" sz="2000" b="0" i="0" u="none" strike="noStrike" kern="1200" cap="none" spc="0" baseline="0" dirty="0">
                <a:solidFill>
                  <a:srgbClr val="000000"/>
                </a:solidFill>
                <a:uFillTx/>
              </a:rPr>
              <a:t>NICE Meds Associated with dependence </a:t>
            </a:r>
            <a:r>
              <a:rPr lang="en-GB" sz="2000" b="0" i="0" u="none" strike="noStrike" kern="1200" cap="none" spc="0" baseline="0" dirty="0">
                <a:solidFill>
                  <a:srgbClr val="000000"/>
                </a:solidFill>
                <a:uFillTx/>
                <a:hlinkClick r:id="rId2"/>
              </a:rPr>
              <a:t>Overview | Medicines associated with dependence or withdrawal symptoms: safe prescribing and withdrawal management for adults | Guidance | NICE</a:t>
            </a:r>
            <a:r>
              <a:rPr lang="en-GB" sz="2000" b="0" i="0" u="none" strike="noStrike" kern="1200" cap="none" spc="0" baseline="0" dirty="0">
                <a:solidFill>
                  <a:srgbClr val="000000"/>
                </a:solidFill>
                <a:uFillTx/>
              </a:rPr>
              <a:t> </a:t>
            </a:r>
            <a:endParaRPr lang="en-GB" sz="2000" b="0" i="0" u="none" strike="noStrike" kern="1200" cap="none" spc="0" baseline="0" dirty="0">
              <a:solidFill>
                <a:srgbClr val="000000"/>
              </a:solidFill>
              <a:uFillTx/>
            </a:endParaRPr>
          </a:p>
          <a:p>
            <a:pPr marL="342900" marR="0" lvl="0" indent="-342900" algn="l" defTabSz="4572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en-GB" sz="2000" b="0" i="0" u="none" strike="noStrike" kern="1200" cap="none" spc="0" baseline="0" dirty="0" err="1">
                <a:solidFill>
                  <a:srgbClr val="000000"/>
                </a:solidFill>
                <a:uFillTx/>
              </a:rPr>
              <a:t>RCPsych</a:t>
            </a:r>
            <a:r>
              <a:rPr lang="en-GB" sz="2000" b="0" i="0" u="none" strike="noStrike" kern="1200" cap="none" spc="0" baseline="0" dirty="0">
                <a:solidFill>
                  <a:srgbClr val="000000"/>
                </a:solidFill>
                <a:uFillTx/>
              </a:rPr>
              <a:t> </a:t>
            </a:r>
            <a:r>
              <a:rPr lang="en-GB" sz="2000" b="0" i="0" u="none" strike="noStrike" kern="1200" cap="none" spc="0" baseline="0" dirty="0">
                <a:solidFill>
                  <a:srgbClr val="000000"/>
                </a:solidFill>
                <a:uFillTx/>
                <a:hlinkClick r:id="rId3"/>
              </a:rPr>
              <a:t>Stopping antidepressants | Royal College of Psychiatrists (rcpsych.ac.uk)</a:t>
            </a:r>
            <a:r>
              <a:rPr lang="en-GB" sz="2000" b="0" i="0" u="none" strike="noStrike" kern="1200" cap="none" spc="0" baseline="0" dirty="0">
                <a:solidFill>
                  <a:srgbClr val="000000"/>
                </a:solidFill>
                <a:uFillTx/>
              </a:rPr>
              <a:t> </a:t>
            </a:r>
            <a:endParaRPr lang="en-GB" sz="2000" b="0" i="0" u="none" strike="noStrike" kern="1200" cap="none" spc="0" baseline="0" dirty="0">
              <a:solidFill>
                <a:srgbClr val="000000"/>
              </a:solidFill>
              <a:uFillTx/>
            </a:endParaRPr>
          </a:p>
          <a:p>
            <a:pPr marL="342900" marR="0" lvl="0" indent="-342900" algn="l" defTabSz="4572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en-GB" sz="2000" b="0" i="0" u="none" strike="noStrike" kern="1200" cap="none" spc="0" baseline="0" dirty="0">
                <a:solidFill>
                  <a:srgbClr val="000000"/>
                </a:solidFill>
                <a:uFillTx/>
              </a:rPr>
              <a:t>NHSE </a:t>
            </a:r>
            <a:r>
              <a:rPr lang="en-GB" sz="2000" b="0" i="0" u="none" strike="noStrike" kern="1200" cap="none" spc="0" baseline="0" dirty="0">
                <a:solidFill>
                  <a:srgbClr val="000000"/>
                </a:solidFill>
                <a:uFillTx/>
                <a:hlinkClick r:id="rId4"/>
              </a:rPr>
              <a:t>NHS England » Optimising personalised care for adults prescribed medicines associated with dependence or withdrawal symptoms: Framework for action for integrated care boards (ICBs) and primary care</a:t>
            </a:r>
            <a:endParaRPr lang="en-GB" sz="2000" b="0" i="0" u="none" strike="noStrike" kern="1200" cap="none" spc="0" baseline="0" dirty="0">
              <a:solidFill>
                <a:srgbClr val="000000"/>
              </a:solidFill>
              <a:uFillTx/>
              <a:hlinkClick r:id="rId4"/>
            </a:endParaRPr>
          </a:p>
          <a:p>
            <a:pPr marL="342900" indent="-342900" defTabSz="457200">
              <a:buFont typeface="Arial" panose="020B0604020202020204" pitchFamily="34" charset="0"/>
              <a:buChar char="•"/>
              <a:defRPr sz="1800" b="0" i="0" u="none" strike="noStrike" kern="0" cap="none" spc="0" baseline="0">
                <a:solidFill>
                  <a:srgbClr val="000000"/>
                </a:solidFill>
                <a:uFillTx/>
              </a:defRPr>
            </a:pPr>
            <a:r>
              <a:rPr lang="en-GB" sz="2000" kern="1200" dirty="0"/>
              <a:t>SPS collated resources: </a:t>
            </a:r>
            <a:r>
              <a:rPr lang="en-GB" sz="2000" u="sng" kern="1200" dirty="0">
                <a:hlinkClick r:id="rId5" action="ppaction://hlinkfile"/>
              </a:rPr>
              <a:t>https://www.sps.nhs.uk/articles/deprescribing-of-antidepressants-for-depression-and-anxiety/</a:t>
            </a:r>
            <a:r>
              <a:rPr lang="en-GB" sz="2000" u="sng" kern="1200" dirty="0"/>
              <a:t>  and </a:t>
            </a:r>
            <a:r>
              <a:rPr lang="en-GB" sz="2000" u="sng" kern="1200" dirty="0">
                <a:hlinkClick r:id="rId6" action="ppaction://hlinkfile"/>
              </a:rPr>
              <a:t>https://www.sps.nhs.uk/articles/using-tools-to-support-</a:t>
            </a:r>
            <a:r>
              <a:rPr lang="en-GB" sz="2000" u="sng" kern="1200" dirty="0">
                <a:hlinkClick r:id="rId6" action="ppaction://hlinkfile"/>
              </a:rPr>
              <a:t>medication-review/</a:t>
            </a:r>
            <a:endParaRPr lang="en-GB" sz="2000" u="sng" kern="1200" dirty="0"/>
          </a:p>
          <a:p>
            <a:pPr marL="342900" indent="-342900" defTabSz="457200">
              <a:buFont typeface="Arial" panose="020B0604020202020204" pitchFamily="34" charset="0"/>
              <a:buChar char="•"/>
              <a:defRPr sz="1800" b="0" i="0" u="none" strike="noStrike" kern="0" cap="none" spc="0" baseline="0">
                <a:solidFill>
                  <a:srgbClr val="000000"/>
                </a:solidFill>
                <a:uFillTx/>
              </a:defRPr>
            </a:pPr>
            <a:r>
              <a:rPr lang="en-GB" sz="2000" dirty="0"/>
              <a:t>Maudsley deprescribing book (Feb 2024)</a:t>
            </a:r>
            <a:endParaRPr lang="en-GB"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CustomShape 1"/>
          <p:cNvSpPr/>
          <p:nvPr/>
        </p:nvSpPr>
        <p:spPr>
          <a:xfrm>
            <a:off x="457200" y="476640"/>
            <a:ext cx="8227440" cy="789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nSpc>
                <a:spcPct val="100000"/>
              </a:lnSpc>
            </a:pPr>
            <a:r>
              <a:rPr lang="en-GB" sz="4400" b="1" strike="noStrike" spc="-1">
                <a:solidFill>
                  <a:srgbClr val="000000"/>
                </a:solidFill>
                <a:latin typeface="Arial" panose="020B0604020202020204"/>
                <a:ea typeface="DejaVu Sans" panose="020B0603030804020204"/>
              </a:rPr>
              <a:t>Responsibility of NMPs</a:t>
            </a:r>
            <a:endParaRPr lang="en-GB" sz="4400" b="0" strike="noStrike" spc="-1">
              <a:latin typeface="Arial" panose="020B0604020202020204"/>
            </a:endParaRPr>
          </a:p>
        </p:txBody>
      </p:sp>
      <p:sp>
        <p:nvSpPr>
          <p:cNvPr id="374" name="CustomShape 2"/>
          <p:cNvSpPr/>
          <p:nvPr/>
        </p:nvSpPr>
        <p:spPr>
          <a:xfrm>
            <a:off x="504190" y="1440180"/>
            <a:ext cx="8119110" cy="50825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a:lnSpc>
                <a:spcPct val="100000"/>
              </a:lnSpc>
              <a:spcBef>
                <a:spcPts val="480"/>
              </a:spcBef>
            </a:pPr>
            <a:r>
              <a:rPr lang="en-GB" sz="2600" b="1" u="sng" strike="noStrike" spc="-1">
                <a:solidFill>
                  <a:srgbClr val="002060"/>
                </a:solidFill>
                <a:uFillTx/>
                <a:latin typeface="Arial" panose="020B0604020202020204"/>
                <a:ea typeface="DejaVu Sans" panose="020B0603030804020204"/>
              </a:rPr>
              <a:t>Independent Prescriber</a:t>
            </a:r>
            <a:endParaRPr lang="en-GB" sz="2600" b="0" strike="noStrike" spc="-1">
              <a:latin typeface="Arial" panose="020B0604020202020204"/>
            </a:endParaRPr>
          </a:p>
          <a:p>
            <a:pPr>
              <a:lnSpc>
                <a:spcPct val="100000"/>
              </a:lnSpc>
              <a:spcBef>
                <a:spcPts val="480"/>
              </a:spcBef>
            </a:pPr>
            <a:r>
              <a:rPr lang="en-GB" sz="2600" b="0" i="1" strike="noStrike" spc="-1">
                <a:solidFill>
                  <a:srgbClr val="002060"/>
                </a:solidFill>
                <a:latin typeface="Arial" panose="020B0604020202020204"/>
                <a:ea typeface="DejaVu Sans" panose="020B0603030804020204"/>
              </a:rPr>
              <a:t>‘responsible and accountable for the assessment of patients with undiagnosed and diagnosed conditions and for decisions about the clinical management required, including prescribing</a:t>
            </a:r>
            <a:r>
              <a:rPr lang="en-GB" sz="2400" b="0" i="1" strike="noStrike" spc="-1">
                <a:solidFill>
                  <a:srgbClr val="002060"/>
                </a:solidFill>
                <a:latin typeface="Arial" panose="020B0604020202020204"/>
                <a:ea typeface="DejaVu Sans" panose="020B0603030804020204"/>
              </a:rPr>
              <a:t>’</a:t>
            </a:r>
            <a:endParaRPr lang="en-GB" sz="2400" b="0" strike="noStrike" spc="-1">
              <a:latin typeface="Arial" panose="020B0604020202020204"/>
            </a:endParaRPr>
          </a:p>
          <a:p>
            <a:pPr>
              <a:lnSpc>
                <a:spcPct val="100000"/>
              </a:lnSpc>
              <a:spcBef>
                <a:spcPts val="400"/>
              </a:spcBef>
            </a:pPr>
            <a:endParaRPr lang="en-GB" sz="2400" b="0" strike="noStrike" spc="-1">
              <a:latin typeface="Arial" panose="020B0604020202020204"/>
            </a:endParaRPr>
          </a:p>
          <a:p>
            <a:pPr marL="342900" indent="-340995">
              <a:lnSpc>
                <a:spcPct val="100000"/>
              </a:lnSpc>
              <a:spcBef>
                <a:spcPts val="400"/>
              </a:spcBef>
              <a:buClr>
                <a:srgbClr val="002060"/>
              </a:buClr>
              <a:buFont typeface="Arial" panose="020B0604020202020204"/>
              <a:buChar char="•"/>
            </a:pPr>
            <a:r>
              <a:rPr lang="en-GB" sz="2000" b="1" strike="noStrike" spc="-1">
                <a:solidFill>
                  <a:srgbClr val="002060"/>
                </a:solidFill>
                <a:latin typeface="Arial" panose="020B0604020202020204"/>
                <a:ea typeface="DejaVu Sans" panose="020B0603030804020204"/>
              </a:rPr>
              <a:t>Nurse and pharmacist independent prescribers </a:t>
            </a:r>
            <a:endParaRPr lang="en-GB" sz="2000" b="0" strike="noStrike" spc="-1">
              <a:latin typeface="Arial" panose="020B0604020202020204"/>
            </a:endParaRPr>
          </a:p>
          <a:p>
            <a:pPr marL="742950" lvl="1" indent="-283845">
              <a:lnSpc>
                <a:spcPct val="100000"/>
              </a:lnSpc>
              <a:spcBef>
                <a:spcPts val="400"/>
              </a:spcBef>
              <a:buClr>
                <a:srgbClr val="002060"/>
              </a:buClr>
              <a:buFont typeface="Arial" panose="020B0604020202020204"/>
              <a:buChar char="–"/>
            </a:pPr>
            <a:r>
              <a:rPr lang="en-GB" sz="2000" b="0" strike="noStrike" spc="-1">
                <a:solidFill>
                  <a:srgbClr val="002060"/>
                </a:solidFill>
                <a:latin typeface="Arial" panose="020B0604020202020204"/>
                <a:ea typeface="DejaVu Sans" panose="020B0603030804020204"/>
              </a:rPr>
              <a:t>are able to prescribe any medicine for any medical condition within their competence. </a:t>
            </a:r>
            <a:endParaRPr lang="en-GB" sz="2000" b="0" strike="noStrike" spc="-1">
              <a:latin typeface="Arial" panose="020B0604020202020204"/>
            </a:endParaRPr>
          </a:p>
          <a:p>
            <a:pPr marL="742950" lvl="1" indent="-283845">
              <a:lnSpc>
                <a:spcPct val="100000"/>
              </a:lnSpc>
              <a:spcBef>
                <a:spcPts val="400"/>
              </a:spcBef>
              <a:spcAft>
                <a:spcPts val="600"/>
              </a:spcAft>
              <a:buClr>
                <a:srgbClr val="002060"/>
              </a:buClr>
              <a:buFont typeface="Arial" panose="020B0604020202020204"/>
              <a:buChar char="–"/>
            </a:pPr>
            <a:r>
              <a:rPr lang="en-GB" sz="2000" b="0" strike="noStrike" spc="-1">
                <a:solidFill>
                  <a:srgbClr val="002060"/>
                </a:solidFill>
                <a:latin typeface="Arial" panose="020B0604020202020204"/>
                <a:ea typeface="DejaVu Sans" panose="020B0603030804020204"/>
              </a:rPr>
              <a:t>includes unlicensed medicines and any controlled drug in Schedule 2,3,4 or 5</a:t>
            </a:r>
            <a:endParaRPr lang="en-GB" sz="2000" b="0" strike="noStrike" spc="-1">
              <a:latin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468000" y="1052640"/>
            <a:ext cx="6388200" cy="6372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a:lnSpc>
                <a:spcPct val="100000"/>
              </a:lnSpc>
            </a:pPr>
            <a:endParaRPr lang="en-GB" sz="1800" b="0" strike="noStrike" spc="-1">
              <a:latin typeface="Arial" panose="020B0604020202020204"/>
            </a:endParaRPr>
          </a:p>
          <a:p>
            <a:pPr>
              <a:lnSpc>
                <a:spcPct val="100000"/>
              </a:lnSpc>
            </a:pPr>
            <a:endParaRPr lang="en-GB" sz="1800" b="0" strike="noStrike" spc="-1">
              <a:latin typeface="Arial" panose="020B0604020202020204"/>
            </a:endParaRPr>
          </a:p>
        </p:txBody>
      </p:sp>
      <p:sp>
        <p:nvSpPr>
          <p:cNvPr id="376" name="CustomShape 2"/>
          <p:cNvSpPr/>
          <p:nvPr/>
        </p:nvSpPr>
        <p:spPr>
          <a:xfrm>
            <a:off x="467999" y="404640"/>
            <a:ext cx="8507325" cy="1437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nSpc>
                <a:spcPct val="100000"/>
              </a:lnSpc>
            </a:pPr>
            <a:r>
              <a:rPr lang="en-GB" sz="3800" b="1" spc="-1" dirty="0">
                <a:solidFill>
                  <a:srgbClr val="000000"/>
                </a:solidFill>
                <a:latin typeface="Arial" panose="020B0604020202020204"/>
                <a:ea typeface="DejaVu Sans" panose="020B0603030804020204"/>
              </a:rPr>
              <a:t>T</a:t>
            </a:r>
            <a:r>
              <a:rPr lang="en-GB" sz="3800" b="1" strike="noStrike" spc="-1" dirty="0">
                <a:solidFill>
                  <a:srgbClr val="000000"/>
                </a:solidFill>
                <a:latin typeface="Arial" panose="020B0604020202020204"/>
                <a:ea typeface="DejaVu Sans" panose="020B0603030804020204"/>
              </a:rPr>
              <a:t>he role of NMPs in de-prescribing?</a:t>
            </a:r>
            <a:endParaRPr lang="en-GB" sz="3800" b="0" strike="noStrike" spc="-1" dirty="0">
              <a:latin typeface="Arial" panose="020B0604020202020204"/>
            </a:endParaRPr>
          </a:p>
        </p:txBody>
      </p:sp>
      <p:pic>
        <p:nvPicPr>
          <p:cNvPr id="377" name="Picture 4"/>
          <p:cNvPicPr/>
          <p:nvPr/>
        </p:nvPicPr>
        <p:blipFill>
          <a:blip r:embed="rId1"/>
          <a:srcRect t="13408" b="17493"/>
          <a:stretch>
            <a:fillRect/>
          </a:stretch>
        </p:blipFill>
        <p:spPr>
          <a:xfrm>
            <a:off x="0" y="2304360"/>
            <a:ext cx="9144000" cy="455148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35685" y="122758"/>
            <a:ext cx="7886700" cy="975756"/>
          </a:xfrm>
        </p:spPr>
        <p:txBody>
          <a:bodyPr/>
          <a:lstStyle/>
          <a:p>
            <a:pPr lvl="0"/>
            <a:r>
              <a:rPr lang="en-GB" sz="4400" b="1" dirty="0">
                <a:solidFill>
                  <a:srgbClr val="002060"/>
                </a:solidFill>
                <a:latin typeface="Arial" panose="020B0604020202020204" pitchFamily="34" charset="0"/>
                <a:cs typeface="Arial" panose="020B0604020202020204" pitchFamily="34" charset="0"/>
              </a:rPr>
              <a:t>Context - Overprescribing</a:t>
            </a:r>
            <a:r>
              <a:rPr lang="en-GB" sz="4400" dirty="0">
                <a:solidFill>
                  <a:srgbClr val="002060"/>
                </a:solidFill>
                <a:latin typeface="Arial" panose="020B0604020202020204" pitchFamily="34" charset="0"/>
                <a:cs typeface="Arial" panose="020B0604020202020204" pitchFamily="34" charset="0"/>
              </a:rPr>
              <a:t> </a:t>
            </a:r>
            <a:endParaRPr lang="en-GB" sz="4400" dirty="0">
              <a:solidFill>
                <a:srgbClr val="002060"/>
              </a:solidFill>
              <a:latin typeface="Arial" panose="020B0604020202020204" pitchFamily="34" charset="0"/>
              <a:cs typeface="Arial" panose="020B0604020202020204" pitchFamily="34" charset="0"/>
            </a:endParaRPr>
          </a:p>
        </p:txBody>
      </p:sp>
      <p:pic>
        <p:nvPicPr>
          <p:cNvPr id="3" name="Picture 4"/>
          <p:cNvPicPr>
            <a:picLocks noChangeAspect="1"/>
          </p:cNvPicPr>
          <p:nvPr/>
        </p:nvPicPr>
        <p:blipFill>
          <a:blip r:embed="rId1"/>
          <a:srcRect t="14396"/>
          <a:stretch>
            <a:fillRect/>
          </a:stretch>
        </p:blipFill>
        <p:spPr>
          <a:xfrm>
            <a:off x="64364" y="1012405"/>
            <a:ext cx="9015270" cy="5015529"/>
          </a:xfrm>
          <a:prstGeom prst="rect">
            <a:avLst/>
          </a:prstGeom>
          <a:noFill/>
          <a:ln cap="flat">
            <a:noFill/>
          </a:ln>
        </p:spPr>
      </p:pic>
      <p:sp>
        <p:nvSpPr>
          <p:cNvPr id="4" name="Title 1"/>
          <p:cNvSpPr txBox="1"/>
          <p:nvPr/>
        </p:nvSpPr>
        <p:spPr>
          <a:xfrm>
            <a:off x="0" y="6027934"/>
            <a:ext cx="9144000" cy="830065"/>
          </a:xfrm>
          <a:prstGeom prst="rect">
            <a:avLst/>
          </a:prstGeom>
          <a:solidFill>
            <a:schemeClr val="bg1"/>
          </a:solid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Calibri"/>
              </a:rPr>
              <a:t>“National Overprescribing</a:t>
            </a:r>
            <a:r>
              <a:rPr lang="en-GB" sz="2000" b="0" i="0" u="none" strike="noStrike" kern="1200" cap="none" spc="0" baseline="0" dirty="0">
                <a:solidFill>
                  <a:srgbClr val="000000"/>
                </a:solidFill>
                <a:uFillTx/>
                <a:latin typeface="Calibri"/>
              </a:rPr>
              <a:t> </a:t>
            </a:r>
            <a:r>
              <a:rPr lang="en-GB" sz="2000" b="1" i="0" u="none" strike="noStrike" kern="1200" cap="none" spc="0" baseline="0" dirty="0">
                <a:solidFill>
                  <a:srgbClr val="000000"/>
                </a:solidFill>
                <a:uFillTx/>
                <a:latin typeface="Calibri"/>
              </a:rPr>
              <a:t>Review” – Prof Tony Avery, </a:t>
            </a:r>
            <a:r>
              <a:rPr lang="en-GB" sz="2000" b="0" i="0" u="none" strike="noStrike" kern="1200" cap="none" spc="0" baseline="0" dirty="0">
                <a:solidFill>
                  <a:srgbClr val="000000"/>
                </a:solidFill>
                <a:uFillTx/>
                <a:latin typeface="Calibri"/>
              </a:rPr>
              <a:t>National Clinical Director for Prescribing, NHS England, GP, Professor of Primary Care &amp; NIHR Senior Investigator</a:t>
            </a:r>
            <a:endParaRPr lang="en-GB" sz="2000" b="0" i="0" u="none" strike="noStrike" kern="1200" cap="none" spc="0" baseline="0" dirty="0">
              <a:solidFill>
                <a:srgbClr val="000000"/>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457200" y="274676"/>
            <a:ext cx="8227442" cy="1140842"/>
          </a:xfrm>
          <a:prstGeom prst="rect">
            <a:avLst/>
          </a:prstGeom>
          <a:noFill/>
          <a:ln cap="flat">
            <a:noFill/>
            <a:prstDash val="solid"/>
          </a:ln>
        </p:spPr>
        <p:txBody>
          <a:bodyPr vert="horz" wrap="square" lIns="90004" tIns="44997" rIns="90004" bIns="44997" anchor="ctr" anchorCtr="0" compatLnSpc="1">
            <a:noAutofit/>
          </a:bodyPr>
          <a:lstStyle/>
          <a:p>
            <a:pPr marL="0" marR="0" lvl="0" indent="0" algn="l" defTabSz="457200" rtl="0" fontAlgn="auto" hangingPunct="1">
              <a:lnSpc>
                <a:spcPct val="100000"/>
              </a:lnSpc>
              <a:spcBef>
                <a:spcPts val="0"/>
              </a:spcBef>
              <a:spcAft>
                <a:spcPts val="0"/>
              </a:spcAft>
              <a:buNone/>
              <a:defRPr sz="1800" b="0" i="0" u="none" strike="noStrike" kern="0" cap="none" spc="0" baseline="0">
                <a:solidFill>
                  <a:srgbClr val="000000"/>
                </a:solidFill>
                <a:uFillTx/>
              </a:defRPr>
            </a:pPr>
            <a:r>
              <a:rPr lang="en-GB" sz="4400" b="1" i="0" u="none" strike="noStrike" kern="1200" cap="none" spc="-1" baseline="0" dirty="0">
                <a:solidFill>
                  <a:srgbClr val="000000"/>
                </a:solidFill>
                <a:uFillTx/>
                <a:latin typeface="Calibri"/>
                <a:ea typeface="DejaVu Sans" panose="020B0603030804020204"/>
              </a:rPr>
              <a:t>Deprescribing</a:t>
            </a:r>
            <a:r>
              <a:rPr lang="en-GB" sz="4400" b="0" i="0" u="none" strike="noStrike" kern="1200" cap="none" spc="-1" baseline="0" dirty="0">
                <a:solidFill>
                  <a:srgbClr val="000000"/>
                </a:solidFill>
                <a:uFillTx/>
                <a:latin typeface="Calibri"/>
                <a:ea typeface="DejaVu Sans" panose="020B0603030804020204"/>
              </a:rPr>
              <a:t> </a:t>
            </a:r>
            <a:endParaRPr lang="en-GB" sz="4400" b="0" i="0" u="none" strike="noStrike" kern="1200" cap="none" spc="-1" baseline="0" dirty="0">
              <a:solidFill>
                <a:srgbClr val="000000"/>
              </a:solidFill>
              <a:uFillTx/>
              <a:latin typeface="Arial" panose="020B0604020202020204"/>
            </a:endParaRPr>
          </a:p>
        </p:txBody>
      </p:sp>
      <p:sp>
        <p:nvSpPr>
          <p:cNvPr id="3" name="CustomShape 2"/>
          <p:cNvSpPr/>
          <p:nvPr/>
        </p:nvSpPr>
        <p:spPr>
          <a:xfrm>
            <a:off x="610553" y="1851834"/>
            <a:ext cx="7845478" cy="3761194"/>
          </a:xfrm>
          <a:prstGeom prst="rect">
            <a:avLst/>
          </a:prstGeom>
          <a:noFill/>
          <a:ln cap="flat">
            <a:noFill/>
            <a:prstDash val="solid"/>
          </a:ln>
        </p:spPr>
        <p:txBody>
          <a:bodyPr vert="horz" wrap="square" lIns="90004" tIns="44997" rIns="90004" bIns="44997" anchor="t" anchorCtr="0" compatLnSpc="1">
            <a:normAutofit/>
          </a:bodyPr>
          <a:lstStyle/>
          <a:p>
            <a:pPr marL="0" marR="0" lvl="0" indent="0" algn="l" defTabSz="457200" rtl="0" fontAlgn="auto" hangingPunct="1">
              <a:lnSpc>
                <a:spcPct val="100000"/>
              </a:lnSpc>
              <a:spcBef>
                <a:spcPts val="640"/>
              </a:spcBef>
              <a:spcAft>
                <a:spcPts val="0"/>
              </a:spcAft>
              <a:buNone/>
              <a:defRPr sz="1800" b="0" i="0" u="none" strike="noStrike" kern="0" cap="none" spc="0" baseline="0">
                <a:solidFill>
                  <a:srgbClr val="000000"/>
                </a:solidFill>
                <a:uFillTx/>
              </a:defRPr>
            </a:pPr>
            <a:r>
              <a:rPr lang="en-GB" sz="3200" b="1" i="1" u="none" strike="noStrike" kern="1200" cap="none" spc="-1" baseline="0" dirty="0">
                <a:solidFill>
                  <a:srgbClr val="002060"/>
                </a:solidFill>
                <a:uFillTx/>
                <a:latin typeface="Calibri"/>
                <a:ea typeface="DejaVu Sans" panose="020B0603030804020204"/>
              </a:rPr>
              <a:t>Definition</a:t>
            </a:r>
            <a:r>
              <a:rPr lang="en-GB" sz="3200" b="0" i="1" u="none" strike="noStrike" kern="1200" cap="none" spc="-1" baseline="0" dirty="0">
                <a:solidFill>
                  <a:srgbClr val="002060"/>
                </a:solidFill>
                <a:uFillTx/>
                <a:latin typeface="Calibri"/>
                <a:ea typeface="DejaVu Sans" panose="020B0603030804020204"/>
              </a:rPr>
              <a:t>:</a:t>
            </a:r>
            <a:endParaRPr lang="en-GB" sz="3200" b="0" i="0" u="none" strike="noStrike" kern="1200" cap="none" spc="-1" baseline="0" dirty="0">
              <a:solidFill>
                <a:srgbClr val="000000"/>
              </a:solidFill>
              <a:uFillTx/>
              <a:latin typeface="Arial" panose="020B0604020202020204"/>
            </a:endParaRPr>
          </a:p>
          <a:p>
            <a:pPr marL="0" marR="0" lvl="0" indent="0" algn="l" defTabSz="457200" rtl="0" fontAlgn="auto" hangingPunct="1">
              <a:lnSpc>
                <a:spcPct val="100000"/>
              </a:lnSpc>
              <a:spcBef>
                <a:spcPts val="640"/>
              </a:spcBef>
              <a:spcAft>
                <a:spcPts val="0"/>
              </a:spcAft>
              <a:buNone/>
              <a:defRPr sz="1800" b="0" i="0" u="none" strike="noStrike" kern="0" cap="none" spc="0" baseline="0">
                <a:solidFill>
                  <a:srgbClr val="000000"/>
                </a:solidFill>
                <a:uFillTx/>
              </a:defRPr>
            </a:pPr>
            <a:r>
              <a:rPr lang="en-GB" sz="2800" b="0" i="1" u="none" strike="noStrike" kern="1200" cap="none" spc="-1" baseline="0" dirty="0">
                <a:solidFill>
                  <a:srgbClr val="002060"/>
                </a:solidFill>
                <a:uFillTx/>
                <a:latin typeface="Calibri"/>
                <a:ea typeface="DejaVu Sans" panose="020B0603030804020204"/>
              </a:rPr>
              <a:t>“Deprescribing is the </a:t>
            </a:r>
            <a:r>
              <a:rPr lang="en-GB" sz="2800" b="1" i="1" u="none" strike="noStrike" kern="1200" cap="none" spc="-1" baseline="0" dirty="0">
                <a:solidFill>
                  <a:srgbClr val="002060"/>
                </a:solidFill>
                <a:uFillTx/>
                <a:latin typeface="Calibri"/>
                <a:ea typeface="DejaVu Sans" panose="020B0603030804020204"/>
              </a:rPr>
              <a:t>planned and supervised process of dose reduction or stopping </a:t>
            </a:r>
            <a:r>
              <a:rPr lang="en-GB" sz="2800" b="0" i="1" u="none" strike="noStrike" kern="1200" cap="none" spc="-1" baseline="0" dirty="0">
                <a:solidFill>
                  <a:srgbClr val="002060"/>
                </a:solidFill>
                <a:uFillTx/>
                <a:latin typeface="Calibri"/>
                <a:ea typeface="DejaVu Sans" panose="020B0603030804020204"/>
              </a:rPr>
              <a:t>of medication that might be causing harm, or no longer be of benefit. </a:t>
            </a:r>
            <a:endParaRPr lang="en-GB" sz="2800" b="0" i="0" u="none" strike="noStrike" kern="1200" cap="none" spc="-1" baseline="0" dirty="0">
              <a:solidFill>
                <a:srgbClr val="000000"/>
              </a:solidFill>
              <a:uFillTx/>
              <a:latin typeface="Arial" panose="020B0604020202020204"/>
            </a:endParaRPr>
          </a:p>
          <a:p>
            <a:pPr marL="0" marR="0" lvl="0" indent="0" algn="l" defTabSz="457200" rtl="0" fontAlgn="auto" hangingPunct="1">
              <a:lnSpc>
                <a:spcPct val="100000"/>
              </a:lnSpc>
              <a:spcBef>
                <a:spcPts val="640"/>
              </a:spcBef>
              <a:spcAft>
                <a:spcPts val="0"/>
              </a:spcAft>
              <a:buNone/>
              <a:defRPr sz="1800" b="0" i="0" u="none" strike="noStrike" kern="0" cap="none" spc="0" baseline="0">
                <a:solidFill>
                  <a:srgbClr val="000000"/>
                </a:solidFill>
                <a:uFillTx/>
              </a:defRPr>
            </a:pPr>
            <a:r>
              <a:rPr lang="en-GB" sz="2800" b="0" i="1" u="none" strike="noStrike" kern="1200" cap="none" spc="-1" baseline="0" dirty="0">
                <a:solidFill>
                  <a:srgbClr val="002060"/>
                </a:solidFill>
                <a:uFillTx/>
                <a:latin typeface="Calibri"/>
                <a:ea typeface="DejaVu Sans" panose="020B0603030804020204"/>
              </a:rPr>
              <a:t>Deprescribing </a:t>
            </a:r>
            <a:r>
              <a:rPr lang="en-GB" sz="2800" b="1" i="1" u="none" strike="noStrike" kern="1200" cap="none" spc="-1" baseline="0" dirty="0">
                <a:solidFill>
                  <a:srgbClr val="002060"/>
                </a:solidFill>
                <a:uFillTx/>
                <a:latin typeface="Calibri"/>
                <a:ea typeface="DejaVu Sans" panose="020B0603030804020204"/>
              </a:rPr>
              <a:t>is part of good prescribing </a:t>
            </a:r>
            <a:r>
              <a:rPr lang="en-GB" sz="2800" b="0" i="1" u="none" strike="noStrike" kern="1200" cap="none" spc="-1" baseline="0" dirty="0">
                <a:solidFill>
                  <a:srgbClr val="002060"/>
                </a:solidFill>
                <a:uFillTx/>
                <a:latin typeface="Calibri"/>
                <a:ea typeface="DejaVu Sans" panose="020B0603030804020204"/>
              </a:rPr>
              <a:t>– backing off when doses are too high, or stopping medications that are no longer needed.”</a:t>
            </a:r>
            <a:endParaRPr lang="en-GB" sz="2800" b="0" i="0" u="none" strike="noStrike" kern="1200" cap="none" spc="-1" baseline="0" dirty="0">
              <a:solidFill>
                <a:srgbClr val="000000"/>
              </a:solidFill>
              <a:uFillTx/>
              <a:latin typeface="Arial" panose="020B0604020202020204"/>
            </a:endParaRPr>
          </a:p>
        </p:txBody>
      </p:sp>
      <p:sp>
        <p:nvSpPr>
          <p:cNvPr id="4" name="CustomShape 3"/>
          <p:cNvSpPr/>
          <p:nvPr/>
        </p:nvSpPr>
        <p:spPr>
          <a:xfrm>
            <a:off x="155521" y="-144356"/>
            <a:ext cx="302757" cy="302757"/>
          </a:xfrm>
          <a:prstGeom prst="rect">
            <a:avLst/>
          </a:prstGeom>
          <a:noFill/>
          <a:ln cap="flat">
            <a:noFill/>
            <a:prstDash val="solid"/>
          </a:ln>
        </p:spPr>
        <p:txBody>
          <a:bodyPr lIns="0" tIns="0" rIns="0" bIns="0"/>
          <a:lstStyle/>
          <a:p>
            <a:endParaRPr lang="en-GB"/>
          </a:p>
        </p:txBody>
      </p:sp>
      <p:sp>
        <p:nvSpPr>
          <p:cNvPr id="5" name="CustomShape 4"/>
          <p:cNvSpPr/>
          <p:nvPr/>
        </p:nvSpPr>
        <p:spPr>
          <a:xfrm>
            <a:off x="307796" y="7918"/>
            <a:ext cx="302757" cy="302757"/>
          </a:xfrm>
          <a:prstGeom prst="rect">
            <a:avLst/>
          </a:prstGeom>
          <a:noFill/>
          <a:ln cap="flat">
            <a:noFill/>
            <a:prstDash val="solid"/>
          </a:ln>
        </p:spPr>
        <p:txBody>
          <a:bodyPr lIns="0" tIns="0" rIns="0" bIns="0"/>
          <a:lstStyle/>
          <a:p>
            <a:endParaRPr lang="en-GB"/>
          </a:p>
        </p:txBody>
      </p:sp>
      <p:sp>
        <p:nvSpPr>
          <p:cNvPr id="6" name="CustomShape 5"/>
          <p:cNvSpPr/>
          <p:nvPr/>
        </p:nvSpPr>
        <p:spPr>
          <a:xfrm>
            <a:off x="460436" y="160202"/>
            <a:ext cx="302757" cy="302757"/>
          </a:xfrm>
          <a:prstGeom prst="rect">
            <a:avLst/>
          </a:prstGeom>
          <a:noFill/>
          <a:ln cap="flat">
            <a:noFill/>
            <a:prstDash val="solid"/>
          </a:ln>
        </p:spPr>
        <p:txBody>
          <a:bodyPr lIns="0" tIns="0" rIns="0" bIns="0"/>
          <a:lstStyle/>
          <a:p>
            <a:endParaRPr lang="en-GB"/>
          </a:p>
        </p:txBody>
      </p:sp>
      <p:sp>
        <p:nvSpPr>
          <p:cNvPr id="7" name="CustomShape 6"/>
          <p:cNvSpPr/>
          <p:nvPr/>
        </p:nvSpPr>
        <p:spPr>
          <a:xfrm>
            <a:off x="612721" y="312843"/>
            <a:ext cx="302757" cy="302757"/>
          </a:xfrm>
          <a:prstGeom prst="rect">
            <a:avLst/>
          </a:prstGeom>
          <a:noFill/>
          <a:ln cap="flat">
            <a:noFill/>
            <a:prstDash val="solid"/>
          </a:ln>
        </p:spPr>
        <p:txBody>
          <a:bodyPr lIns="0" tIns="0" rIns="0" bIns="0"/>
          <a:lstStyle/>
          <a:p>
            <a:endParaRPr lang="en-GB"/>
          </a:p>
        </p:txBody>
      </p:sp>
      <p:pic>
        <p:nvPicPr>
          <p:cNvPr id="8" name="Picture 13"/>
          <p:cNvPicPr>
            <a:picLocks noChangeAspect="1"/>
          </p:cNvPicPr>
          <p:nvPr/>
        </p:nvPicPr>
        <p:blipFill>
          <a:blip r:embed="rId1"/>
          <a:stretch>
            <a:fillRect/>
          </a:stretch>
        </p:blipFill>
        <p:spPr>
          <a:xfrm>
            <a:off x="5146564" y="462959"/>
            <a:ext cx="3538078" cy="729362"/>
          </a:xfrm>
          <a:prstGeom prst="rect">
            <a:avLst/>
          </a:prstGeom>
          <a:noFill/>
          <a:ln cap="flat">
            <a:noFill/>
          </a:ln>
        </p:spPr>
      </p:pic>
      <p:sp>
        <p:nvSpPr>
          <p:cNvPr id="9" name="CustomShape 7"/>
          <p:cNvSpPr/>
          <p:nvPr/>
        </p:nvSpPr>
        <p:spPr>
          <a:xfrm>
            <a:off x="5756760" y="1340638"/>
            <a:ext cx="3084115" cy="362879"/>
          </a:xfrm>
          <a:prstGeom prst="rect">
            <a:avLst/>
          </a:prstGeom>
          <a:noFill/>
          <a:ln cap="flat">
            <a:noFill/>
            <a:prstDash val="solid"/>
          </a:ln>
        </p:spPr>
        <p:txBody>
          <a:bodyPr lIns="0" tIns="0" rIns="0" bIns="0"/>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1"/>
          <a:stretch>
            <a:fillRect/>
          </a:stretch>
        </p:blipFill>
        <p:spPr>
          <a:xfrm>
            <a:off x="288290" y="3530600"/>
            <a:ext cx="5937885" cy="1347470"/>
          </a:xfrm>
          <a:prstGeom prst="rect">
            <a:avLst/>
          </a:prstGeom>
          <a:noFill/>
          <a:ln cap="flat">
            <a:noFill/>
          </a:ln>
        </p:spPr>
      </p:pic>
      <p:sp>
        <p:nvSpPr>
          <p:cNvPr id="3" name="CustomShape 1"/>
          <p:cNvSpPr/>
          <p:nvPr/>
        </p:nvSpPr>
        <p:spPr>
          <a:xfrm>
            <a:off x="-106680" y="347345"/>
            <a:ext cx="9163050" cy="3288030"/>
          </a:xfrm>
          <a:prstGeom prst="rect">
            <a:avLst/>
          </a:prstGeom>
          <a:noFill/>
          <a:ln cap="flat">
            <a:noFill/>
            <a:prstDash val="solid"/>
          </a:ln>
        </p:spPr>
        <p:txBody>
          <a:bodyPr vert="horz" wrap="square" lIns="90004" tIns="44997" rIns="90004" bIns="44997" anchor="t" anchorCtr="0" compatLnSpc="1">
            <a:noAutofit/>
          </a:bodyPr>
          <a:lstStyle/>
          <a:p>
            <a:pPr marL="0" marR="0" lvl="0" indent="0" algn="l" defTabSz="457200" rtl="0" fontAlgn="auto" hangingPunct="1">
              <a:lnSpc>
                <a:spcPct val="100000"/>
              </a:lnSpc>
              <a:spcBef>
                <a:spcPts val="800"/>
              </a:spcBef>
              <a:spcAft>
                <a:spcPts val="0"/>
              </a:spcAft>
              <a:buNone/>
              <a:defRPr sz="1800" b="0" i="0" u="none" strike="noStrike" kern="0" cap="none" spc="0" baseline="0">
                <a:solidFill>
                  <a:srgbClr val="000000"/>
                </a:solidFill>
                <a:uFillTx/>
              </a:defRPr>
            </a:pPr>
            <a:r>
              <a:rPr lang="en-GB" sz="2800" b="1" i="0" u="none" strike="noStrike" kern="1200" cap="none" spc="-1" baseline="0" dirty="0">
                <a:solidFill>
                  <a:srgbClr val="002060"/>
                </a:solidFill>
                <a:uFillTx/>
                <a:latin typeface="Calibri"/>
                <a:ea typeface="DejaVu Sans" panose="020B0603030804020204"/>
              </a:rPr>
              <a:t>     </a:t>
            </a:r>
            <a:r>
              <a:rPr lang="en-GB" sz="4000" b="1" i="0" u="none" strike="noStrike" kern="1200" cap="none" spc="-1" baseline="0" dirty="0">
                <a:solidFill>
                  <a:srgbClr val="002060"/>
                </a:solidFill>
                <a:uFillTx/>
                <a:ea typeface="DejaVu Sans" panose="020B0603030804020204"/>
              </a:rPr>
              <a:t>Medication</a:t>
            </a:r>
            <a:r>
              <a:rPr lang="en-GB" sz="2800" b="1" i="0" u="none" strike="noStrike" kern="1200" cap="none" spc="-1" baseline="0" dirty="0">
                <a:solidFill>
                  <a:srgbClr val="002060"/>
                </a:solidFill>
                <a:uFillTx/>
                <a:ea typeface="DejaVu Sans" panose="020B0603030804020204"/>
              </a:rPr>
              <a:t> </a:t>
            </a:r>
            <a:r>
              <a:rPr lang="en-GB" sz="4000" b="1" i="0" u="none" strike="noStrike" kern="1200" cap="none" spc="-1" baseline="0" dirty="0">
                <a:solidFill>
                  <a:srgbClr val="002060"/>
                </a:solidFill>
                <a:uFillTx/>
                <a:ea typeface="DejaVu Sans" panose="020B0603030804020204"/>
              </a:rPr>
              <a:t>Adherence is crucial:</a:t>
            </a:r>
            <a:endParaRPr lang="en-GB" sz="1800" b="0" i="0" u="none" strike="noStrike" kern="1200" cap="none" spc="-1" baseline="0" dirty="0">
              <a:uFillTx/>
            </a:endParaRPr>
          </a:p>
          <a:p>
            <a:pPr marL="742950" marR="0" lvl="1" indent="-283845" algn="l" defTabSz="457200" rtl="0" fontAlgn="auto" hangingPunct="1">
              <a:lnSpc>
                <a:spcPct val="100000"/>
              </a:lnSpc>
              <a:spcBef>
                <a:spcPts val="440"/>
              </a:spcBef>
              <a:spcAft>
                <a:spcPts val="0"/>
              </a:spcAft>
              <a:buClr>
                <a:srgbClr val="1F497D"/>
              </a:buClr>
              <a:buSzPct val="100000"/>
              <a:buFont typeface="Arial" panose="020B0604020202020204"/>
              <a:buChar char="–"/>
              <a:defRPr sz="1800" b="0" i="0" u="none" strike="noStrike" kern="0" cap="none" spc="0" baseline="0">
                <a:solidFill>
                  <a:srgbClr val="000000"/>
                </a:solidFill>
                <a:uFillTx/>
              </a:defRPr>
            </a:pPr>
            <a:r>
              <a:rPr lang="en-GB" sz="2200" b="1" i="0" u="none" strike="noStrike" kern="1200" cap="none" spc="-1" baseline="0" dirty="0">
                <a:solidFill>
                  <a:srgbClr val="1F497D"/>
                </a:solidFill>
                <a:uFillTx/>
                <a:latin typeface="Calibri"/>
                <a:ea typeface="DejaVu Sans" panose="020B0603030804020204"/>
              </a:rPr>
              <a:t>16% people take medicine as prescribed with no problems &amp; all info needed</a:t>
            </a:r>
            <a:endParaRPr lang="en-GB" sz="2200" b="0" i="0" u="none" strike="noStrike" kern="1200" cap="none" spc="-1" baseline="0" dirty="0">
              <a:solidFill>
                <a:srgbClr val="000000"/>
              </a:solidFill>
              <a:uFillTx/>
              <a:latin typeface="Arial" panose="020B0604020202020204"/>
            </a:endParaRPr>
          </a:p>
          <a:p>
            <a:pPr marL="742950" marR="0" lvl="1" indent="-283845" algn="l" defTabSz="457200" rtl="0" fontAlgn="auto" hangingPunct="1">
              <a:lnSpc>
                <a:spcPct val="100000"/>
              </a:lnSpc>
              <a:spcBef>
                <a:spcPts val="440"/>
              </a:spcBef>
              <a:spcAft>
                <a:spcPts val="0"/>
              </a:spcAft>
              <a:buClr>
                <a:srgbClr val="1F497D"/>
              </a:buClr>
              <a:buSzPct val="100000"/>
              <a:buFont typeface="Arial" panose="020B0604020202020204"/>
              <a:buChar char="–"/>
              <a:defRPr sz="1800" b="0" i="0" u="none" strike="noStrike" kern="0" cap="none" spc="0" baseline="0">
                <a:solidFill>
                  <a:srgbClr val="000000"/>
                </a:solidFill>
                <a:uFillTx/>
              </a:defRPr>
            </a:pPr>
            <a:r>
              <a:rPr lang="en-GB" sz="2200" b="1" i="0" u="none" strike="noStrike" kern="1200" cap="none" spc="-1" baseline="0" dirty="0">
                <a:solidFill>
                  <a:srgbClr val="1F497D"/>
                </a:solidFill>
                <a:uFillTx/>
                <a:latin typeface="Calibri"/>
                <a:ea typeface="DejaVu Sans" panose="020B0603030804020204"/>
              </a:rPr>
              <a:t>A third are not adherent by 10 days after starting new medicine</a:t>
            </a:r>
            <a:endParaRPr lang="en-GB" sz="2200" b="0" i="0" u="none" strike="noStrike" kern="1200" cap="none" spc="-1" baseline="0" dirty="0">
              <a:solidFill>
                <a:srgbClr val="000000"/>
              </a:solidFill>
              <a:uFillTx/>
              <a:latin typeface="Arial" panose="020B0604020202020204"/>
            </a:endParaRPr>
          </a:p>
          <a:p>
            <a:pPr marL="742950" marR="0" lvl="1" indent="-283845" algn="l" defTabSz="457200" rtl="0" fontAlgn="auto" hangingPunct="1">
              <a:lnSpc>
                <a:spcPct val="100000"/>
              </a:lnSpc>
              <a:spcBef>
                <a:spcPts val="440"/>
              </a:spcBef>
              <a:spcAft>
                <a:spcPts val="0"/>
              </a:spcAft>
              <a:buClr>
                <a:srgbClr val="1F497D"/>
              </a:buClr>
              <a:buSzPct val="100000"/>
              <a:buFont typeface="Arial" panose="020B0604020202020204"/>
              <a:buChar char="–"/>
              <a:defRPr sz="1800" b="0" i="0" u="none" strike="noStrike" kern="0" cap="none" spc="0" baseline="0">
                <a:solidFill>
                  <a:srgbClr val="000000"/>
                </a:solidFill>
                <a:uFillTx/>
              </a:defRPr>
            </a:pPr>
            <a:r>
              <a:rPr lang="en-GB" sz="2200" b="1" i="0" u="none" strike="noStrike" kern="1200" cap="none" spc="-1" baseline="0" dirty="0">
                <a:solidFill>
                  <a:srgbClr val="1F497D"/>
                </a:solidFill>
                <a:uFillTx/>
                <a:latin typeface="Calibri"/>
                <a:ea typeface="DejaVu Sans" panose="020B0603030804020204"/>
              </a:rPr>
              <a:t>people are not getting the most out of their medicines, less than optimal health gain, and inappropriate use of NHS resources</a:t>
            </a:r>
            <a:endParaRPr lang="en-GB" sz="2200" b="0" i="0" u="none" strike="noStrike" kern="1200" cap="none" spc="-1" baseline="0" dirty="0">
              <a:solidFill>
                <a:srgbClr val="000000"/>
              </a:solidFill>
              <a:uFillTx/>
              <a:latin typeface="Arial" panose="020B0604020202020204"/>
            </a:endParaRPr>
          </a:p>
        </p:txBody>
      </p:sp>
      <p:pic>
        <p:nvPicPr>
          <p:cNvPr id="4" name="Picture 2"/>
          <p:cNvPicPr>
            <a:picLocks noChangeAspect="1"/>
          </p:cNvPicPr>
          <p:nvPr/>
        </p:nvPicPr>
        <p:blipFill>
          <a:blip r:embed="rId2"/>
          <a:srcRect b="28712"/>
          <a:stretch>
            <a:fillRect/>
          </a:stretch>
        </p:blipFill>
        <p:spPr>
          <a:xfrm>
            <a:off x="6520815" y="3239770"/>
            <a:ext cx="2334895" cy="2938780"/>
          </a:xfrm>
          <a:prstGeom prst="rect">
            <a:avLst/>
          </a:prstGeom>
          <a:noFill/>
          <a:ln w="9363" cap="flat">
            <a:solidFill>
              <a:srgbClr val="000000"/>
            </a:solidFill>
            <a:prstDash val="solid"/>
            <a:miter/>
          </a:ln>
        </p:spPr>
      </p:pic>
      <p:sp>
        <p:nvSpPr>
          <p:cNvPr id="5" name="CustomShape 2"/>
          <p:cNvSpPr/>
          <p:nvPr/>
        </p:nvSpPr>
        <p:spPr>
          <a:xfrm>
            <a:off x="179070" y="4803140"/>
            <a:ext cx="6156325" cy="1597660"/>
          </a:xfrm>
          <a:prstGeom prst="rect">
            <a:avLst/>
          </a:prstGeom>
          <a:noFill/>
          <a:ln cap="flat">
            <a:noFill/>
            <a:prstDash val="solid"/>
          </a:ln>
        </p:spPr>
        <p:txBody>
          <a:bodyPr vert="horz" wrap="square" lIns="90004" tIns="44997" rIns="90004" bIns="44997" anchor="ctr" anchorCtr="0" compatLnSpc="1">
            <a:noAutofit/>
          </a:bodyPr>
          <a:lstStyle/>
          <a:p>
            <a:pPr marL="0" marR="0" lvl="0" indent="0" algn="l" defTabSz="457200" rtl="0" fontAlgn="auto" hangingPunct="1">
              <a:lnSpc>
                <a:spcPct val="100000"/>
              </a:lnSpc>
              <a:spcBef>
                <a:spcPts val="0"/>
              </a:spcBef>
              <a:spcAft>
                <a:spcPts val="0"/>
              </a:spcAft>
              <a:buNone/>
              <a:defRPr sz="1800" b="0" i="0" u="none" strike="noStrike" kern="0" cap="none" spc="0" baseline="0">
                <a:solidFill>
                  <a:srgbClr val="000000"/>
                </a:solidFill>
                <a:uFillTx/>
              </a:defRPr>
            </a:pPr>
            <a:r>
              <a:rPr lang="en-GB" sz="3000" b="1" i="0" u="none" strike="noStrike" kern="1200" cap="none" spc="-1" baseline="0" dirty="0">
                <a:solidFill>
                  <a:srgbClr val="009999"/>
                </a:solidFill>
                <a:uFillTx/>
                <a:latin typeface="Calibri"/>
                <a:ea typeface="DejaVu Sans" panose="020B0603030804020204"/>
              </a:rPr>
              <a:t>NICE Guidance:</a:t>
            </a:r>
            <a:endParaRPr lang="en-GB" sz="3000" b="0" i="0" u="none" strike="noStrike" kern="1200" cap="none" spc="-1" baseline="0" dirty="0">
              <a:solidFill>
                <a:srgbClr val="000000"/>
              </a:solidFill>
              <a:uFillTx/>
              <a:latin typeface="Arial" panose="020B0604020202020204"/>
            </a:endParaRPr>
          </a:p>
          <a:p>
            <a:pPr marL="0" marR="0" lvl="0" indent="0" algn="l" defTabSz="457200" rtl="0" fontAlgn="auto" hangingPunct="1">
              <a:lnSpc>
                <a:spcPct val="100000"/>
              </a:lnSpc>
              <a:spcBef>
                <a:spcPts val="0"/>
              </a:spcBef>
              <a:spcAft>
                <a:spcPts val="0"/>
              </a:spcAft>
              <a:buNone/>
              <a:defRPr sz="1800" b="0" i="0" u="none" strike="noStrike" kern="0" cap="none" spc="0" baseline="0">
                <a:solidFill>
                  <a:srgbClr val="000000"/>
                </a:solidFill>
                <a:uFillTx/>
              </a:defRPr>
            </a:pPr>
            <a:r>
              <a:rPr lang="en-GB" sz="3000" b="1" i="0" u="none" strike="noStrike" kern="1200" cap="none" spc="-1" baseline="0" dirty="0">
                <a:solidFill>
                  <a:srgbClr val="009999"/>
                </a:solidFill>
                <a:uFillTx/>
                <a:latin typeface="Calibri"/>
                <a:ea typeface="DejaVu Sans" panose="020B0603030804020204"/>
              </a:rPr>
              <a:t>Medicines optimisation</a:t>
            </a:r>
            <a:br>
              <a:rPr lang="en-GB" sz="1800" b="0" i="0" u="none" strike="noStrike" kern="1200" cap="none" spc="0" baseline="0" dirty="0">
                <a:solidFill>
                  <a:srgbClr val="000000"/>
                </a:solidFill>
                <a:uFillTx/>
                <a:latin typeface="Calibri"/>
              </a:rPr>
            </a:br>
            <a:r>
              <a:rPr lang="en-GB" sz="2000" b="1" i="0" u="none" strike="noStrike" kern="1200" cap="none" spc="-1" baseline="0" dirty="0">
                <a:solidFill>
                  <a:srgbClr val="009999"/>
                </a:solidFill>
                <a:uFillTx/>
                <a:latin typeface="Calibri"/>
                <a:ea typeface="DejaVu Sans" panose="020B0603030804020204"/>
              </a:rPr>
              <a:t>the safe and effective use of medicines to enable the best possible outcomes </a:t>
            </a:r>
            <a:r>
              <a:rPr lang="en-GB" sz="2000" b="0" i="0" u="none" strike="noStrike" kern="1200" cap="none" spc="-1" baseline="0" dirty="0">
                <a:solidFill>
                  <a:srgbClr val="009999"/>
                </a:solidFill>
                <a:uFillTx/>
                <a:latin typeface="Calibri"/>
                <a:ea typeface="DejaVu Sans" panose="020B0603030804020204"/>
              </a:rPr>
              <a:t>(NG5), March 2015</a:t>
            </a:r>
            <a:endParaRPr lang="en-GB" sz="2000" b="0" i="0" u="none" strike="noStrike" kern="1200" cap="none" spc="-1" baseline="0" dirty="0">
              <a:solidFill>
                <a:srgbClr val="000000"/>
              </a:solidFill>
              <a:uFillTx/>
              <a:latin typeface="Arial" panose="020B0604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467640" y="548640"/>
            <a:ext cx="8227440" cy="6458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nSpc>
                <a:spcPct val="100000"/>
              </a:lnSpc>
            </a:pPr>
            <a:r>
              <a:rPr lang="en-GB" sz="3600" b="1" strike="noStrike" spc="-1">
                <a:solidFill>
                  <a:srgbClr val="00395A"/>
                </a:solidFill>
                <a:latin typeface="Arial" panose="020B0604020202020204"/>
                <a:ea typeface="DejaVu Sans" panose="020B0603030804020204"/>
              </a:rPr>
              <a:t>Polypharmacy</a:t>
            </a:r>
            <a:endParaRPr lang="en-GB" sz="3600" b="0" strike="noStrike" spc="-1">
              <a:latin typeface="Arial" panose="020B0604020202020204"/>
            </a:endParaRPr>
          </a:p>
        </p:txBody>
      </p:sp>
      <p:sp>
        <p:nvSpPr>
          <p:cNvPr id="391" name="CustomShape 2"/>
          <p:cNvSpPr/>
          <p:nvPr/>
        </p:nvSpPr>
        <p:spPr>
          <a:xfrm>
            <a:off x="508680" y="1252440"/>
            <a:ext cx="8227440" cy="43513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oAutofit/>
          </a:bodyPr>
          <a:lstStyle/>
          <a:p>
            <a:pPr marL="342900" indent="-340995">
              <a:lnSpc>
                <a:spcPct val="100000"/>
              </a:lnSpc>
              <a:spcBef>
                <a:spcPts val="480"/>
              </a:spcBef>
              <a:buClr>
                <a:srgbClr val="007C92"/>
              </a:buClr>
              <a:buFont typeface="Arial" panose="020B0604020202020204"/>
              <a:buChar char="•"/>
            </a:pPr>
            <a:r>
              <a:rPr lang="en-GB" sz="2400" b="1" i="1" strike="noStrike" spc="-1">
                <a:solidFill>
                  <a:srgbClr val="007C92"/>
                </a:solidFill>
                <a:latin typeface="Arial" panose="020B0604020202020204"/>
                <a:ea typeface="DejaVu Sans" panose="020B0603030804020204"/>
              </a:rPr>
              <a:t>Problematic</a:t>
            </a:r>
            <a:r>
              <a:rPr lang="en-GB" sz="2400" b="0" strike="noStrike" spc="-1">
                <a:solidFill>
                  <a:srgbClr val="007C92"/>
                </a:solidFill>
                <a:latin typeface="Arial" panose="020B0604020202020204"/>
                <a:ea typeface="DejaVu Sans" panose="020B0603030804020204"/>
              </a:rPr>
              <a:t> or inappropriate polypharmacy </a:t>
            </a:r>
            <a:endParaRPr lang="en-GB" sz="2400" b="0" strike="noStrike" spc="-1">
              <a:latin typeface="Arial" panose="020B0604020202020204"/>
            </a:endParaRPr>
          </a:p>
          <a:p>
            <a:pPr marL="742950" lvl="1" indent="-283845">
              <a:lnSpc>
                <a:spcPct val="100000"/>
              </a:lnSpc>
              <a:spcBef>
                <a:spcPts val="400"/>
              </a:spcBef>
              <a:buClr>
                <a:srgbClr val="007C92"/>
              </a:buClr>
              <a:buFont typeface="Arial" panose="020B0604020202020204"/>
              <a:buChar char="–"/>
            </a:pPr>
            <a:r>
              <a:rPr lang="en-GB" sz="2000" b="0" strike="noStrike" spc="-1">
                <a:solidFill>
                  <a:srgbClr val="007C92"/>
                </a:solidFill>
                <a:latin typeface="Arial" panose="020B0604020202020204"/>
                <a:ea typeface="DejaVu Sans" panose="020B0603030804020204"/>
              </a:rPr>
              <a:t>involves prescribing multiple medicines to a patient, where the risks of treatment using the prescribed combination outweigh the perceived benefits</a:t>
            </a:r>
            <a:endParaRPr lang="en-GB" sz="2000" b="0" strike="noStrike" spc="-1">
              <a:latin typeface="Arial" panose="020B0604020202020204"/>
            </a:endParaRPr>
          </a:p>
          <a:p>
            <a:pPr marL="342900" indent="-340995">
              <a:lnSpc>
                <a:spcPct val="100000"/>
              </a:lnSpc>
              <a:spcBef>
                <a:spcPts val="480"/>
              </a:spcBef>
              <a:buClr>
                <a:srgbClr val="007C92"/>
              </a:buClr>
              <a:buFont typeface="Arial" panose="020B0604020202020204"/>
              <a:buChar char="•"/>
            </a:pPr>
            <a:r>
              <a:rPr lang="en-GB" sz="2400" b="1" i="1" strike="noStrike" spc="-1">
                <a:solidFill>
                  <a:srgbClr val="007C92"/>
                </a:solidFill>
                <a:latin typeface="Arial" panose="020B0604020202020204"/>
                <a:ea typeface="DejaVu Sans" panose="020B0603030804020204"/>
              </a:rPr>
              <a:t>Appropriate</a:t>
            </a:r>
            <a:r>
              <a:rPr lang="en-GB" sz="2400" b="0" strike="noStrike" spc="-1">
                <a:solidFill>
                  <a:srgbClr val="007C92"/>
                </a:solidFill>
                <a:latin typeface="Arial" panose="020B0604020202020204"/>
                <a:ea typeface="DejaVu Sans" panose="020B0603030804020204"/>
              </a:rPr>
              <a:t> polypharmacy</a:t>
            </a:r>
            <a:r>
              <a:rPr lang="en-GB" sz="2400" b="1" strike="noStrike" spc="-1">
                <a:solidFill>
                  <a:srgbClr val="007C92"/>
                </a:solidFill>
                <a:latin typeface="Arial" panose="020B0604020202020204"/>
                <a:ea typeface="DejaVu Sans" panose="020B0603030804020204"/>
              </a:rPr>
              <a:t>  </a:t>
            </a:r>
            <a:endParaRPr lang="en-GB" sz="2400" b="0" strike="noStrike" spc="-1">
              <a:latin typeface="Arial" panose="020B0604020202020204"/>
            </a:endParaRPr>
          </a:p>
        </p:txBody>
      </p:sp>
      <p:pic>
        <p:nvPicPr>
          <p:cNvPr id="392" name="Picture 4"/>
          <p:cNvPicPr/>
          <p:nvPr/>
        </p:nvPicPr>
        <p:blipFill>
          <a:blip r:embed="rId1"/>
          <a:srcRect t="13408" b="17493"/>
          <a:stretch>
            <a:fillRect/>
          </a:stretch>
        </p:blipFill>
        <p:spPr>
          <a:xfrm>
            <a:off x="0" y="3358080"/>
            <a:ext cx="9141840" cy="3558240"/>
          </a:xfrm>
          <a:prstGeom prst="rect">
            <a:avLst/>
          </a:prstGeom>
          <a:ln>
            <a:noFill/>
          </a:ln>
        </p:spPr>
      </p:pic>
      <p:sp>
        <p:nvSpPr>
          <p:cNvPr id="393" name="CustomShape 3"/>
          <p:cNvSpPr/>
          <p:nvPr/>
        </p:nvSpPr>
        <p:spPr>
          <a:xfrm>
            <a:off x="11520" y="6581160"/>
            <a:ext cx="9130320" cy="271080"/>
          </a:xfrm>
          <a:prstGeom prst="rect">
            <a:avLst/>
          </a:prstGeom>
          <a:noFill/>
          <a:ln>
            <a:noFill/>
          </a:ln>
        </p:spPr>
        <p:style>
          <a:lnRef idx="0">
            <a:srgbClr val="FFFFFF"/>
          </a:lnRef>
          <a:fillRef idx="0">
            <a:srgbClr val="FFFFFF"/>
          </a:fillRef>
          <a:effectRef idx="0">
            <a:srgbClr val="FFFFFF"/>
          </a:effectRef>
          <a:fontRef idx="minor"/>
        </p:style>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15106</Words>
  <Application>WPS Presentation</Application>
  <PresentationFormat>On-screen Show (4:3)</PresentationFormat>
  <Paragraphs>433</Paragraphs>
  <Slides>37</Slides>
  <Notes>21</Notes>
  <HiddenSlides>0</HiddenSlides>
  <MMClips>0</MMClips>
  <ScaleCrop>false</ScaleCrop>
  <HeadingPairs>
    <vt:vector size="6" baseType="variant">
      <vt:variant>
        <vt:lpstr>已用的字体</vt:lpstr>
      </vt:variant>
      <vt:variant>
        <vt:i4>24</vt:i4>
      </vt:variant>
      <vt:variant>
        <vt:lpstr>主题</vt:lpstr>
      </vt:variant>
      <vt:variant>
        <vt:i4>8</vt:i4>
      </vt:variant>
      <vt:variant>
        <vt:lpstr>幻灯片标题</vt:lpstr>
      </vt:variant>
      <vt:variant>
        <vt:i4>37</vt:i4>
      </vt:variant>
    </vt:vector>
  </HeadingPairs>
  <TitlesOfParts>
    <vt:vector size="69" baseType="lpstr">
      <vt:lpstr>Arial</vt:lpstr>
      <vt:lpstr>SimSun</vt:lpstr>
      <vt:lpstr>Wingdings</vt:lpstr>
      <vt:lpstr>Arial</vt:lpstr>
      <vt:lpstr>OpenSymbol</vt:lpstr>
      <vt:lpstr>Symbol</vt:lpstr>
      <vt:lpstr>Times New Roman</vt:lpstr>
      <vt:lpstr>DejaVu Sans</vt:lpstr>
      <vt:lpstr>Calibri</vt:lpstr>
      <vt:lpstr>Trebuchet MS</vt:lpstr>
      <vt:lpstr>Abyssinica SIL</vt:lpstr>
      <vt:lpstr>StarSymbol</vt:lpstr>
      <vt:lpstr>Gubbi</vt:lpstr>
      <vt:lpstr>Symbol</vt:lpstr>
      <vt:lpstr>Microsoft YaHei</vt:lpstr>
      <vt:lpstr>Droid Sans Fallback</vt:lpstr>
      <vt:lpstr>Arial Unicode MS</vt:lpstr>
      <vt:lpstr>Roboto</vt:lpstr>
      <vt:lpstr>CharisSIL</vt:lpstr>
      <vt:lpstr>Calibri</vt:lpstr>
      <vt:lpstr>Times New Roman</vt:lpstr>
      <vt:lpstr>Aptos</vt:lpstr>
      <vt:lpstr>Calibri Light</vt:lpstr>
      <vt:lpstr>FreeSans</vt:lpstr>
      <vt:lpstr>Office Theme</vt:lpstr>
      <vt:lpstr>Office Theme</vt:lpstr>
      <vt:lpstr>Office Theme</vt:lpstr>
      <vt:lpstr>Office Theme</vt:lpstr>
      <vt:lpstr>Office Theme</vt:lpstr>
      <vt:lpstr>Office Theme</vt:lpstr>
      <vt:lpstr>Office Theme</vt:lpstr>
      <vt:lpstr>Office Theme</vt:lpstr>
      <vt:lpstr>PowerPoint 演示文稿</vt:lpstr>
      <vt:lpstr>PowerPoint 演示文稿</vt:lpstr>
      <vt:lpstr>PowerPoint 演示文稿</vt:lpstr>
      <vt:lpstr>PowerPoint 演示文稿</vt:lpstr>
      <vt:lpstr>PowerPoint 演示文稿</vt:lpstr>
      <vt:lpstr>Context - Overprescribing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Prescribing rates of antidepressants</vt:lpstr>
      <vt:lpstr>PowerPoint 演示文稿</vt:lpstr>
      <vt:lpstr>PowerPoint 演示文稿</vt:lpstr>
      <vt:lpstr>PowerPoint 演示文稿</vt:lpstr>
      <vt:lpstr>PowerPoint 演示文稿</vt:lpstr>
      <vt:lpstr>Evidence for problematic withdrawal </vt:lpstr>
      <vt:lpstr>Evidence – Hyperbolic reduction theory</vt:lpstr>
      <vt:lpstr>Primary care deprescribing pilot</vt:lpstr>
      <vt:lpstr> </vt:lpstr>
      <vt:lpstr>PowerPoint 演示文稿</vt:lpstr>
      <vt:lpstr>Practicalities</vt:lpstr>
      <vt:lpstr>Planning</vt:lpstr>
      <vt:lpstr>Deprescribing Antipsychotics? - don’t stop!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Tools and resources </vt:lpstr>
    </vt:vector>
  </TitlesOfParts>
  <Company>NHS CNWL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Parker</dc:creator>
  <cp:lastModifiedBy>cmp</cp:lastModifiedBy>
  <cp:revision>62</cp:revision>
  <dcterms:created xsi:type="dcterms:W3CDTF">2024-05-03T18:14:21Z</dcterms:created>
  <dcterms:modified xsi:type="dcterms:W3CDTF">2024-05-03T18:14:21Z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NHS CNWL</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15</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29</vt:i4>
  </property>
  <property fmtid="{D5CDD505-2E9C-101B-9397-08002B2CF9AE}" pid="13" name="ICV">
    <vt:lpwstr/>
  </property>
  <property fmtid="{D5CDD505-2E9C-101B-9397-08002B2CF9AE}" pid="14" name="KSOProductBuildVer">
    <vt:lpwstr>1033-11.1.0.11704</vt:lpwstr>
  </property>
</Properties>
</file>