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 id="2147483674" r:id="rId5"/>
    <p:sldMasterId id="2147483683" r:id="rId6"/>
  </p:sldMasterIdLst>
  <p:notesMasterIdLst>
    <p:notesMasterId r:id="rId28"/>
  </p:notesMasterIdLst>
  <p:handoutMasterIdLst>
    <p:handoutMasterId r:id="rId29"/>
  </p:handoutMasterIdLst>
  <p:sldIdLst>
    <p:sldId id="257" r:id="rId7"/>
    <p:sldId id="260" r:id="rId8"/>
    <p:sldId id="328" r:id="rId9"/>
    <p:sldId id="332" r:id="rId10"/>
    <p:sldId id="346" r:id="rId11"/>
    <p:sldId id="261" r:id="rId12"/>
    <p:sldId id="323" r:id="rId13"/>
    <p:sldId id="264" r:id="rId14"/>
    <p:sldId id="263" r:id="rId15"/>
    <p:sldId id="342" r:id="rId16"/>
    <p:sldId id="292" r:id="rId17"/>
    <p:sldId id="345" r:id="rId18"/>
    <p:sldId id="324" r:id="rId19"/>
    <p:sldId id="343" r:id="rId20"/>
    <p:sldId id="319" r:id="rId21"/>
    <p:sldId id="321" r:id="rId22"/>
    <p:sldId id="322" r:id="rId23"/>
    <p:sldId id="344" r:id="rId24"/>
    <p:sldId id="348" r:id="rId25"/>
    <p:sldId id="347" r:id="rId26"/>
    <p:sldId id="32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ith Bradnam" initials="KB" lastIdx="2" clrIdx="0">
    <p:extLst>
      <p:ext uri="{19B8F6BF-5375-455C-9EA6-DF929625EA0E}">
        <p15:presenceInfo xmlns:p15="http://schemas.microsoft.com/office/powerpoint/2012/main" userId="S::Keith.Bradnam@rcpsych.ac.uk::5258559d-ccc3-4ce8-819a-b36835bdfd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E88"/>
    <a:srgbClr val="CD0E09"/>
    <a:srgbClr val="A37FB3"/>
    <a:srgbClr val="0B6774"/>
    <a:srgbClr val="E61571"/>
    <a:srgbClr val="E69613"/>
    <a:srgbClr val="0C75BB"/>
    <a:srgbClr val="0F736D"/>
    <a:srgbClr val="5879BA"/>
    <a:srgbClr val="5F519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959" autoAdjust="0"/>
  </p:normalViewPr>
  <p:slideViewPr>
    <p:cSldViewPr snapToGrid="0">
      <p:cViewPr varScale="1">
        <p:scale>
          <a:sx n="92" d="100"/>
          <a:sy n="92" d="100"/>
        </p:scale>
        <p:origin x="66"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294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F146BB-4E03-44CE-9ADC-F987CF4FAD04}"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78D08249-6F5F-42EF-8480-7BD3439140B3}">
      <dgm:prSet phldrT="[Text]" custT="1"/>
      <dgm:spPr/>
      <dgm:t>
        <a:bodyPr/>
        <a:lstStyle/>
        <a:p>
          <a:r>
            <a:rPr lang="en-GB" sz="1000" b="1">
              <a:latin typeface="Century Gothic" panose="020B0502020202020204" pitchFamily="34" charset="0"/>
              <a:ea typeface="Verdana" panose="020B0604030504040204" pitchFamily="34" charset="0"/>
              <a:cs typeface="Verdana" panose="020B0604030504040204" pitchFamily="34" charset="0"/>
            </a:rPr>
            <a:t>Accreditation Process</a:t>
          </a:r>
        </a:p>
      </dgm:t>
    </dgm:pt>
    <dgm:pt modelId="{CA326A6E-5204-4D97-A876-BAF0137434FD}" type="parTrans" cxnId="{81AF1FF2-B3BC-4760-AF30-D31DF0FC9626}">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1E80FCCD-8A66-48D8-AC22-9A59371872C1}" type="sibTrans" cxnId="{81AF1FF2-B3BC-4760-AF30-D31DF0FC9626}">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5E57FB5D-0029-49CF-9A83-E716554A1C1D}">
      <dgm:prSet phldrT="[Text]"/>
      <dgm:spPr>
        <a:solidFill>
          <a:srgbClr val="FFC000"/>
        </a:solidFill>
      </dgm:spPr>
      <dgm:t>
        <a:bodyPr/>
        <a:lstStyle/>
        <a:p>
          <a:r>
            <a:rPr lang="en-GB">
              <a:latin typeface="Century Gothic" panose="020B0502020202020204" pitchFamily="34" charset="0"/>
              <a:ea typeface="Verdana" panose="020B0604030504040204" pitchFamily="34" charset="0"/>
              <a:cs typeface="Verdana" panose="020B0604030504040204" pitchFamily="34" charset="0"/>
            </a:rPr>
            <a:t>Join as Member</a:t>
          </a:r>
        </a:p>
      </dgm:t>
    </dgm:pt>
    <dgm:pt modelId="{898A09C0-F09C-4F3B-9B29-1A24CDC0C262}" type="parTrans" cxnId="{021F981D-4058-40D6-89FA-E6F03DABD37D}">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F4852E68-A74E-45E5-81B4-4C3B1AC286F6}" type="sibTrans" cxnId="{021F981D-4058-40D6-89FA-E6F03DABD37D}">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343C9C2C-AC1F-4C72-914E-9FBD28D30F5E}">
      <dgm:prSet phldrT="[Text]"/>
      <dgm:spPr>
        <a:solidFill>
          <a:schemeClr val="accent6"/>
        </a:solidFill>
      </dgm:spPr>
      <dgm:t>
        <a:bodyPr/>
        <a:lstStyle/>
        <a:p>
          <a:r>
            <a:rPr lang="en-GB">
              <a:latin typeface="Century Gothic" panose="020B0502020202020204" pitchFamily="34" charset="0"/>
              <a:ea typeface="Verdana" panose="020B0604030504040204" pitchFamily="34" charset="0"/>
              <a:cs typeface="Verdana" panose="020B0604030504040204" pitchFamily="34" charset="0"/>
            </a:rPr>
            <a:t>Self-review</a:t>
          </a:r>
        </a:p>
      </dgm:t>
    </dgm:pt>
    <dgm:pt modelId="{DC92B4CE-AA7D-48E3-A6D7-9DD4A7F7B055}" type="parTrans" cxnId="{6EAE08C9-9983-41BE-A9D4-AEF227775374}">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BA3674D6-3D5C-4AEB-93D0-0AA55E180B6C}" type="sibTrans" cxnId="{6EAE08C9-9983-41BE-A9D4-AEF227775374}">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0CF3FEBE-C116-41BA-8DCB-BD0A5BC758EC}">
      <dgm:prSet phldrT="[Text]"/>
      <dgm:spPr>
        <a:solidFill>
          <a:schemeClr val="accent3"/>
        </a:solidFill>
      </dgm:spPr>
      <dgm:t>
        <a:bodyPr/>
        <a:lstStyle/>
        <a:p>
          <a:pPr rtl="0"/>
          <a:r>
            <a:rPr lang="en-GB">
              <a:latin typeface="Century Gothic" panose="020B0502020202020204" pitchFamily="34" charset="0"/>
              <a:ea typeface="Verdana"/>
              <a:cs typeface="Verdana" panose="020B0604030504040204" pitchFamily="34" charset="0"/>
            </a:rPr>
            <a:t>Peer Review</a:t>
          </a:r>
        </a:p>
      </dgm:t>
    </dgm:pt>
    <dgm:pt modelId="{2739D240-305F-4782-A003-06D763D9E01D}" type="parTrans" cxnId="{A1B190C4-84E3-4630-874E-6C6AC1443022}">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15D0CE71-1B78-4481-8AE8-FC626C565B02}" type="sibTrans" cxnId="{A1B190C4-84E3-4630-874E-6C6AC1443022}">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E7A4B584-50BA-4313-99C9-32116945211B}">
      <dgm:prSet phldrT="[Text]"/>
      <dgm:spPr>
        <a:solidFill>
          <a:schemeClr val="accent5">
            <a:lumMod val="75000"/>
          </a:schemeClr>
        </a:solidFill>
      </dgm:spPr>
      <dgm:t>
        <a:bodyPr/>
        <a:lstStyle/>
        <a:p>
          <a:r>
            <a:rPr lang="en-GB">
              <a:latin typeface="Century Gothic" panose="020B0502020202020204" pitchFamily="34" charset="0"/>
              <a:ea typeface="Verdana" panose="020B0604030504040204" pitchFamily="34" charset="0"/>
              <a:cs typeface="Verdana" panose="020B0604030504040204" pitchFamily="34" charset="0"/>
            </a:rPr>
            <a:t>Local Report</a:t>
          </a:r>
        </a:p>
      </dgm:t>
    </dgm:pt>
    <dgm:pt modelId="{F66C97E2-F8BB-4199-89E3-F242FA42EE3D}" type="parTrans" cxnId="{C6B2DE9B-E8AF-43B9-BE2A-525F2496C8C8}">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5E6F2D91-4223-4A9A-94ED-0D2AF86F89C7}" type="sibTrans" cxnId="{C6B2DE9B-E8AF-43B9-BE2A-525F2496C8C8}">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6D2BED43-55B3-425F-9E71-7EC469D92B9A}">
      <dgm:prSet phldrT="[Text]"/>
      <dgm:spPr>
        <a:solidFill>
          <a:schemeClr val="accent4"/>
        </a:solidFill>
      </dgm:spPr>
      <dgm:t>
        <a:bodyPr/>
        <a:lstStyle/>
        <a:p>
          <a:r>
            <a:rPr lang="en-GB">
              <a:latin typeface="Century Gothic" panose="020B0502020202020204" pitchFamily="34" charset="0"/>
              <a:ea typeface="Verdana" panose="020B0604030504040204" pitchFamily="34" charset="0"/>
              <a:cs typeface="Verdana" panose="020B0604030504040204" pitchFamily="34" charset="0"/>
            </a:rPr>
            <a:t>Presentation to AC</a:t>
          </a:r>
        </a:p>
      </dgm:t>
    </dgm:pt>
    <dgm:pt modelId="{CFD07875-4E79-40AE-A04C-4CF1F334C3A6}" type="parTrans" cxnId="{0BC11515-D202-47E5-8ACA-9E3F94C0ABB0}">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CB28B2F5-844C-4BAB-B63D-05775A71034B}" type="sibTrans" cxnId="{0BC11515-D202-47E5-8ACA-9E3F94C0ABB0}">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62FCCB41-D9DD-44D0-80D8-CA551B5B73D1}">
      <dgm:prSet phldrT="[Text]"/>
      <dgm:spPr>
        <a:solidFill>
          <a:schemeClr val="accent2"/>
        </a:solidFill>
      </dgm:spPr>
      <dgm:t>
        <a:bodyPr/>
        <a:lstStyle/>
        <a:p>
          <a:r>
            <a:rPr lang="en-GB">
              <a:latin typeface="Century Gothic" panose="020B0502020202020204" pitchFamily="34" charset="0"/>
              <a:ea typeface="Verdana" panose="020B0604030504040204" pitchFamily="34" charset="0"/>
              <a:cs typeface="Verdana" panose="020B0604030504040204" pitchFamily="34" charset="0"/>
            </a:rPr>
            <a:t>Accreditation Decision</a:t>
          </a:r>
        </a:p>
      </dgm:t>
    </dgm:pt>
    <dgm:pt modelId="{2284F847-750F-4D32-824D-F0D73F627753}" type="parTrans" cxnId="{7D5EEA5D-EA84-4BA8-947F-18797D83D915}">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F9AF9DCD-4A71-49DA-B031-080BCBF57D0F}" type="sibTrans" cxnId="{7D5EEA5D-EA84-4BA8-947F-18797D83D915}">
      <dgm:prSet/>
      <dgm:spPr/>
      <dgm:t>
        <a:bodyPr/>
        <a:lstStyle/>
        <a:p>
          <a:endParaRPr lang="en-GB">
            <a:latin typeface="Century Gothic" panose="020B0502020202020204" pitchFamily="34" charset="0"/>
            <a:ea typeface="Verdana" panose="020B0604030504040204" pitchFamily="34" charset="0"/>
            <a:cs typeface="Verdana" panose="020B0604030504040204" pitchFamily="34" charset="0"/>
          </a:endParaRPr>
        </a:p>
      </dgm:t>
    </dgm:pt>
    <dgm:pt modelId="{AF5AE8A0-96BD-494A-AA15-97F53DCD444E}" type="pres">
      <dgm:prSet presAssocID="{40F146BB-4E03-44CE-9ADC-F987CF4FAD04}" presName="Name0" presStyleCnt="0">
        <dgm:presLayoutVars>
          <dgm:chMax val="1"/>
          <dgm:chPref val="1"/>
          <dgm:dir/>
          <dgm:animOne val="branch"/>
          <dgm:animLvl val="lvl"/>
        </dgm:presLayoutVars>
      </dgm:prSet>
      <dgm:spPr/>
      <dgm:t>
        <a:bodyPr/>
        <a:lstStyle/>
        <a:p>
          <a:endParaRPr lang="en-US"/>
        </a:p>
      </dgm:t>
    </dgm:pt>
    <dgm:pt modelId="{8CAE998E-D32D-452F-BF7A-5191DD447434}" type="pres">
      <dgm:prSet presAssocID="{78D08249-6F5F-42EF-8480-7BD3439140B3}" presName="Parent" presStyleLbl="node0" presStyleIdx="0" presStyleCnt="1">
        <dgm:presLayoutVars>
          <dgm:chMax val="6"/>
          <dgm:chPref val="6"/>
        </dgm:presLayoutVars>
      </dgm:prSet>
      <dgm:spPr/>
      <dgm:t>
        <a:bodyPr/>
        <a:lstStyle/>
        <a:p>
          <a:endParaRPr lang="en-US"/>
        </a:p>
      </dgm:t>
    </dgm:pt>
    <dgm:pt modelId="{279E2BA6-8B85-4014-BAF8-22FF2947FDA1}" type="pres">
      <dgm:prSet presAssocID="{5E57FB5D-0029-49CF-9A83-E716554A1C1D}" presName="Accent1" presStyleCnt="0"/>
      <dgm:spPr/>
    </dgm:pt>
    <dgm:pt modelId="{528AD83E-7E2F-49E2-8AE9-F5D58836FC8C}" type="pres">
      <dgm:prSet presAssocID="{5E57FB5D-0029-49CF-9A83-E716554A1C1D}" presName="Accent" presStyleLbl="bgShp" presStyleIdx="0" presStyleCnt="6"/>
      <dgm:spPr/>
    </dgm:pt>
    <dgm:pt modelId="{F4EF179A-0AD4-48D8-A306-11298721E3A4}" type="pres">
      <dgm:prSet presAssocID="{5E57FB5D-0029-49CF-9A83-E716554A1C1D}" presName="Child1" presStyleLbl="node1" presStyleIdx="0" presStyleCnt="6">
        <dgm:presLayoutVars>
          <dgm:chMax val="0"/>
          <dgm:chPref val="0"/>
          <dgm:bulletEnabled val="1"/>
        </dgm:presLayoutVars>
      </dgm:prSet>
      <dgm:spPr/>
      <dgm:t>
        <a:bodyPr/>
        <a:lstStyle/>
        <a:p>
          <a:endParaRPr lang="en-US"/>
        </a:p>
      </dgm:t>
    </dgm:pt>
    <dgm:pt modelId="{C2584CE9-9940-4B43-91D2-BA4F687AB392}" type="pres">
      <dgm:prSet presAssocID="{343C9C2C-AC1F-4C72-914E-9FBD28D30F5E}" presName="Accent2" presStyleCnt="0"/>
      <dgm:spPr/>
    </dgm:pt>
    <dgm:pt modelId="{3D5B8AAD-0CB8-4A78-BF5F-E01692CEA28B}" type="pres">
      <dgm:prSet presAssocID="{343C9C2C-AC1F-4C72-914E-9FBD28D30F5E}" presName="Accent" presStyleLbl="bgShp" presStyleIdx="1" presStyleCnt="6"/>
      <dgm:spPr>
        <a:solidFill>
          <a:srgbClr val="F1E59D"/>
        </a:solidFill>
      </dgm:spPr>
    </dgm:pt>
    <dgm:pt modelId="{D16E5E45-6020-444D-8A03-BD085DD78453}" type="pres">
      <dgm:prSet presAssocID="{343C9C2C-AC1F-4C72-914E-9FBD28D30F5E}" presName="Child2" presStyleLbl="node1" presStyleIdx="1" presStyleCnt="6">
        <dgm:presLayoutVars>
          <dgm:chMax val="0"/>
          <dgm:chPref val="0"/>
          <dgm:bulletEnabled val="1"/>
        </dgm:presLayoutVars>
      </dgm:prSet>
      <dgm:spPr/>
      <dgm:t>
        <a:bodyPr/>
        <a:lstStyle/>
        <a:p>
          <a:endParaRPr lang="en-US"/>
        </a:p>
      </dgm:t>
    </dgm:pt>
    <dgm:pt modelId="{490FFCF6-3222-418E-96C4-1A0E4161DF0D}" type="pres">
      <dgm:prSet presAssocID="{0CF3FEBE-C116-41BA-8DCB-BD0A5BC758EC}" presName="Accent3" presStyleCnt="0"/>
      <dgm:spPr/>
    </dgm:pt>
    <dgm:pt modelId="{98B418B7-96AA-4F97-AFBB-F94934ED2EF5}" type="pres">
      <dgm:prSet presAssocID="{0CF3FEBE-C116-41BA-8DCB-BD0A5BC758EC}" presName="Accent" presStyleLbl="bgShp" presStyleIdx="2" presStyleCnt="6"/>
      <dgm:spPr>
        <a:solidFill>
          <a:schemeClr val="accent6">
            <a:lumMod val="40000"/>
            <a:lumOff val="60000"/>
          </a:schemeClr>
        </a:solidFill>
      </dgm:spPr>
    </dgm:pt>
    <dgm:pt modelId="{B819058F-4C72-4A33-B2F6-59BDC4DBD8F0}" type="pres">
      <dgm:prSet presAssocID="{0CF3FEBE-C116-41BA-8DCB-BD0A5BC758EC}" presName="Child3" presStyleLbl="node1" presStyleIdx="2" presStyleCnt="6">
        <dgm:presLayoutVars>
          <dgm:chMax val="0"/>
          <dgm:chPref val="0"/>
          <dgm:bulletEnabled val="1"/>
        </dgm:presLayoutVars>
      </dgm:prSet>
      <dgm:spPr/>
      <dgm:t>
        <a:bodyPr/>
        <a:lstStyle/>
        <a:p>
          <a:endParaRPr lang="en-US"/>
        </a:p>
      </dgm:t>
    </dgm:pt>
    <dgm:pt modelId="{C8AEDBD3-5825-47A0-8A37-2D08603F14F6}" type="pres">
      <dgm:prSet presAssocID="{E7A4B584-50BA-4313-99C9-32116945211B}" presName="Accent4" presStyleCnt="0"/>
      <dgm:spPr/>
    </dgm:pt>
    <dgm:pt modelId="{FBE75CEC-D5AD-4A6C-A8F7-88D72E20ABA4}" type="pres">
      <dgm:prSet presAssocID="{E7A4B584-50BA-4313-99C9-32116945211B}" presName="Accent" presStyleLbl="bgShp" presStyleIdx="3" presStyleCnt="6"/>
      <dgm:spPr>
        <a:solidFill>
          <a:schemeClr val="accent3">
            <a:lumMod val="20000"/>
            <a:lumOff val="80000"/>
          </a:schemeClr>
        </a:solidFill>
      </dgm:spPr>
    </dgm:pt>
    <dgm:pt modelId="{9CE218C9-BE56-47BB-A0A4-CD290046EC65}" type="pres">
      <dgm:prSet presAssocID="{E7A4B584-50BA-4313-99C9-32116945211B}" presName="Child4" presStyleLbl="node1" presStyleIdx="3" presStyleCnt="6">
        <dgm:presLayoutVars>
          <dgm:chMax val="0"/>
          <dgm:chPref val="0"/>
          <dgm:bulletEnabled val="1"/>
        </dgm:presLayoutVars>
      </dgm:prSet>
      <dgm:spPr/>
      <dgm:t>
        <a:bodyPr/>
        <a:lstStyle/>
        <a:p>
          <a:endParaRPr lang="en-US"/>
        </a:p>
      </dgm:t>
    </dgm:pt>
    <dgm:pt modelId="{068523C4-74A0-4B6A-9DE3-06A479E533DC}" type="pres">
      <dgm:prSet presAssocID="{6D2BED43-55B3-425F-9E71-7EC469D92B9A}" presName="Accent5" presStyleCnt="0"/>
      <dgm:spPr/>
    </dgm:pt>
    <dgm:pt modelId="{50FCBE2E-AC3D-427A-A198-9B63DB7EDE30}" type="pres">
      <dgm:prSet presAssocID="{6D2BED43-55B3-425F-9E71-7EC469D92B9A}" presName="Accent" presStyleLbl="bgShp" presStyleIdx="4" presStyleCnt="6"/>
      <dgm:spPr/>
    </dgm:pt>
    <dgm:pt modelId="{F895D9BC-1301-4610-AD25-A4F737A9BA79}" type="pres">
      <dgm:prSet presAssocID="{6D2BED43-55B3-425F-9E71-7EC469D92B9A}" presName="Child5" presStyleLbl="node1" presStyleIdx="4" presStyleCnt="6">
        <dgm:presLayoutVars>
          <dgm:chMax val="0"/>
          <dgm:chPref val="0"/>
          <dgm:bulletEnabled val="1"/>
        </dgm:presLayoutVars>
      </dgm:prSet>
      <dgm:spPr/>
      <dgm:t>
        <a:bodyPr/>
        <a:lstStyle/>
        <a:p>
          <a:endParaRPr lang="en-US"/>
        </a:p>
      </dgm:t>
    </dgm:pt>
    <dgm:pt modelId="{E1BA4D01-A6B1-44A7-8BF5-850AF6ADD903}" type="pres">
      <dgm:prSet presAssocID="{62FCCB41-D9DD-44D0-80D8-CA551B5B73D1}" presName="Accent6" presStyleCnt="0"/>
      <dgm:spPr/>
    </dgm:pt>
    <dgm:pt modelId="{4F6F32F1-776F-4196-B1CD-A5088DEBE8C5}" type="pres">
      <dgm:prSet presAssocID="{62FCCB41-D9DD-44D0-80D8-CA551B5B73D1}" presName="Accent" presStyleLbl="bgShp" presStyleIdx="5" presStyleCnt="6"/>
      <dgm:spPr>
        <a:solidFill>
          <a:srgbClr val="CCCCFF"/>
        </a:solidFill>
      </dgm:spPr>
    </dgm:pt>
    <dgm:pt modelId="{CAD1AF53-2A43-4A29-8132-B76833A7C4B4}" type="pres">
      <dgm:prSet presAssocID="{62FCCB41-D9DD-44D0-80D8-CA551B5B73D1}" presName="Child6" presStyleLbl="node1" presStyleIdx="5" presStyleCnt="6">
        <dgm:presLayoutVars>
          <dgm:chMax val="0"/>
          <dgm:chPref val="0"/>
          <dgm:bulletEnabled val="1"/>
        </dgm:presLayoutVars>
      </dgm:prSet>
      <dgm:spPr/>
      <dgm:t>
        <a:bodyPr/>
        <a:lstStyle/>
        <a:p>
          <a:endParaRPr lang="en-US"/>
        </a:p>
      </dgm:t>
    </dgm:pt>
  </dgm:ptLst>
  <dgm:cxnLst>
    <dgm:cxn modelId="{C6B2DE9B-E8AF-43B9-BE2A-525F2496C8C8}" srcId="{78D08249-6F5F-42EF-8480-7BD3439140B3}" destId="{E7A4B584-50BA-4313-99C9-32116945211B}" srcOrd="3" destOrd="0" parTransId="{F66C97E2-F8BB-4199-89E3-F242FA42EE3D}" sibTransId="{5E6F2D91-4223-4A9A-94ED-0D2AF86F89C7}"/>
    <dgm:cxn modelId="{6EAE08C9-9983-41BE-A9D4-AEF227775374}" srcId="{78D08249-6F5F-42EF-8480-7BD3439140B3}" destId="{343C9C2C-AC1F-4C72-914E-9FBD28D30F5E}" srcOrd="1" destOrd="0" parTransId="{DC92B4CE-AA7D-48E3-A6D7-9DD4A7F7B055}" sibTransId="{BA3674D6-3D5C-4AEB-93D0-0AA55E180B6C}"/>
    <dgm:cxn modelId="{021F981D-4058-40D6-89FA-E6F03DABD37D}" srcId="{78D08249-6F5F-42EF-8480-7BD3439140B3}" destId="{5E57FB5D-0029-49CF-9A83-E716554A1C1D}" srcOrd="0" destOrd="0" parTransId="{898A09C0-F09C-4F3B-9B29-1A24CDC0C262}" sibTransId="{F4852E68-A74E-45E5-81B4-4C3B1AC286F6}"/>
    <dgm:cxn modelId="{A47DC082-9332-485A-B030-669EF086FCAE}" type="presOf" srcId="{0CF3FEBE-C116-41BA-8DCB-BD0A5BC758EC}" destId="{B819058F-4C72-4A33-B2F6-59BDC4DBD8F0}" srcOrd="0" destOrd="0" presId="urn:microsoft.com/office/officeart/2011/layout/HexagonRadial"/>
    <dgm:cxn modelId="{D9444D7B-1CAA-4021-9017-BA157E5700EC}" type="presOf" srcId="{78D08249-6F5F-42EF-8480-7BD3439140B3}" destId="{8CAE998E-D32D-452F-BF7A-5191DD447434}" srcOrd="0" destOrd="0" presId="urn:microsoft.com/office/officeart/2011/layout/HexagonRadial"/>
    <dgm:cxn modelId="{A1B190C4-84E3-4630-874E-6C6AC1443022}" srcId="{78D08249-6F5F-42EF-8480-7BD3439140B3}" destId="{0CF3FEBE-C116-41BA-8DCB-BD0A5BC758EC}" srcOrd="2" destOrd="0" parTransId="{2739D240-305F-4782-A003-06D763D9E01D}" sibTransId="{15D0CE71-1B78-4481-8AE8-FC626C565B02}"/>
    <dgm:cxn modelId="{0BC11515-D202-47E5-8ACA-9E3F94C0ABB0}" srcId="{78D08249-6F5F-42EF-8480-7BD3439140B3}" destId="{6D2BED43-55B3-425F-9E71-7EC469D92B9A}" srcOrd="4" destOrd="0" parTransId="{CFD07875-4E79-40AE-A04C-4CF1F334C3A6}" sibTransId="{CB28B2F5-844C-4BAB-B63D-05775A71034B}"/>
    <dgm:cxn modelId="{81AF1FF2-B3BC-4760-AF30-D31DF0FC9626}" srcId="{40F146BB-4E03-44CE-9ADC-F987CF4FAD04}" destId="{78D08249-6F5F-42EF-8480-7BD3439140B3}" srcOrd="0" destOrd="0" parTransId="{CA326A6E-5204-4D97-A876-BAF0137434FD}" sibTransId="{1E80FCCD-8A66-48D8-AC22-9A59371872C1}"/>
    <dgm:cxn modelId="{8EF8A46E-BFCE-45BC-A96E-2E5970288E53}" type="presOf" srcId="{E7A4B584-50BA-4313-99C9-32116945211B}" destId="{9CE218C9-BE56-47BB-A0A4-CD290046EC65}" srcOrd="0" destOrd="0" presId="urn:microsoft.com/office/officeart/2011/layout/HexagonRadial"/>
    <dgm:cxn modelId="{7D5EEA5D-EA84-4BA8-947F-18797D83D915}" srcId="{78D08249-6F5F-42EF-8480-7BD3439140B3}" destId="{62FCCB41-D9DD-44D0-80D8-CA551B5B73D1}" srcOrd="5" destOrd="0" parTransId="{2284F847-750F-4D32-824D-F0D73F627753}" sibTransId="{F9AF9DCD-4A71-49DA-B031-080BCBF57D0F}"/>
    <dgm:cxn modelId="{2A219137-5B18-47D6-A134-5EB95B095E74}" type="presOf" srcId="{6D2BED43-55B3-425F-9E71-7EC469D92B9A}" destId="{F895D9BC-1301-4610-AD25-A4F737A9BA79}" srcOrd="0" destOrd="0" presId="urn:microsoft.com/office/officeart/2011/layout/HexagonRadial"/>
    <dgm:cxn modelId="{6091736E-AEF7-4837-A4B4-EDBBD826E6C5}" type="presOf" srcId="{5E57FB5D-0029-49CF-9A83-E716554A1C1D}" destId="{F4EF179A-0AD4-48D8-A306-11298721E3A4}" srcOrd="0" destOrd="0" presId="urn:microsoft.com/office/officeart/2011/layout/HexagonRadial"/>
    <dgm:cxn modelId="{D05F3F49-194F-4C12-929C-C9BEE684429E}" type="presOf" srcId="{62FCCB41-D9DD-44D0-80D8-CA551B5B73D1}" destId="{CAD1AF53-2A43-4A29-8132-B76833A7C4B4}" srcOrd="0" destOrd="0" presId="urn:microsoft.com/office/officeart/2011/layout/HexagonRadial"/>
    <dgm:cxn modelId="{F6E64036-D252-4C96-8494-792CB3661E3C}" type="presOf" srcId="{343C9C2C-AC1F-4C72-914E-9FBD28D30F5E}" destId="{D16E5E45-6020-444D-8A03-BD085DD78453}" srcOrd="0" destOrd="0" presId="urn:microsoft.com/office/officeart/2011/layout/HexagonRadial"/>
    <dgm:cxn modelId="{54739C86-8922-4E3B-AD81-5C2EA4A5AC40}" type="presOf" srcId="{40F146BB-4E03-44CE-9ADC-F987CF4FAD04}" destId="{AF5AE8A0-96BD-494A-AA15-97F53DCD444E}" srcOrd="0" destOrd="0" presId="urn:microsoft.com/office/officeart/2011/layout/HexagonRadial"/>
    <dgm:cxn modelId="{90D6935B-AE38-4936-AA27-617EF8269D56}" type="presParOf" srcId="{AF5AE8A0-96BD-494A-AA15-97F53DCD444E}" destId="{8CAE998E-D32D-452F-BF7A-5191DD447434}" srcOrd="0" destOrd="0" presId="urn:microsoft.com/office/officeart/2011/layout/HexagonRadial"/>
    <dgm:cxn modelId="{A551F584-BCCA-423D-9F63-489A66382449}" type="presParOf" srcId="{AF5AE8A0-96BD-494A-AA15-97F53DCD444E}" destId="{279E2BA6-8B85-4014-BAF8-22FF2947FDA1}" srcOrd="1" destOrd="0" presId="urn:microsoft.com/office/officeart/2011/layout/HexagonRadial"/>
    <dgm:cxn modelId="{CDB5BC52-5A73-4146-B241-D4691010343E}" type="presParOf" srcId="{279E2BA6-8B85-4014-BAF8-22FF2947FDA1}" destId="{528AD83E-7E2F-49E2-8AE9-F5D58836FC8C}" srcOrd="0" destOrd="0" presId="urn:microsoft.com/office/officeart/2011/layout/HexagonRadial"/>
    <dgm:cxn modelId="{FE3D0DCE-28BE-4D7D-A61C-B4AEA9038304}" type="presParOf" srcId="{AF5AE8A0-96BD-494A-AA15-97F53DCD444E}" destId="{F4EF179A-0AD4-48D8-A306-11298721E3A4}" srcOrd="2" destOrd="0" presId="urn:microsoft.com/office/officeart/2011/layout/HexagonRadial"/>
    <dgm:cxn modelId="{480CFEE6-4CC5-4D53-8A3E-55AA7B252C82}" type="presParOf" srcId="{AF5AE8A0-96BD-494A-AA15-97F53DCD444E}" destId="{C2584CE9-9940-4B43-91D2-BA4F687AB392}" srcOrd="3" destOrd="0" presId="urn:microsoft.com/office/officeart/2011/layout/HexagonRadial"/>
    <dgm:cxn modelId="{ACB6DC69-906F-4775-BEA6-A1E1E51BAB50}" type="presParOf" srcId="{C2584CE9-9940-4B43-91D2-BA4F687AB392}" destId="{3D5B8AAD-0CB8-4A78-BF5F-E01692CEA28B}" srcOrd="0" destOrd="0" presId="urn:microsoft.com/office/officeart/2011/layout/HexagonRadial"/>
    <dgm:cxn modelId="{E0BE1C66-9CB3-4DC0-AD1A-974BE2DF2C2C}" type="presParOf" srcId="{AF5AE8A0-96BD-494A-AA15-97F53DCD444E}" destId="{D16E5E45-6020-444D-8A03-BD085DD78453}" srcOrd="4" destOrd="0" presId="urn:microsoft.com/office/officeart/2011/layout/HexagonRadial"/>
    <dgm:cxn modelId="{2C9A3244-26B5-4AA4-B7F0-CAB130AF8C01}" type="presParOf" srcId="{AF5AE8A0-96BD-494A-AA15-97F53DCD444E}" destId="{490FFCF6-3222-418E-96C4-1A0E4161DF0D}" srcOrd="5" destOrd="0" presId="urn:microsoft.com/office/officeart/2011/layout/HexagonRadial"/>
    <dgm:cxn modelId="{8C547BC3-688B-4BBF-B050-70661404CF98}" type="presParOf" srcId="{490FFCF6-3222-418E-96C4-1A0E4161DF0D}" destId="{98B418B7-96AA-4F97-AFBB-F94934ED2EF5}" srcOrd="0" destOrd="0" presId="urn:microsoft.com/office/officeart/2011/layout/HexagonRadial"/>
    <dgm:cxn modelId="{55CA88B8-1567-4355-9AF6-BCF3BF3F8913}" type="presParOf" srcId="{AF5AE8A0-96BD-494A-AA15-97F53DCD444E}" destId="{B819058F-4C72-4A33-B2F6-59BDC4DBD8F0}" srcOrd="6" destOrd="0" presId="urn:microsoft.com/office/officeart/2011/layout/HexagonRadial"/>
    <dgm:cxn modelId="{17CB883F-54FD-4674-9B02-022FF75C4021}" type="presParOf" srcId="{AF5AE8A0-96BD-494A-AA15-97F53DCD444E}" destId="{C8AEDBD3-5825-47A0-8A37-2D08603F14F6}" srcOrd="7" destOrd="0" presId="urn:microsoft.com/office/officeart/2011/layout/HexagonRadial"/>
    <dgm:cxn modelId="{24C3BE92-BC53-410E-8C7A-9E97930B4AA7}" type="presParOf" srcId="{C8AEDBD3-5825-47A0-8A37-2D08603F14F6}" destId="{FBE75CEC-D5AD-4A6C-A8F7-88D72E20ABA4}" srcOrd="0" destOrd="0" presId="urn:microsoft.com/office/officeart/2011/layout/HexagonRadial"/>
    <dgm:cxn modelId="{35868084-B829-4B7F-B7DB-C19A7B5DEC20}" type="presParOf" srcId="{AF5AE8A0-96BD-494A-AA15-97F53DCD444E}" destId="{9CE218C9-BE56-47BB-A0A4-CD290046EC65}" srcOrd="8" destOrd="0" presId="urn:microsoft.com/office/officeart/2011/layout/HexagonRadial"/>
    <dgm:cxn modelId="{209A023A-D74C-4374-81D8-8CC38551B6B4}" type="presParOf" srcId="{AF5AE8A0-96BD-494A-AA15-97F53DCD444E}" destId="{068523C4-74A0-4B6A-9DE3-06A479E533DC}" srcOrd="9" destOrd="0" presId="urn:microsoft.com/office/officeart/2011/layout/HexagonRadial"/>
    <dgm:cxn modelId="{A4333D48-8638-4F26-A8F6-0F3ECBB7C680}" type="presParOf" srcId="{068523C4-74A0-4B6A-9DE3-06A479E533DC}" destId="{50FCBE2E-AC3D-427A-A198-9B63DB7EDE30}" srcOrd="0" destOrd="0" presId="urn:microsoft.com/office/officeart/2011/layout/HexagonRadial"/>
    <dgm:cxn modelId="{F9641681-865D-423A-B80B-43E3EC04A119}" type="presParOf" srcId="{AF5AE8A0-96BD-494A-AA15-97F53DCD444E}" destId="{F895D9BC-1301-4610-AD25-A4F737A9BA79}" srcOrd="10" destOrd="0" presId="urn:microsoft.com/office/officeart/2011/layout/HexagonRadial"/>
    <dgm:cxn modelId="{04001362-24F3-408F-84B8-B37D3DC6FC90}" type="presParOf" srcId="{AF5AE8A0-96BD-494A-AA15-97F53DCD444E}" destId="{E1BA4D01-A6B1-44A7-8BF5-850AF6ADD903}" srcOrd="11" destOrd="0" presId="urn:microsoft.com/office/officeart/2011/layout/HexagonRadial"/>
    <dgm:cxn modelId="{22710044-4B16-4EFA-B3A0-14ADC735D36B}" type="presParOf" srcId="{E1BA4D01-A6B1-44A7-8BF5-850AF6ADD903}" destId="{4F6F32F1-776F-4196-B1CD-A5088DEBE8C5}" srcOrd="0" destOrd="0" presId="urn:microsoft.com/office/officeart/2011/layout/HexagonRadial"/>
    <dgm:cxn modelId="{F5DF967E-255C-4AB4-A4A6-F30F21B9CE47}" type="presParOf" srcId="{AF5AE8A0-96BD-494A-AA15-97F53DCD444E}" destId="{CAD1AF53-2A43-4A29-8132-B76833A7C4B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E998E-D32D-452F-BF7A-5191DD447434}">
      <dsp:nvSpPr>
        <dsp:cNvPr id="0" name=""/>
        <dsp:cNvSpPr/>
      </dsp:nvSpPr>
      <dsp:spPr>
        <a:xfrm>
          <a:off x="3052055" y="1466220"/>
          <a:ext cx="1863630" cy="1612115"/>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GB" sz="1000" b="1" kern="1200">
              <a:latin typeface="Century Gothic" panose="020B0502020202020204" pitchFamily="34" charset="0"/>
              <a:ea typeface="Verdana" panose="020B0604030504040204" pitchFamily="34" charset="0"/>
              <a:cs typeface="Verdana" panose="020B0604030504040204" pitchFamily="34" charset="0"/>
            </a:rPr>
            <a:t>Accreditation Process</a:t>
          </a:r>
        </a:p>
      </dsp:txBody>
      <dsp:txXfrm>
        <a:off x="3360885" y="1733370"/>
        <a:ext cx="1245970" cy="1077815"/>
      </dsp:txXfrm>
    </dsp:sp>
    <dsp:sp modelId="{3D5B8AAD-0CB8-4A78-BF5F-E01692CEA28B}">
      <dsp:nvSpPr>
        <dsp:cNvPr id="0" name=""/>
        <dsp:cNvSpPr/>
      </dsp:nvSpPr>
      <dsp:spPr>
        <a:xfrm>
          <a:off x="4219046" y="694932"/>
          <a:ext cx="703142" cy="605850"/>
        </a:xfrm>
        <a:prstGeom prst="hexagon">
          <a:avLst>
            <a:gd name="adj" fmla="val 28900"/>
            <a:gd name="vf" fmla="val 115470"/>
          </a:avLst>
        </a:prstGeom>
        <a:solidFill>
          <a:srgbClr val="F1E59D"/>
        </a:solidFill>
        <a:ln>
          <a:noFill/>
        </a:ln>
        <a:effectLst/>
      </dsp:spPr>
      <dsp:style>
        <a:lnRef idx="0">
          <a:scrgbClr r="0" g="0" b="0"/>
        </a:lnRef>
        <a:fillRef idx="1">
          <a:scrgbClr r="0" g="0" b="0"/>
        </a:fillRef>
        <a:effectRef idx="0">
          <a:scrgbClr r="0" g="0" b="0"/>
        </a:effectRef>
        <a:fontRef idx="minor"/>
      </dsp:style>
    </dsp:sp>
    <dsp:sp modelId="{F4EF179A-0AD4-48D8-A306-11298721E3A4}">
      <dsp:nvSpPr>
        <dsp:cNvPr id="0" name=""/>
        <dsp:cNvSpPr/>
      </dsp:nvSpPr>
      <dsp:spPr>
        <a:xfrm>
          <a:off x="3223722" y="0"/>
          <a:ext cx="1527231" cy="1321234"/>
        </a:xfrm>
        <a:prstGeom prst="hexagon">
          <a:avLst>
            <a:gd name="adj" fmla="val 2857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a:latin typeface="Century Gothic" panose="020B0502020202020204" pitchFamily="34" charset="0"/>
              <a:ea typeface="Verdana" panose="020B0604030504040204" pitchFamily="34" charset="0"/>
              <a:cs typeface="Verdana" panose="020B0604030504040204" pitchFamily="34" charset="0"/>
            </a:rPr>
            <a:t>Join as Member</a:t>
          </a:r>
        </a:p>
      </dsp:txBody>
      <dsp:txXfrm>
        <a:off x="3476817" y="218957"/>
        <a:ext cx="1021041" cy="883320"/>
      </dsp:txXfrm>
    </dsp:sp>
    <dsp:sp modelId="{98B418B7-96AA-4F97-AFBB-F94934ED2EF5}">
      <dsp:nvSpPr>
        <dsp:cNvPr id="0" name=""/>
        <dsp:cNvSpPr/>
      </dsp:nvSpPr>
      <dsp:spPr>
        <a:xfrm>
          <a:off x="5039667" y="1827549"/>
          <a:ext cx="703142" cy="605850"/>
        </a:xfrm>
        <a:prstGeom prst="hexagon">
          <a:avLst>
            <a:gd name="adj" fmla="val 28900"/>
            <a:gd name="vf" fmla="val 115470"/>
          </a:avLst>
        </a:prstGeom>
        <a:solidFill>
          <a:schemeClr val="accent6">
            <a:lumMod val="40000"/>
            <a:lumOff val="60000"/>
          </a:schemeClr>
        </a:solidFill>
        <a:ln>
          <a:noFill/>
        </a:ln>
        <a:effectLst/>
      </dsp:spPr>
      <dsp:style>
        <a:lnRef idx="0">
          <a:scrgbClr r="0" g="0" b="0"/>
        </a:lnRef>
        <a:fillRef idx="1">
          <a:scrgbClr r="0" g="0" b="0"/>
        </a:fillRef>
        <a:effectRef idx="0">
          <a:scrgbClr r="0" g="0" b="0"/>
        </a:effectRef>
        <a:fontRef idx="minor"/>
      </dsp:style>
    </dsp:sp>
    <dsp:sp modelId="{D16E5E45-6020-444D-8A03-BD085DD78453}">
      <dsp:nvSpPr>
        <dsp:cNvPr id="0" name=""/>
        <dsp:cNvSpPr/>
      </dsp:nvSpPr>
      <dsp:spPr>
        <a:xfrm>
          <a:off x="4624371" y="812648"/>
          <a:ext cx="1527231" cy="1321234"/>
        </a:xfrm>
        <a:prstGeom prst="hexagon">
          <a:avLst>
            <a:gd name="adj" fmla="val 28570"/>
            <a:gd name="vf" fmla="val 11547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a:latin typeface="Century Gothic" panose="020B0502020202020204" pitchFamily="34" charset="0"/>
              <a:ea typeface="Verdana" panose="020B0604030504040204" pitchFamily="34" charset="0"/>
              <a:cs typeface="Verdana" panose="020B0604030504040204" pitchFamily="34" charset="0"/>
            </a:rPr>
            <a:t>Self-review</a:t>
          </a:r>
        </a:p>
      </dsp:txBody>
      <dsp:txXfrm>
        <a:off x="4877466" y="1031605"/>
        <a:ext cx="1021041" cy="883320"/>
      </dsp:txXfrm>
    </dsp:sp>
    <dsp:sp modelId="{FBE75CEC-D5AD-4A6C-A8F7-88D72E20ABA4}">
      <dsp:nvSpPr>
        <dsp:cNvPr id="0" name=""/>
        <dsp:cNvSpPr/>
      </dsp:nvSpPr>
      <dsp:spPr>
        <a:xfrm>
          <a:off x="4469611" y="3106061"/>
          <a:ext cx="703142" cy="605850"/>
        </a:xfrm>
        <a:prstGeom prst="hexagon">
          <a:avLst>
            <a:gd name="adj" fmla="val 28900"/>
            <a:gd name="vf" fmla="val 115470"/>
          </a:avLst>
        </a:prstGeom>
        <a:solidFill>
          <a:schemeClr val="accent3">
            <a:lumMod val="20000"/>
            <a:lumOff val="80000"/>
          </a:schemeClr>
        </a:solidFill>
        <a:ln>
          <a:noFill/>
        </a:ln>
        <a:effectLst/>
      </dsp:spPr>
      <dsp:style>
        <a:lnRef idx="0">
          <a:scrgbClr r="0" g="0" b="0"/>
        </a:lnRef>
        <a:fillRef idx="1">
          <a:scrgbClr r="0" g="0" b="0"/>
        </a:fillRef>
        <a:effectRef idx="0">
          <a:scrgbClr r="0" g="0" b="0"/>
        </a:effectRef>
        <a:fontRef idx="minor"/>
      </dsp:style>
    </dsp:sp>
    <dsp:sp modelId="{B819058F-4C72-4A33-B2F6-59BDC4DBD8F0}">
      <dsp:nvSpPr>
        <dsp:cNvPr id="0" name=""/>
        <dsp:cNvSpPr/>
      </dsp:nvSpPr>
      <dsp:spPr>
        <a:xfrm>
          <a:off x="4624371" y="2410219"/>
          <a:ext cx="1527231" cy="1321234"/>
        </a:xfrm>
        <a:prstGeom prst="hexagon">
          <a:avLst>
            <a:gd name="adj" fmla="val 28570"/>
            <a:gd name="vf" fmla="val 11547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rtl="0">
            <a:lnSpc>
              <a:spcPct val="90000"/>
            </a:lnSpc>
            <a:spcBef>
              <a:spcPct val="0"/>
            </a:spcBef>
            <a:spcAft>
              <a:spcPct val="35000"/>
            </a:spcAft>
          </a:pPr>
          <a:r>
            <a:rPr lang="en-GB" sz="1100" kern="1200">
              <a:latin typeface="Century Gothic" panose="020B0502020202020204" pitchFamily="34" charset="0"/>
              <a:ea typeface="Verdana"/>
              <a:cs typeface="Verdana" panose="020B0604030504040204" pitchFamily="34" charset="0"/>
            </a:rPr>
            <a:t>Peer Review</a:t>
          </a:r>
        </a:p>
      </dsp:txBody>
      <dsp:txXfrm>
        <a:off x="4877466" y="2629176"/>
        <a:ext cx="1021041" cy="883320"/>
      </dsp:txXfrm>
    </dsp:sp>
    <dsp:sp modelId="{50FCBE2E-AC3D-427A-A198-9B63DB7EDE30}">
      <dsp:nvSpPr>
        <dsp:cNvPr id="0" name=""/>
        <dsp:cNvSpPr/>
      </dsp:nvSpPr>
      <dsp:spPr>
        <a:xfrm>
          <a:off x="3055523" y="3238775"/>
          <a:ext cx="703142" cy="60585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E218C9-BE56-47BB-A0A4-CD290046EC65}">
      <dsp:nvSpPr>
        <dsp:cNvPr id="0" name=""/>
        <dsp:cNvSpPr/>
      </dsp:nvSpPr>
      <dsp:spPr>
        <a:xfrm>
          <a:off x="3223722" y="3223777"/>
          <a:ext cx="1527231" cy="1321234"/>
        </a:xfrm>
        <a:prstGeom prst="hexagon">
          <a:avLst>
            <a:gd name="adj" fmla="val 28570"/>
            <a:gd name="vf" fmla="val 11547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a:latin typeface="Century Gothic" panose="020B0502020202020204" pitchFamily="34" charset="0"/>
              <a:ea typeface="Verdana" panose="020B0604030504040204" pitchFamily="34" charset="0"/>
              <a:cs typeface="Verdana" panose="020B0604030504040204" pitchFamily="34" charset="0"/>
            </a:rPr>
            <a:t>Local Report</a:t>
          </a:r>
        </a:p>
      </dsp:txBody>
      <dsp:txXfrm>
        <a:off x="3476817" y="3442734"/>
        <a:ext cx="1021041" cy="883320"/>
      </dsp:txXfrm>
    </dsp:sp>
    <dsp:sp modelId="{4F6F32F1-776F-4196-B1CD-A5088DEBE8C5}">
      <dsp:nvSpPr>
        <dsp:cNvPr id="0" name=""/>
        <dsp:cNvSpPr/>
      </dsp:nvSpPr>
      <dsp:spPr>
        <a:xfrm>
          <a:off x="2221463" y="2106613"/>
          <a:ext cx="703142" cy="605850"/>
        </a:xfrm>
        <a:prstGeom prst="hexagon">
          <a:avLst>
            <a:gd name="adj" fmla="val 28900"/>
            <a:gd name="vf" fmla="val 115470"/>
          </a:avLst>
        </a:prstGeom>
        <a:solidFill>
          <a:srgbClr val="CCCCFF"/>
        </a:solidFill>
        <a:ln>
          <a:noFill/>
        </a:ln>
        <a:effectLst/>
      </dsp:spPr>
      <dsp:style>
        <a:lnRef idx="0">
          <a:scrgbClr r="0" g="0" b="0"/>
        </a:lnRef>
        <a:fillRef idx="1">
          <a:scrgbClr r="0" g="0" b="0"/>
        </a:fillRef>
        <a:effectRef idx="0">
          <a:scrgbClr r="0" g="0" b="0"/>
        </a:effectRef>
        <a:fontRef idx="minor"/>
      </dsp:style>
    </dsp:sp>
    <dsp:sp modelId="{F895D9BC-1301-4610-AD25-A4F737A9BA79}">
      <dsp:nvSpPr>
        <dsp:cNvPr id="0" name=""/>
        <dsp:cNvSpPr/>
      </dsp:nvSpPr>
      <dsp:spPr>
        <a:xfrm>
          <a:off x="1816571" y="2411128"/>
          <a:ext cx="1527231" cy="1321234"/>
        </a:xfrm>
        <a:prstGeom prst="hexagon">
          <a:avLst>
            <a:gd name="adj" fmla="val 28570"/>
            <a:gd name="vf" fmla="val 11547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a:latin typeface="Century Gothic" panose="020B0502020202020204" pitchFamily="34" charset="0"/>
              <a:ea typeface="Verdana" panose="020B0604030504040204" pitchFamily="34" charset="0"/>
              <a:cs typeface="Verdana" panose="020B0604030504040204" pitchFamily="34" charset="0"/>
            </a:rPr>
            <a:t>Presentation to AC</a:t>
          </a:r>
        </a:p>
      </dsp:txBody>
      <dsp:txXfrm>
        <a:off x="2069666" y="2630085"/>
        <a:ext cx="1021041" cy="883320"/>
      </dsp:txXfrm>
    </dsp:sp>
    <dsp:sp modelId="{CAD1AF53-2A43-4A29-8132-B76833A7C4B4}">
      <dsp:nvSpPr>
        <dsp:cNvPr id="0" name=""/>
        <dsp:cNvSpPr/>
      </dsp:nvSpPr>
      <dsp:spPr>
        <a:xfrm>
          <a:off x="1816571" y="810830"/>
          <a:ext cx="1527231" cy="1321234"/>
        </a:xfrm>
        <a:prstGeom prst="hexagon">
          <a:avLst>
            <a:gd name="adj" fmla="val 28570"/>
            <a:gd name="vf" fmla="val 11547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GB" sz="1100" kern="1200">
              <a:latin typeface="Century Gothic" panose="020B0502020202020204" pitchFamily="34" charset="0"/>
              <a:ea typeface="Verdana" panose="020B0604030504040204" pitchFamily="34" charset="0"/>
              <a:cs typeface="Verdana" panose="020B0604030504040204" pitchFamily="34" charset="0"/>
            </a:rPr>
            <a:t>Accreditation Decision</a:t>
          </a:r>
        </a:p>
      </dsp:txBody>
      <dsp:txXfrm>
        <a:off x="2069666" y="1029787"/>
        <a:ext cx="1021041" cy="883320"/>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6BA434E-EAC1-4204-99DB-6786A1115E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874C1C1-7CA3-4437-AAF2-2377082DEFF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B0B0AE-7224-4C21-88B7-A0B21EDA6198}" type="datetimeFigureOut">
              <a:rPr lang="en-GB" smtClean="0"/>
              <a:t>16/06/2024</a:t>
            </a:fld>
            <a:endParaRPr lang="en-GB"/>
          </a:p>
        </p:txBody>
      </p:sp>
      <p:sp>
        <p:nvSpPr>
          <p:cNvPr id="4" name="Footer Placeholder 3">
            <a:extLst>
              <a:ext uri="{FF2B5EF4-FFF2-40B4-BE49-F238E27FC236}">
                <a16:creationId xmlns:a16="http://schemas.microsoft.com/office/drawing/2014/main" id="{111A32AA-EB34-4591-9343-2609DE9EC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38464E4-FF03-4AC6-B960-4BDBB5CCA8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34C93-1A5B-42F5-AF65-A88778D89F9C}" type="slidenum">
              <a:rPr lang="en-GB" smtClean="0"/>
              <a:t>‹#›</a:t>
            </a:fld>
            <a:endParaRPr lang="en-GB"/>
          </a:p>
        </p:txBody>
      </p:sp>
    </p:spTree>
    <p:extLst>
      <p:ext uri="{BB962C8B-B14F-4D97-AF65-F5344CB8AC3E}">
        <p14:creationId xmlns:p14="http://schemas.microsoft.com/office/powerpoint/2010/main" val="28236510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385240-C625-415F-882C-8CCB22209BD0}" type="datetimeFigureOut">
              <a:rPr lang="en-GB" smtClean="0"/>
              <a:t>16/06/2024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40BB7B-88D5-4F23-8082-240C0D885CBD}" type="slidenum">
              <a:rPr lang="en-GB" smtClean="0"/>
              <a:t>‹#›</a:t>
            </a:fld>
            <a:endParaRPr lang="en-GB"/>
          </a:p>
        </p:txBody>
      </p:sp>
    </p:spTree>
    <p:extLst>
      <p:ext uri="{BB962C8B-B14F-4D97-AF65-F5344CB8AC3E}">
        <p14:creationId xmlns:p14="http://schemas.microsoft.com/office/powerpoint/2010/main" val="1437292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1</a:t>
            </a:fld>
            <a:endParaRPr lang="en-GB"/>
          </a:p>
        </p:txBody>
      </p:sp>
    </p:spTree>
    <p:extLst>
      <p:ext uri="{BB962C8B-B14F-4D97-AF65-F5344CB8AC3E}">
        <p14:creationId xmlns:p14="http://schemas.microsoft.com/office/powerpoint/2010/main" val="3947510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10</a:t>
            </a:fld>
            <a:endParaRPr lang="en-GB"/>
          </a:p>
        </p:txBody>
      </p:sp>
    </p:spTree>
    <p:extLst>
      <p:ext uri="{BB962C8B-B14F-4D97-AF65-F5344CB8AC3E}">
        <p14:creationId xmlns:p14="http://schemas.microsoft.com/office/powerpoint/2010/main" val="417986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a:p>
            <a:endParaRPr lang="en-US" dirty="0"/>
          </a:p>
          <a:p>
            <a:r>
              <a:rPr lang="en-US" dirty="0"/>
              <a:t>I’ll be talking through the accreditation process very briefly.</a:t>
            </a:r>
          </a:p>
          <a:p>
            <a:endParaRPr lang="en-US" dirty="0"/>
          </a:p>
          <a:p>
            <a:r>
              <a:rPr lang="en-US" dirty="0"/>
              <a:t>Once your organization joins as a member, you will be contacted by a member of our team to begin your self-review. This is a self-assessment process where you will consider how you are meeting or not meeting the SIRAN standards. You’ll also be asked to upload some documentation including 10 SI reports and it’s important to ensure this is all anonymized.</a:t>
            </a:r>
          </a:p>
          <a:p>
            <a:endParaRPr lang="en-US" dirty="0"/>
          </a:p>
          <a:p>
            <a:r>
              <a:rPr lang="en-US" dirty="0"/>
              <a:t>You’ll then have a peer-review visit which will be online, using MS Teams in most cases. This review day will be attended by a peer-review team and consists of professionals working in a similar field and are also from SIRAN member </a:t>
            </a:r>
            <a:r>
              <a:rPr lang="en-US" dirty="0" err="1"/>
              <a:t>organisations</a:t>
            </a:r>
            <a:r>
              <a:rPr lang="en-US" dirty="0"/>
              <a:t>. The peer-review is intended to be a supportive process to share learning, to highlight what you are doing well and where there might be room for improvement.</a:t>
            </a:r>
          </a:p>
          <a:p>
            <a:endParaRPr lang="en-US" dirty="0"/>
          </a:p>
          <a:p>
            <a:r>
              <a:rPr lang="en-US" dirty="0"/>
              <a:t>Findings from your peer-review will be compiled into a comprehensive local report, outlining any areas </a:t>
            </a:r>
            <a:r>
              <a:rPr lang="en-US" dirty="0" err="1"/>
              <a:t>fori</a:t>
            </a:r>
            <a:r>
              <a:rPr lang="en-US" dirty="0"/>
              <a:t> </a:t>
            </a:r>
            <a:r>
              <a:rPr lang="en-US" dirty="0" err="1"/>
              <a:t>mprovement</a:t>
            </a:r>
            <a:r>
              <a:rPr lang="en-US" dirty="0"/>
              <a:t> and what the recommendations are. </a:t>
            </a:r>
          </a:p>
          <a:p>
            <a:endParaRPr lang="en-US" dirty="0"/>
          </a:p>
          <a:p>
            <a:r>
              <a:rPr lang="en-US" dirty="0"/>
              <a:t>Your local report and any additional evidence you’ve provided will be presented to an AC (consisting of stakeholders/professionals in the field that guide and provide decisions on accreditation). Finally, there will be an accreditation decision and this marks the end of the review cycle. </a:t>
            </a:r>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11</a:t>
            </a:fld>
            <a:endParaRPr lang="en-GB"/>
          </a:p>
        </p:txBody>
      </p:sp>
    </p:spTree>
    <p:extLst>
      <p:ext uri="{BB962C8B-B14F-4D97-AF65-F5344CB8AC3E}">
        <p14:creationId xmlns:p14="http://schemas.microsoft.com/office/powerpoint/2010/main" val="297862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12</a:t>
            </a:fld>
            <a:endParaRPr lang="en-GB"/>
          </a:p>
        </p:txBody>
      </p:sp>
    </p:spTree>
    <p:extLst>
      <p:ext uri="{BB962C8B-B14F-4D97-AF65-F5344CB8AC3E}">
        <p14:creationId xmlns:p14="http://schemas.microsoft.com/office/powerpoint/2010/main" val="3216555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Discussing </a:t>
            </a:r>
            <a:r>
              <a:rPr lang="en-US" dirty="0"/>
              <a:t>some findings from our peer reviews so far, which will be captured in our aggregated report from last year</a:t>
            </a:r>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13</a:t>
            </a:fld>
            <a:endParaRPr lang="en-GB"/>
          </a:p>
        </p:txBody>
      </p:sp>
    </p:spTree>
    <p:extLst>
      <p:ext uri="{BB962C8B-B14F-4D97-AF65-F5344CB8AC3E}">
        <p14:creationId xmlns:p14="http://schemas.microsoft.com/office/powerpoint/2010/main" val="140764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a:p>
            <a:endParaRPr lang="en-US" dirty="0"/>
          </a:p>
          <a:p>
            <a:r>
              <a:rPr lang="en-US" dirty="0"/>
              <a:t>Service challenges:</a:t>
            </a:r>
          </a:p>
          <a:p>
            <a:r>
              <a:rPr lang="en-US" dirty="0"/>
              <a:t>-</a:t>
            </a:r>
            <a:r>
              <a:rPr lang="en-US" b="1" dirty="0"/>
              <a:t>Timescales: </a:t>
            </a:r>
            <a:r>
              <a:rPr lang="en-US" dirty="0"/>
              <a:t>Organisations struggle to meet agreed timescales for completing the report. In line with standards, we recommend to revise some of the timescales and set realistic expectations that can be met.</a:t>
            </a:r>
          </a:p>
          <a:p>
            <a:r>
              <a:rPr lang="en-US" dirty="0"/>
              <a:t>-</a:t>
            </a:r>
            <a:r>
              <a:rPr lang="en-US" b="1" dirty="0"/>
              <a:t>Informing of delays: </a:t>
            </a:r>
            <a:r>
              <a:rPr lang="en-US" dirty="0"/>
              <a:t>We also noticed organisations sometimes forget to update staff, patients, and families on the progress of the review. Waiting for the outcome of a review can cause a lot of anxiety to both staff members/ families and patients. As part of our standards we want all services to communicate any delays but also give a reason for them.  </a:t>
            </a:r>
          </a:p>
          <a:p>
            <a:r>
              <a:rPr lang="en-US" dirty="0"/>
              <a:t>-</a:t>
            </a:r>
            <a:r>
              <a:rPr lang="en-US" b="1" dirty="0"/>
              <a:t>Staff input: </a:t>
            </a:r>
            <a:r>
              <a:rPr lang="en-US" dirty="0"/>
              <a:t>Some other standards that have been quite difficult to meet; how staff can review their own contributions to the process. Staff members that were involved in the care of a patient, are often interviewed as part of the review process. But they don’t always see how this is then translated into the report until after it's published. As part of our standards, we want staff members to be able to check their input both for factual accuracy but also having the opportunity to contribute before this is </a:t>
            </a:r>
            <a:r>
              <a:rPr lang="en-US" dirty="0" err="1"/>
              <a:t>finalised</a:t>
            </a:r>
            <a:r>
              <a:rPr lang="en-US" dirty="0"/>
              <a:t>.</a:t>
            </a:r>
          </a:p>
          <a:p>
            <a:r>
              <a:rPr lang="en-US" dirty="0"/>
              <a:t>-</a:t>
            </a:r>
            <a:r>
              <a:rPr lang="en-US" b="1" dirty="0"/>
              <a:t>Reports</a:t>
            </a:r>
            <a:r>
              <a:rPr lang="en-US" dirty="0"/>
              <a:t>; Organisations don't always consider how review can consider wider learning/ they tend look at it in isolation. If a type of incident is recurring; some have completed thematic reviews to identify wider lessons-learned and introduce mechanisms to prevent these types of incidents in the future. </a:t>
            </a:r>
          </a:p>
          <a:p>
            <a:r>
              <a:rPr lang="en-US" dirty="0"/>
              <a:t>-</a:t>
            </a:r>
            <a:r>
              <a:rPr lang="en-US" b="1" dirty="0"/>
              <a:t>Feedback:</a:t>
            </a:r>
            <a:r>
              <a:rPr lang="en-US" dirty="0"/>
              <a:t> Org ask feedback from families around the incident itself, however we want them to also ask feedback about review process. This feedback needs to be asked at the right time and form; it can be invaluable in improving the experiences of going through that review process and make it more considerate and family and patient friendly. </a:t>
            </a:r>
          </a:p>
        </p:txBody>
      </p:sp>
      <p:sp>
        <p:nvSpPr>
          <p:cNvPr id="4" name="Slide Number Placeholder 3"/>
          <p:cNvSpPr>
            <a:spLocks noGrp="1"/>
          </p:cNvSpPr>
          <p:nvPr>
            <p:ph type="sldNum" sz="quarter" idx="5"/>
          </p:nvPr>
        </p:nvSpPr>
        <p:spPr/>
        <p:txBody>
          <a:bodyPr/>
          <a:lstStyle/>
          <a:p>
            <a:fld id="{B940BB7B-88D5-4F23-8082-240C0D885CBD}" type="slidenum">
              <a:rPr lang="en-GB" smtClean="0"/>
              <a:t>14</a:t>
            </a:fld>
            <a:endParaRPr lang="en-GB"/>
          </a:p>
        </p:txBody>
      </p:sp>
    </p:spTree>
    <p:extLst>
      <p:ext uri="{BB962C8B-B14F-4D97-AF65-F5344CB8AC3E}">
        <p14:creationId xmlns:p14="http://schemas.microsoft.com/office/powerpoint/2010/main" val="4165297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Context – aggregated report collates all the information we have gathered from peer reviews but pays particular focus on areas of good practice we’ve identified, as well as common challenges and unmet standards. The report can also be used my member organisations to benchmark themselves against others. Last report published 2021.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demonstrates an overall compliance of how organisations met our standards, according to each of the SIRAN standard domains which are indicated at the bottom of the chart. </a:t>
            </a:r>
          </a:p>
          <a:p>
            <a:endParaRPr lang="en-US" dirty="0"/>
          </a:p>
          <a:p>
            <a:r>
              <a:rPr lang="en-US" dirty="0"/>
              <a:t>It is clear from the chart that organisations performed quite well overall across our different domains. </a:t>
            </a:r>
          </a:p>
          <a:p>
            <a:endParaRPr lang="en-US" dirty="0"/>
          </a:p>
          <a:p>
            <a:r>
              <a:rPr lang="en-US" dirty="0"/>
              <a:t>We have found that organisations tend to do really well in meeting the </a:t>
            </a:r>
            <a:r>
              <a:rPr lang="en-US" dirty="0" err="1"/>
              <a:t>organisational</a:t>
            </a:r>
            <a:r>
              <a:rPr lang="en-US" dirty="0"/>
              <a:t> processes standards (covering things like having </a:t>
            </a:r>
            <a:r>
              <a:rPr lang="en-US" dirty="0" err="1"/>
              <a:t>standardised</a:t>
            </a:r>
            <a:r>
              <a:rPr lang="en-US" dirty="0"/>
              <a:t> policies/procedures that they follow)</a:t>
            </a:r>
          </a:p>
          <a:p>
            <a:endParaRPr lang="en-US" dirty="0"/>
          </a:p>
          <a:p>
            <a:r>
              <a:rPr lang="en-US" dirty="0"/>
              <a:t>Some more variation was seen in the categories around reports and involving patients/families. I will be covering some of the specific challenges in each of these categories shortly.</a:t>
            </a:r>
          </a:p>
        </p:txBody>
      </p:sp>
      <p:sp>
        <p:nvSpPr>
          <p:cNvPr id="4" name="Slide Number Placeholder 3"/>
          <p:cNvSpPr>
            <a:spLocks noGrp="1"/>
          </p:cNvSpPr>
          <p:nvPr>
            <p:ph type="sldNum" sz="quarter" idx="5"/>
          </p:nvPr>
        </p:nvSpPr>
        <p:spPr/>
        <p:txBody>
          <a:bodyPr/>
          <a:lstStyle/>
          <a:p>
            <a:fld id="{B940BB7B-88D5-4F23-8082-240C0D885CBD}" type="slidenum">
              <a:rPr lang="en-GB" smtClean="0"/>
              <a:t>15</a:t>
            </a:fld>
            <a:endParaRPr lang="en-GB"/>
          </a:p>
        </p:txBody>
      </p:sp>
    </p:spTree>
    <p:extLst>
      <p:ext uri="{BB962C8B-B14F-4D97-AF65-F5344CB8AC3E}">
        <p14:creationId xmlns:p14="http://schemas.microsoft.com/office/powerpoint/2010/main" val="1644042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a:p>
            <a:endParaRPr lang="en-GB" dirty="0"/>
          </a:p>
          <a:p>
            <a:r>
              <a:rPr lang="en-GB" dirty="0"/>
              <a:t>Here are some of the good practice examples we have identified over the peer reviews. There are many more included in the full report. </a:t>
            </a:r>
          </a:p>
          <a:p>
            <a:endParaRPr lang="en-GB" dirty="0"/>
          </a:p>
          <a:p>
            <a:r>
              <a:rPr lang="en-US" dirty="0"/>
              <a:t>-When organisation conduct reviews; it helps having a </a:t>
            </a:r>
            <a:r>
              <a:rPr lang="en-US" b="1" dirty="0"/>
              <a:t>separate team of investigators</a:t>
            </a:r>
            <a:r>
              <a:rPr lang="en-US" dirty="0"/>
              <a:t>. Organisations have staff that work internally; e.g., clinical team members being given reviews on top of their usual workload. This can be challenging; both in terms of time/expert knowledge around the investigation processes and patient safety. Services that employ a dedicated, independent team of reviewers scored higher across the board. They had the dedicated time and experience to deal with these reviews with the support of clinical experts. </a:t>
            </a:r>
          </a:p>
          <a:p>
            <a:r>
              <a:rPr lang="en-US" dirty="0"/>
              <a:t>-</a:t>
            </a:r>
            <a:r>
              <a:rPr lang="en-US" b="1" dirty="0"/>
              <a:t>FLO</a:t>
            </a:r>
            <a:r>
              <a:rPr lang="en-US" dirty="0"/>
              <a:t>. This can be a very tough time for families; it's very helpful to have someone in place who has the capacity to communicate in a sensitive manner; they can offer calls, keep the families/patients updated, go through the outcome of the review together. Signpost to other services if more support is needed.</a:t>
            </a:r>
          </a:p>
          <a:p>
            <a:r>
              <a:rPr lang="en-US" dirty="0"/>
              <a:t>-</a:t>
            </a:r>
            <a:r>
              <a:rPr lang="en-US" b="1" dirty="0"/>
              <a:t>Quality priorities: </a:t>
            </a:r>
            <a:r>
              <a:rPr lang="en-US" dirty="0"/>
              <a:t>In terms of recommendations in reports, we have seen organisations think about how to implement any learning in relation to the organisations quality improvement plan. It has been positive to see QI knowledge being brought into organisations action planning and some </a:t>
            </a:r>
            <a:r>
              <a:rPr lang="en-US" dirty="0" err="1"/>
              <a:t>organisationss</a:t>
            </a:r>
            <a:r>
              <a:rPr lang="en-US" dirty="0"/>
              <a:t> that have done this well have evidenced on their action plan what QI branch or priority it links to.)</a:t>
            </a:r>
          </a:p>
          <a:p>
            <a:r>
              <a:rPr lang="en-US" b="1" dirty="0"/>
              <a:t>Pen portraits</a:t>
            </a:r>
            <a:r>
              <a:rPr lang="en-US" dirty="0"/>
              <a:t>. If a patient passes away, organisations gave the opportunity for the family to write some kind words about their loved ones; include a summary of who the person was, what they liked, their hobbies; make the report more personal and humane; and it was a very thoughtful idea that also includes families in a meaningful way.</a:t>
            </a:r>
          </a:p>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16</a:t>
            </a:fld>
            <a:endParaRPr lang="en-GB"/>
          </a:p>
        </p:txBody>
      </p:sp>
    </p:spTree>
    <p:extLst>
      <p:ext uri="{BB962C8B-B14F-4D97-AF65-F5344CB8AC3E}">
        <p14:creationId xmlns:p14="http://schemas.microsoft.com/office/powerpoint/2010/main" val="2875615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a:p>
            <a:endParaRPr lang="en-US" dirty="0"/>
          </a:p>
          <a:p>
            <a:r>
              <a:rPr lang="en-US" dirty="0"/>
              <a:t>Service challenges:</a:t>
            </a:r>
          </a:p>
          <a:p>
            <a:r>
              <a:rPr lang="en-US" dirty="0"/>
              <a:t>-</a:t>
            </a:r>
            <a:r>
              <a:rPr lang="en-US" b="1" dirty="0"/>
              <a:t>Timescales: </a:t>
            </a:r>
            <a:r>
              <a:rPr lang="en-US" dirty="0"/>
              <a:t>Organisations struggle to meet agreed timescales for completing the report. In line with standards, we recommend to revise some of the timescales and set realistic expectations that can be met.</a:t>
            </a:r>
          </a:p>
          <a:p>
            <a:r>
              <a:rPr lang="en-US" dirty="0"/>
              <a:t>-</a:t>
            </a:r>
            <a:r>
              <a:rPr lang="en-US" b="1" dirty="0"/>
              <a:t>Informing of delays: </a:t>
            </a:r>
            <a:r>
              <a:rPr lang="en-US" dirty="0"/>
              <a:t>We also noticed organisations sometimes forget to update staff, patients, and families on the progress of the review. Waiting for the outcome of a review can cause a lot of anxiety to both staff members/ families and patients. As part of our standards we want all services to communicate any delays but also give a reason for them.  </a:t>
            </a:r>
          </a:p>
          <a:p>
            <a:r>
              <a:rPr lang="en-US" dirty="0"/>
              <a:t>-</a:t>
            </a:r>
            <a:r>
              <a:rPr lang="en-US" b="1" dirty="0"/>
              <a:t>Staff input: </a:t>
            </a:r>
            <a:r>
              <a:rPr lang="en-US" dirty="0"/>
              <a:t>Some other standards that have been quite difficult to meet; how staff can review their own contributions to the process. Staff members that were involved in the care of a patient, are often interviewed as part of the review process. But they don’t always see how this is then translated into the report until after it's published. As part of our standards, we want staff members to be able to check their input both for factual accuracy but also having the opportunity to contribute before this is </a:t>
            </a:r>
            <a:r>
              <a:rPr lang="en-US" dirty="0" err="1"/>
              <a:t>finalised</a:t>
            </a:r>
            <a:r>
              <a:rPr lang="en-US" dirty="0"/>
              <a:t>.</a:t>
            </a:r>
          </a:p>
          <a:p>
            <a:r>
              <a:rPr lang="en-US" dirty="0"/>
              <a:t>-</a:t>
            </a:r>
            <a:r>
              <a:rPr lang="en-US" b="1" dirty="0"/>
              <a:t>Reports</a:t>
            </a:r>
            <a:r>
              <a:rPr lang="en-US" dirty="0"/>
              <a:t>; Organisations don't always consider how review can consider wider learning/ they tend look at it in isolation. If a type of incident is recurring; some have completed thematic reviews to identify wider lessons-learned and introduce mechanisms to prevent these types of incidents in the future. </a:t>
            </a:r>
          </a:p>
          <a:p>
            <a:r>
              <a:rPr lang="en-US" dirty="0"/>
              <a:t>-</a:t>
            </a:r>
            <a:r>
              <a:rPr lang="en-US" b="1" dirty="0"/>
              <a:t>Feedback:</a:t>
            </a:r>
            <a:r>
              <a:rPr lang="en-US" dirty="0"/>
              <a:t> Org ask feedback from families around the incident itself, however we want them to also ask feedback about review process. This feedback needs to be asked at the right time and form; it can be invaluable in improving the experiences of going through that review process and make it more considerate and family and patient friendly. </a:t>
            </a:r>
          </a:p>
        </p:txBody>
      </p:sp>
      <p:sp>
        <p:nvSpPr>
          <p:cNvPr id="4" name="Slide Number Placeholder 3"/>
          <p:cNvSpPr>
            <a:spLocks noGrp="1"/>
          </p:cNvSpPr>
          <p:nvPr>
            <p:ph type="sldNum" sz="quarter" idx="5"/>
          </p:nvPr>
        </p:nvSpPr>
        <p:spPr/>
        <p:txBody>
          <a:bodyPr/>
          <a:lstStyle/>
          <a:p>
            <a:fld id="{B940BB7B-88D5-4F23-8082-240C0D885CBD}" type="slidenum">
              <a:rPr lang="en-GB" smtClean="0"/>
              <a:t>17</a:t>
            </a:fld>
            <a:endParaRPr lang="en-GB"/>
          </a:p>
        </p:txBody>
      </p:sp>
    </p:spTree>
    <p:extLst>
      <p:ext uri="{BB962C8B-B14F-4D97-AF65-F5344CB8AC3E}">
        <p14:creationId xmlns:p14="http://schemas.microsoft.com/office/powerpoint/2010/main" val="247006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18</a:t>
            </a:fld>
            <a:endParaRPr lang="en-GB"/>
          </a:p>
        </p:txBody>
      </p:sp>
    </p:spTree>
    <p:extLst>
      <p:ext uri="{BB962C8B-B14F-4D97-AF65-F5344CB8AC3E}">
        <p14:creationId xmlns:p14="http://schemas.microsoft.com/office/powerpoint/2010/main" val="1526009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40BB7B-88D5-4F23-8082-240C0D885CBD}" type="slidenum">
              <a:rPr lang="en-GB" smtClean="0"/>
              <a:t>19</a:t>
            </a:fld>
            <a:endParaRPr lang="en-GB"/>
          </a:p>
        </p:txBody>
      </p:sp>
    </p:spTree>
    <p:extLst>
      <p:ext uri="{BB962C8B-B14F-4D97-AF65-F5344CB8AC3E}">
        <p14:creationId xmlns:p14="http://schemas.microsoft.com/office/powerpoint/2010/main" val="370250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2</a:t>
            </a:fld>
            <a:endParaRPr lang="en-GB"/>
          </a:p>
        </p:txBody>
      </p:sp>
    </p:spTree>
    <p:extLst>
      <p:ext uri="{BB962C8B-B14F-4D97-AF65-F5344CB8AC3E}">
        <p14:creationId xmlns:p14="http://schemas.microsoft.com/office/powerpoint/2010/main" val="324753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ontserrat" panose="00000500000000000000" pitchFamily="2" charset="0"/>
              </a:rPr>
              <a:t>Holly</a:t>
            </a:r>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20</a:t>
            </a:fld>
            <a:endParaRPr lang="en-GB"/>
          </a:p>
        </p:txBody>
      </p:sp>
    </p:spTree>
    <p:extLst>
      <p:ext uri="{BB962C8B-B14F-4D97-AF65-F5344CB8AC3E}">
        <p14:creationId xmlns:p14="http://schemas.microsoft.com/office/powerpoint/2010/main" val="71299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3</a:t>
            </a:fld>
            <a:endParaRPr lang="en-GB"/>
          </a:p>
        </p:txBody>
      </p:sp>
    </p:spTree>
    <p:extLst>
      <p:ext uri="{BB962C8B-B14F-4D97-AF65-F5344CB8AC3E}">
        <p14:creationId xmlns:p14="http://schemas.microsoft.com/office/powerpoint/2010/main" val="2449103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4</a:t>
            </a:fld>
            <a:endParaRPr lang="en-GB"/>
          </a:p>
        </p:txBody>
      </p:sp>
    </p:spTree>
    <p:extLst>
      <p:ext uri="{BB962C8B-B14F-4D97-AF65-F5344CB8AC3E}">
        <p14:creationId xmlns:p14="http://schemas.microsoft.com/office/powerpoint/2010/main" val="3818907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5</a:t>
            </a:fld>
            <a:endParaRPr lang="en-GB"/>
          </a:p>
        </p:txBody>
      </p:sp>
    </p:spTree>
    <p:extLst>
      <p:ext uri="{BB962C8B-B14F-4D97-AF65-F5344CB8AC3E}">
        <p14:creationId xmlns:p14="http://schemas.microsoft.com/office/powerpoint/2010/main" val="28535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ontserrat" panose="00000500000000000000" pitchFamily="2" charset="0"/>
            </a:endParaRPr>
          </a:p>
          <a:p>
            <a:endParaRPr lang="en-US" dirty="0">
              <a:latin typeface="Montserrat" panose="00000500000000000000" pitchFamily="2" charset="0"/>
            </a:endParaRPr>
          </a:p>
        </p:txBody>
      </p:sp>
      <p:sp>
        <p:nvSpPr>
          <p:cNvPr id="4" name="Slide Number Placeholder 3"/>
          <p:cNvSpPr>
            <a:spLocks noGrp="1"/>
          </p:cNvSpPr>
          <p:nvPr>
            <p:ph type="sldNum" sz="quarter" idx="5"/>
          </p:nvPr>
        </p:nvSpPr>
        <p:spPr/>
        <p:txBody>
          <a:bodyPr/>
          <a:lstStyle/>
          <a:p>
            <a:fld id="{B940BB7B-88D5-4F23-8082-240C0D885CBD}" type="slidenum">
              <a:rPr lang="en-GB" smtClean="0"/>
              <a:t>6</a:t>
            </a:fld>
            <a:endParaRPr lang="en-GB"/>
          </a:p>
        </p:txBody>
      </p:sp>
    </p:spTree>
    <p:extLst>
      <p:ext uri="{BB962C8B-B14F-4D97-AF65-F5344CB8AC3E}">
        <p14:creationId xmlns:p14="http://schemas.microsoft.com/office/powerpoint/2010/main" val="876905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7</a:t>
            </a:fld>
            <a:endParaRPr lang="en-GB"/>
          </a:p>
        </p:txBody>
      </p:sp>
    </p:spTree>
    <p:extLst>
      <p:ext uri="{BB962C8B-B14F-4D97-AF65-F5344CB8AC3E}">
        <p14:creationId xmlns:p14="http://schemas.microsoft.com/office/powerpoint/2010/main" val="3503035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8</a:t>
            </a:fld>
            <a:endParaRPr lang="en-GB"/>
          </a:p>
        </p:txBody>
      </p:sp>
    </p:spTree>
    <p:extLst>
      <p:ext uri="{BB962C8B-B14F-4D97-AF65-F5344CB8AC3E}">
        <p14:creationId xmlns:p14="http://schemas.microsoft.com/office/powerpoint/2010/main" val="1288038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940BB7B-88D5-4F23-8082-240C0D885CBD}" type="slidenum">
              <a:rPr lang="en-GB" smtClean="0"/>
              <a:t>9</a:t>
            </a:fld>
            <a:endParaRPr lang="en-GB"/>
          </a:p>
        </p:txBody>
      </p:sp>
    </p:spTree>
    <p:extLst>
      <p:ext uri="{BB962C8B-B14F-4D97-AF65-F5344CB8AC3E}">
        <p14:creationId xmlns:p14="http://schemas.microsoft.com/office/powerpoint/2010/main" val="2176879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CPSych: Main 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0953-FF17-4C1F-B91B-7261D7B43227}"/>
              </a:ext>
            </a:extLst>
          </p:cNvPr>
          <p:cNvSpPr>
            <a:spLocks noGrp="1"/>
          </p:cNvSpPr>
          <p:nvPr>
            <p:ph type="ctrTitle" hasCustomPrompt="1"/>
          </p:nvPr>
        </p:nvSpPr>
        <p:spPr>
          <a:xfrm>
            <a:off x="1524000" y="2385605"/>
            <a:ext cx="9144000" cy="2222907"/>
          </a:xfrm>
          <a:prstGeom prst="rect">
            <a:avLst/>
          </a:prstGeom>
        </p:spPr>
        <p:txBody>
          <a:bodyPr anchor="ctr">
            <a:normAutofit/>
          </a:bodyPr>
          <a:lstStyle>
            <a:lvl1pPr algn="ctr">
              <a:defRPr sz="4300" b="1">
                <a:solidFill>
                  <a:schemeClr val="bg1"/>
                </a:solidFill>
                <a:latin typeface="Montserrat" panose="00000500000000000000" pitchFamily="2" charset="0"/>
              </a:defRPr>
            </a:lvl1pPr>
          </a:lstStyle>
          <a:p>
            <a:r>
              <a:rPr lang="en-US" dirty="0"/>
              <a:t>Presentation title</a:t>
            </a:r>
            <a:endParaRPr lang="en-GB" dirty="0"/>
          </a:p>
        </p:txBody>
      </p:sp>
      <p:sp>
        <p:nvSpPr>
          <p:cNvPr id="3" name="Subtitle 2">
            <a:extLst>
              <a:ext uri="{FF2B5EF4-FFF2-40B4-BE49-F238E27FC236}">
                <a16:creationId xmlns:a16="http://schemas.microsoft.com/office/drawing/2014/main" id="{45C52260-B54A-4E24-B34F-75F6583EB820}"/>
              </a:ext>
            </a:extLst>
          </p:cNvPr>
          <p:cNvSpPr>
            <a:spLocks noGrp="1"/>
          </p:cNvSpPr>
          <p:nvPr>
            <p:ph type="subTitle" idx="1" hasCustomPrompt="1"/>
          </p:nvPr>
        </p:nvSpPr>
        <p:spPr>
          <a:xfrm>
            <a:off x="1524000" y="4814800"/>
            <a:ext cx="9144000" cy="1541550"/>
          </a:xfrm>
          <a:prstGeom prst="rect">
            <a:avLst/>
          </a:prstGeom>
        </p:spPr>
        <p:txBody>
          <a:bodyPr>
            <a:normAutofit/>
          </a:bodyPr>
          <a:lstStyle>
            <a:lvl1pPr marL="0" indent="0" algn="ctr">
              <a:buNone/>
              <a:defRPr sz="280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Names of presenter(s)</a:t>
            </a:r>
            <a:endParaRPr lang="en-GB" dirty="0"/>
          </a:p>
        </p:txBody>
      </p:sp>
      <p:sp>
        <p:nvSpPr>
          <p:cNvPr id="4" name="Date Placeholder 3">
            <a:extLst>
              <a:ext uri="{FF2B5EF4-FFF2-40B4-BE49-F238E27FC236}">
                <a16:creationId xmlns:a16="http://schemas.microsoft.com/office/drawing/2014/main" id="{835C21A5-6803-4B41-83B0-11F1CED2760E}"/>
              </a:ext>
            </a:extLst>
          </p:cNvPr>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AF92F4B8-643A-4B85-8B7F-440A90669A28}" type="datetimeFigureOut">
              <a:rPr lang="en-GB" smtClean="0"/>
              <a:pPr/>
              <a:t>16/06/2024</a:t>
            </a:fld>
            <a:endParaRPr lang="en-GB" dirty="0"/>
          </a:p>
        </p:txBody>
      </p:sp>
      <p:sp>
        <p:nvSpPr>
          <p:cNvPr id="5" name="Footer Placeholder 4">
            <a:extLst>
              <a:ext uri="{FF2B5EF4-FFF2-40B4-BE49-F238E27FC236}">
                <a16:creationId xmlns:a16="http://schemas.microsoft.com/office/drawing/2014/main" id="{A9EA4C68-24CD-4345-AB10-240AE6B4828B}"/>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C71B3EAD-CC87-4A0C-BE29-D8F974177351}"/>
              </a:ext>
            </a:extLst>
          </p:cNvPr>
          <p:cNvSpPr>
            <a:spLocks noGrp="1"/>
          </p:cNvSpPr>
          <p:nvPr>
            <p:ph type="sldNum" sz="quarter" idx="12"/>
          </p:nvPr>
        </p:nvSpPr>
        <p:spPr>
          <a:xfrm>
            <a:off x="8610600" y="6356350"/>
            <a:ext cx="2743200" cy="365125"/>
          </a:xfrm>
          <a:prstGeom prst="rect">
            <a:avLst/>
          </a:prstGeom>
        </p:spPr>
        <p:txBody>
          <a:bodyPr/>
          <a:lstStyle>
            <a:lvl1pPr>
              <a:defRPr>
                <a:solidFill>
                  <a:schemeClr val="bg1"/>
                </a:solidFill>
              </a:defRPr>
            </a:lvl1pPr>
          </a:lstStyle>
          <a:p>
            <a:fld id="{1F80BE16-D3C2-4BF3-BF86-1AE13479DEC1}" type="slidenum">
              <a:rPr lang="en-GB" smtClean="0"/>
              <a:pPr/>
              <a:t>‹#›</a:t>
            </a:fld>
            <a:endParaRPr lang="en-GB" dirty="0"/>
          </a:p>
        </p:txBody>
      </p:sp>
    </p:spTree>
    <p:extLst>
      <p:ext uri="{BB962C8B-B14F-4D97-AF65-F5344CB8AC3E}">
        <p14:creationId xmlns:p14="http://schemas.microsoft.com/office/powerpoint/2010/main" val="15100316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14D5BA-CEE6-4D69-A56B-1AFBBC9A797D}"/>
              </a:ext>
            </a:extLst>
          </p:cNvPr>
          <p:cNvSpPr>
            <a:spLocks noGrp="1"/>
          </p:cNvSpPr>
          <p:nvPr>
            <p:ph idx="1"/>
          </p:nvPr>
        </p:nvSpPr>
        <p:spPr>
          <a:xfrm>
            <a:off x="838200" y="1895964"/>
            <a:ext cx="10515600" cy="4351338"/>
          </a:xfrm>
        </p:spPr>
        <p:txBody>
          <a:bodyPr/>
          <a:lstStyle>
            <a:lvl1pPr indent="-270000">
              <a:buClr>
                <a:srgbClr val="9BA2A3"/>
              </a:buClr>
              <a:defRPr>
                <a:solidFill>
                  <a:schemeClr val="bg1"/>
                </a:solidFill>
              </a:defRPr>
            </a:lvl1pPr>
            <a:lvl2pPr indent="-270000">
              <a:buClr>
                <a:srgbClr val="9BA2A3"/>
              </a:buClr>
              <a:defRPr>
                <a:solidFill>
                  <a:schemeClr val="bg1"/>
                </a:solidFill>
              </a:defRPr>
            </a:lvl2pPr>
            <a:lvl3pPr indent="-270000">
              <a:buClr>
                <a:srgbClr val="9BA2A3"/>
              </a:buClr>
              <a:defRPr>
                <a:solidFill>
                  <a:schemeClr val="bg1"/>
                </a:solidFill>
              </a:defRPr>
            </a:lvl3pPr>
            <a:lvl4pPr indent="-270000">
              <a:buClr>
                <a:srgbClr val="9BA2A3"/>
              </a:buClr>
              <a:defRPr>
                <a:solidFill>
                  <a:schemeClr val="bg1"/>
                </a:solidFill>
              </a:defRPr>
            </a:lvl4pPr>
            <a:lvl5pPr indent="-270000">
              <a:buClr>
                <a:srgbClr val="9BA2A3"/>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FF511605-F8CB-4752-8C3A-0BF9D685AD48}"/>
              </a:ext>
            </a:extLst>
          </p:cNvPr>
          <p:cNvSpPr>
            <a:spLocks noGrp="1"/>
          </p:cNvSpPr>
          <p:nvPr>
            <p:ph type="dt" sz="half" idx="10"/>
          </p:nvPr>
        </p:nvSpPr>
        <p:spPr/>
        <p:txBody>
          <a:bodyPr/>
          <a:lstStyle/>
          <a:p>
            <a:fld id="{AB3564DE-D51B-4C81-BAFD-91ADD0968C91}" type="datetimeFigureOut">
              <a:rPr lang="en-GB" smtClean="0"/>
              <a:t>16/06/2024</a:t>
            </a:fld>
            <a:endParaRPr lang="en-GB"/>
          </a:p>
        </p:txBody>
      </p:sp>
      <p:sp>
        <p:nvSpPr>
          <p:cNvPr id="5" name="Footer Placeholder 4">
            <a:extLst>
              <a:ext uri="{FF2B5EF4-FFF2-40B4-BE49-F238E27FC236}">
                <a16:creationId xmlns:a16="http://schemas.microsoft.com/office/drawing/2014/main" id="{6A669FFB-601A-4267-B4DC-927FCB7FEA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0E9644A-0CB6-4ED6-A23D-5B87142BCF9B}"/>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7" name="Title 6">
            <a:extLst>
              <a:ext uri="{FF2B5EF4-FFF2-40B4-BE49-F238E27FC236}">
                <a16:creationId xmlns:a16="http://schemas.microsoft.com/office/drawing/2014/main" id="{DFAC9B69-F129-400E-AA59-339D3376B2C0}"/>
              </a:ext>
            </a:extLst>
          </p:cNvPr>
          <p:cNvSpPr>
            <a:spLocks noGrp="1"/>
          </p:cNvSpPr>
          <p:nvPr>
            <p:ph type="title"/>
          </p:nvPr>
        </p:nvSpPr>
        <p:spPr>
          <a:xfrm>
            <a:off x="838200" y="365125"/>
            <a:ext cx="7968175" cy="1325563"/>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09158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CPsych: transition slide">
    <p:bg>
      <p:bgPr>
        <a:solidFill>
          <a:srgbClr val="00558F"/>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8E8E32-F811-4197-8815-7DB236EC0791}"/>
              </a:ext>
            </a:extLst>
          </p:cNvPr>
          <p:cNvSpPr>
            <a:spLocks noGrp="1"/>
          </p:cNvSpPr>
          <p:nvPr>
            <p:ph type="dt" sz="half" idx="10"/>
          </p:nvPr>
        </p:nvSpPr>
        <p:spPr/>
        <p:txBody>
          <a:bodyPr/>
          <a:lstStyle/>
          <a:p>
            <a:fld id="{AB3564DE-D51B-4C81-BAFD-91ADD0968C91}" type="datetimeFigureOut">
              <a:rPr lang="en-GB" smtClean="0"/>
              <a:t>16/06/2024</a:t>
            </a:fld>
            <a:endParaRPr lang="en-GB"/>
          </a:p>
        </p:txBody>
      </p:sp>
      <p:sp>
        <p:nvSpPr>
          <p:cNvPr id="4" name="Footer Placeholder 3">
            <a:extLst>
              <a:ext uri="{FF2B5EF4-FFF2-40B4-BE49-F238E27FC236}">
                <a16:creationId xmlns:a16="http://schemas.microsoft.com/office/drawing/2014/main" id="{C48C9D23-3BC2-4871-A7CE-F23548F6124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BF50BF-7971-458D-9BA5-08323798DF53}"/>
              </a:ext>
            </a:extLst>
          </p:cNvPr>
          <p:cNvSpPr>
            <a:spLocks noGrp="1"/>
          </p:cNvSpPr>
          <p:nvPr>
            <p:ph type="sldNum" sz="quarter" idx="12"/>
          </p:nvPr>
        </p:nvSpPr>
        <p:spPr/>
        <p:txBody>
          <a:bodyPr/>
          <a:lstStyle/>
          <a:p>
            <a:fld id="{197B46DC-BC03-4763-897B-6310B967D9E4}" type="slidenum">
              <a:rPr lang="en-GB" smtClean="0"/>
              <a:t>‹#›</a:t>
            </a:fld>
            <a:endParaRPr lang="en-GB"/>
          </a:p>
        </p:txBody>
      </p:sp>
      <p:sp>
        <p:nvSpPr>
          <p:cNvPr id="2" name="Rectangle 1">
            <a:extLst>
              <a:ext uri="{FF2B5EF4-FFF2-40B4-BE49-F238E27FC236}">
                <a16:creationId xmlns:a16="http://schemas.microsoft.com/office/drawing/2014/main" id="{14348CAB-8BAD-46A1-9919-9D3458E844DD}"/>
              </a:ext>
            </a:extLst>
          </p:cNvPr>
          <p:cNvSpPr/>
          <p:nvPr userDrawn="1"/>
        </p:nvSpPr>
        <p:spPr>
          <a:xfrm>
            <a:off x="0" y="0"/>
            <a:ext cx="12192000" cy="6858000"/>
          </a:xfrm>
          <a:prstGeom prst="rect">
            <a:avLst/>
          </a:prstGeom>
          <a:solidFill>
            <a:srgbClr val="7E2E88"/>
          </a:solidFill>
          <a:ln>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E674900F-F588-48BD-BE69-04237FE953AB}"/>
              </a:ext>
            </a:extLst>
          </p:cNvPr>
          <p:cNvSpPr>
            <a:spLocks noGrp="1"/>
          </p:cNvSpPr>
          <p:nvPr>
            <p:ph type="body" sz="quarter" idx="13" hasCustomPrompt="1"/>
          </p:nvPr>
        </p:nvSpPr>
        <p:spPr>
          <a:xfrm>
            <a:off x="1810193" y="2599660"/>
            <a:ext cx="8571614" cy="1658679"/>
          </a:xfrm>
        </p:spPr>
        <p:txBody>
          <a:bodyPr anchor="ctr">
            <a:noAutofit/>
          </a:bodyPr>
          <a:lstStyle>
            <a:lvl1pPr marL="0" indent="0" algn="ctr">
              <a:buNone/>
              <a:defRPr sz="4400" b="1">
                <a:solidFill>
                  <a:schemeClr val="bg1"/>
                </a:solidFill>
              </a:defRPr>
            </a:lvl1pPr>
          </a:lstStyle>
          <a:p>
            <a:pPr marL="0" marR="0" lvl="0" indent="0" algn="ctr" defTabSz="914400" rtl="0" eaLnBrk="1" fontAlgn="auto" latinLnBrk="0" hangingPunct="1">
              <a:lnSpc>
                <a:spcPct val="100000"/>
              </a:lnSpc>
              <a:spcBef>
                <a:spcPts val="1000"/>
              </a:spcBef>
              <a:spcAft>
                <a:spcPts val="0"/>
              </a:spcAft>
              <a:buClr>
                <a:srgbClr val="00558F"/>
              </a:buClr>
              <a:buSzPct val="100000"/>
              <a:buFont typeface="Wingdings 2" panose="05020102010507070707" pitchFamily="18" charset="2"/>
              <a:buNone/>
              <a:tabLst/>
              <a:defRPr/>
            </a:pPr>
            <a:r>
              <a:rPr lang="en-US" dirty="0"/>
              <a:t>Transition slide</a:t>
            </a:r>
            <a:endParaRPr lang="en-GB" dirty="0"/>
          </a:p>
        </p:txBody>
      </p:sp>
    </p:spTree>
    <p:extLst>
      <p:ext uri="{BB962C8B-B14F-4D97-AF65-F5344CB8AC3E}">
        <p14:creationId xmlns:p14="http://schemas.microsoft.com/office/powerpoint/2010/main" val="103865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BDCAD3-F5A0-4E77-B5A2-73EDD7DB88AC}"/>
              </a:ext>
            </a:extLst>
          </p:cNvPr>
          <p:cNvSpPr>
            <a:spLocks noGrp="1"/>
          </p:cNvSpPr>
          <p:nvPr>
            <p:ph type="dt" sz="half" idx="10"/>
          </p:nvPr>
        </p:nvSpPr>
        <p:spPr/>
        <p:txBody>
          <a:bodyPr/>
          <a:lstStyle/>
          <a:p>
            <a:fld id="{35340399-E159-499C-BC20-D75D9BA5048E}" type="datetimeFigureOut">
              <a:rPr lang="en-GB" smtClean="0"/>
              <a:t>16/06/2024</a:t>
            </a:fld>
            <a:endParaRPr lang="en-GB"/>
          </a:p>
        </p:txBody>
      </p:sp>
      <p:sp>
        <p:nvSpPr>
          <p:cNvPr id="3" name="Footer Placeholder 2">
            <a:extLst>
              <a:ext uri="{FF2B5EF4-FFF2-40B4-BE49-F238E27FC236}">
                <a16:creationId xmlns:a16="http://schemas.microsoft.com/office/drawing/2014/main" id="{CCB88C3C-3496-4B8B-ACE8-08032716AD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9BBFEFD-6506-4D60-9A86-DACC6E2A6B78}"/>
              </a:ext>
            </a:extLst>
          </p:cNvPr>
          <p:cNvSpPr>
            <a:spLocks noGrp="1"/>
          </p:cNvSpPr>
          <p:nvPr>
            <p:ph type="sldNum" sz="quarter" idx="12"/>
          </p:nvPr>
        </p:nvSpPr>
        <p:spPr/>
        <p:txBody>
          <a:bodyPr/>
          <a:lstStyle/>
          <a:p>
            <a:fld id="{3531C0BF-E914-4A9D-A046-CDE0E0AF3CF1}" type="slidenum">
              <a:rPr lang="en-GB" smtClean="0"/>
              <a:t>‹#›</a:t>
            </a:fld>
            <a:endParaRPr lang="en-GB"/>
          </a:p>
        </p:txBody>
      </p:sp>
    </p:spTree>
    <p:extLst>
      <p:ext uri="{BB962C8B-B14F-4D97-AF65-F5344CB8AC3E}">
        <p14:creationId xmlns:p14="http://schemas.microsoft.com/office/powerpoint/2010/main" val="15564349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6615FE-B06B-4989-8252-8EEC81A9ABC4}"/>
              </a:ext>
            </a:extLst>
          </p:cNvPr>
          <p:cNvSpPr/>
          <p:nvPr userDrawn="1"/>
        </p:nvSpPr>
        <p:spPr>
          <a:xfrm>
            <a:off x="0" y="-1"/>
            <a:ext cx="12192000" cy="2564975"/>
          </a:xfrm>
          <a:prstGeom prst="rect">
            <a:avLst/>
          </a:prstGeom>
          <a:gradFill>
            <a:gsLst>
              <a:gs pos="78000">
                <a:schemeClr val="bg1"/>
              </a:gs>
              <a:gs pos="0">
                <a:srgbClr val="7E2E88"/>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961833"/>
              </a:solidFill>
            </a:endParaRPr>
          </a:p>
        </p:txBody>
      </p:sp>
      <p:sp>
        <p:nvSpPr>
          <p:cNvPr id="6" name="Rectangle 5">
            <a:extLst>
              <a:ext uri="{FF2B5EF4-FFF2-40B4-BE49-F238E27FC236}">
                <a16:creationId xmlns:a16="http://schemas.microsoft.com/office/drawing/2014/main" id="{80DE4432-07E5-405C-908A-F1995EEF6014}"/>
              </a:ext>
            </a:extLst>
          </p:cNvPr>
          <p:cNvSpPr/>
          <p:nvPr userDrawn="1"/>
        </p:nvSpPr>
        <p:spPr>
          <a:xfrm>
            <a:off x="0" y="2339512"/>
            <a:ext cx="12192000" cy="487629"/>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61833"/>
              </a:solidFill>
            </a:endParaRPr>
          </a:p>
        </p:txBody>
      </p:sp>
      <p:pic>
        <p:nvPicPr>
          <p:cNvPr id="3" name="Picture 2">
            <a:extLst>
              <a:ext uri="{FF2B5EF4-FFF2-40B4-BE49-F238E27FC236}">
                <a16:creationId xmlns:a16="http://schemas.microsoft.com/office/drawing/2014/main" id="{56F7644D-29E9-4C34-AE2B-3F55D9007A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41076" y="126260"/>
            <a:ext cx="4398856" cy="1837948"/>
          </a:xfrm>
          <a:prstGeom prst="rect">
            <a:avLst/>
          </a:prstGeom>
        </p:spPr>
      </p:pic>
    </p:spTree>
    <p:extLst>
      <p:ext uri="{BB962C8B-B14F-4D97-AF65-F5344CB8AC3E}">
        <p14:creationId xmlns:p14="http://schemas.microsoft.com/office/powerpoint/2010/main" val="1999787577"/>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b="1" kern="1200">
          <a:solidFill>
            <a:srgbClr val="00558F"/>
          </a:solidFill>
          <a:latin typeface="Montserrat"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EFC0771-EE9D-430A-A096-BED5FD66201F}"/>
              </a:ext>
            </a:extLst>
          </p:cNvPr>
          <p:cNvSpPr/>
          <p:nvPr userDrawn="1"/>
        </p:nvSpPr>
        <p:spPr>
          <a:xfrm>
            <a:off x="0" y="-1"/>
            <a:ext cx="12192000" cy="1801042"/>
          </a:xfrm>
          <a:prstGeom prst="rect">
            <a:avLst/>
          </a:prstGeom>
          <a:solidFill>
            <a:srgbClr val="7E2E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61833"/>
              </a:solidFill>
            </a:endParaRPr>
          </a:p>
        </p:txBody>
      </p:sp>
      <p:sp>
        <p:nvSpPr>
          <p:cNvPr id="2" name="Title Placeholder 1">
            <a:extLst>
              <a:ext uri="{FF2B5EF4-FFF2-40B4-BE49-F238E27FC236}">
                <a16:creationId xmlns:a16="http://schemas.microsoft.com/office/drawing/2014/main" id="{9DD5108F-1813-4F0D-92E5-BBF29B316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Slide title</a:t>
            </a:r>
            <a:endParaRPr lang="en-GB" dirty="0"/>
          </a:p>
        </p:txBody>
      </p:sp>
      <p:sp>
        <p:nvSpPr>
          <p:cNvPr id="3" name="Text Placeholder 2">
            <a:extLst>
              <a:ext uri="{FF2B5EF4-FFF2-40B4-BE49-F238E27FC236}">
                <a16:creationId xmlns:a16="http://schemas.microsoft.com/office/drawing/2014/main" id="{9FCDF578-7922-4055-8498-7305BE5D7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98907A20-0FD7-4620-BC82-98B58CC730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3564DE-D51B-4C81-BAFD-91ADD0968C91}" type="datetimeFigureOut">
              <a:rPr lang="en-GB" smtClean="0"/>
              <a:t>16/06/2024</a:t>
            </a:fld>
            <a:endParaRPr lang="en-GB"/>
          </a:p>
        </p:txBody>
      </p:sp>
      <p:sp>
        <p:nvSpPr>
          <p:cNvPr id="5" name="Footer Placeholder 4">
            <a:extLst>
              <a:ext uri="{FF2B5EF4-FFF2-40B4-BE49-F238E27FC236}">
                <a16:creationId xmlns:a16="http://schemas.microsoft.com/office/drawing/2014/main" id="{BC9BF381-0B29-41CD-A9DA-2037A9CAC9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318151E-AFFA-4D75-B967-6BCA1774BB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7B46DC-BC03-4763-897B-6310B967D9E4}" type="slidenum">
              <a:rPr lang="en-GB" smtClean="0"/>
              <a:t>‹#›</a:t>
            </a:fld>
            <a:endParaRPr lang="en-GB"/>
          </a:p>
        </p:txBody>
      </p:sp>
      <p:sp>
        <p:nvSpPr>
          <p:cNvPr id="14" name="Rectangle 13">
            <a:extLst>
              <a:ext uri="{FF2B5EF4-FFF2-40B4-BE49-F238E27FC236}">
                <a16:creationId xmlns:a16="http://schemas.microsoft.com/office/drawing/2014/main" id="{DE5A39B3-F21E-4AF6-951D-682FC205EB11}"/>
              </a:ext>
            </a:extLst>
          </p:cNvPr>
          <p:cNvSpPr/>
          <p:nvPr userDrawn="1"/>
        </p:nvSpPr>
        <p:spPr>
          <a:xfrm>
            <a:off x="0" y="1677926"/>
            <a:ext cx="12192000" cy="179387"/>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961833"/>
              </a:solidFill>
            </a:endParaRPr>
          </a:p>
        </p:txBody>
      </p:sp>
      <p:sp>
        <p:nvSpPr>
          <p:cNvPr id="8" name="Right Triangle 7">
            <a:extLst>
              <a:ext uri="{FF2B5EF4-FFF2-40B4-BE49-F238E27FC236}">
                <a16:creationId xmlns:a16="http://schemas.microsoft.com/office/drawing/2014/main" id="{428E0F5D-A8FB-49DB-860F-965E97334A8D}"/>
              </a:ext>
            </a:extLst>
          </p:cNvPr>
          <p:cNvSpPr/>
          <p:nvPr userDrawn="1"/>
        </p:nvSpPr>
        <p:spPr>
          <a:xfrm flipH="1">
            <a:off x="7927933" y="5936"/>
            <a:ext cx="1330413" cy="1684752"/>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E89E30F-CD28-46BC-BD06-2C93D38A9FE0}"/>
              </a:ext>
            </a:extLst>
          </p:cNvPr>
          <p:cNvSpPr/>
          <p:nvPr userDrawn="1"/>
        </p:nvSpPr>
        <p:spPr>
          <a:xfrm>
            <a:off x="9261677" y="5936"/>
            <a:ext cx="2930323" cy="1684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FCF935C9-ECAE-461C-B533-D709966044B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917891" y="233531"/>
            <a:ext cx="3125978" cy="1306109"/>
          </a:xfrm>
          <a:prstGeom prst="rect">
            <a:avLst/>
          </a:prstGeom>
        </p:spPr>
      </p:pic>
    </p:spTree>
    <p:extLst>
      <p:ext uri="{BB962C8B-B14F-4D97-AF65-F5344CB8AC3E}">
        <p14:creationId xmlns:p14="http://schemas.microsoft.com/office/powerpoint/2010/main" val="2497633628"/>
      </p:ext>
    </p:extLst>
  </p:cSld>
  <p:clrMap bg1="lt1" tx1="dk1" bg2="lt2" tx2="dk2" accent1="accent1" accent2="accent2" accent3="accent3" accent4="accent4" accent5="accent5" accent6="accent6" hlink="hlink" folHlink="folHlink"/>
  <p:sldLayoutIdLst>
    <p:sldLayoutId id="2147483676" r:id="rId1"/>
    <p:sldLayoutId id="2147483682" r:id="rId2"/>
  </p:sldLayoutIdLst>
  <p:txStyles>
    <p:titleStyle>
      <a:lvl1pPr algn="l" defTabSz="914400" rtl="0" eaLnBrk="1" latinLnBrk="0" hangingPunct="1">
        <a:lnSpc>
          <a:spcPct val="90000"/>
        </a:lnSpc>
        <a:spcBef>
          <a:spcPct val="0"/>
        </a:spcBef>
        <a:buNone/>
        <a:defRPr sz="4400" b="1" kern="1200">
          <a:solidFill>
            <a:schemeClr val="bg1"/>
          </a:solidFill>
          <a:latin typeface="Montserrat" panose="00000500000000000000" pitchFamily="2" charset="0"/>
          <a:ea typeface="+mj-ea"/>
          <a:cs typeface="+mj-cs"/>
        </a:defRPr>
      </a:lvl1pPr>
    </p:titleStyle>
    <p:bodyStyle>
      <a:lvl1pPr marL="228600" indent="-270000" algn="l" defTabSz="914400" rtl="0" eaLnBrk="1" latinLnBrk="0" hangingPunct="1">
        <a:lnSpc>
          <a:spcPct val="100000"/>
        </a:lnSpc>
        <a:spcBef>
          <a:spcPts val="1000"/>
        </a:spcBef>
        <a:buClr>
          <a:srgbClr val="7E2E88"/>
        </a:buClr>
        <a:buSzPct val="100000"/>
        <a:buFont typeface="Wingdings 2" panose="05020102010507070707" pitchFamily="18" charset="2"/>
        <a:buChar char=""/>
        <a:defRPr sz="2800" kern="1200">
          <a:solidFill>
            <a:schemeClr val="bg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7E2E88"/>
        </a:buClr>
        <a:buSzPct val="100000"/>
        <a:buFont typeface="Wingdings 2" panose="05020102010507070707" pitchFamily="18" charset="2"/>
        <a:buChar char=""/>
        <a:defRPr sz="2400" kern="1200">
          <a:solidFill>
            <a:schemeClr val="bg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7E2E88"/>
        </a:buClr>
        <a:buSzPct val="100000"/>
        <a:buFont typeface="Wingdings 2" panose="05020102010507070707" pitchFamily="18" charset="2"/>
        <a:buChar char=""/>
        <a:defRPr sz="2000" kern="1200">
          <a:solidFill>
            <a:schemeClr val="bg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7E2E88"/>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7E2E88"/>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1176DE14-C2AC-4853-B36A-7DB20F58F9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40399-E159-499C-BC20-D75D9BA5048E}" type="datetimeFigureOut">
              <a:rPr lang="en-GB" smtClean="0"/>
              <a:t>16/06/2024</a:t>
            </a:fld>
            <a:endParaRPr lang="en-GB"/>
          </a:p>
        </p:txBody>
      </p:sp>
      <p:sp>
        <p:nvSpPr>
          <p:cNvPr id="5" name="Footer Placeholder 4">
            <a:extLst>
              <a:ext uri="{FF2B5EF4-FFF2-40B4-BE49-F238E27FC236}">
                <a16:creationId xmlns:a16="http://schemas.microsoft.com/office/drawing/2014/main" id="{2759F19E-9E86-43A7-A679-4C8C967D4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2324B2-BA39-48D6-83E5-E394FCE561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31C0BF-E914-4A9D-A046-CDE0E0AF3CF1}" type="slidenum">
              <a:rPr lang="en-GB" smtClean="0"/>
              <a:t>‹#›</a:t>
            </a:fld>
            <a:endParaRPr lang="en-GB"/>
          </a:p>
        </p:txBody>
      </p:sp>
    </p:spTree>
    <p:extLst>
      <p:ext uri="{BB962C8B-B14F-4D97-AF65-F5344CB8AC3E}">
        <p14:creationId xmlns:p14="http://schemas.microsoft.com/office/powerpoint/2010/main" val="925484786"/>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microsoft.com/office/2007/relationships/hdphoto" Target="../media/hdphoto2.wdp"/><Relationship Id="rId9"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6.sv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9.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sv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28.png"/><Relationship Id="rId14" Type="http://schemas.openxmlformats.org/officeDocument/2006/relationships/image" Target="../media/image41.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svg"/><Relationship Id="rId5" Type="http://schemas.openxmlformats.org/officeDocument/2006/relationships/image" Target="../media/image32.png"/><Relationship Id="rId4" Type="http://schemas.openxmlformats.org/officeDocument/2006/relationships/image" Target="../media/image43.svg"/></Relationships>
</file>

<file path=ppt/slides/_rels/slide21.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7108DD-C55D-4DA9-923D-9E98726E9D30}"/>
              </a:ext>
            </a:extLst>
          </p:cNvPr>
          <p:cNvSpPr>
            <a:spLocks noGrp="1"/>
          </p:cNvSpPr>
          <p:nvPr>
            <p:ph type="ctrTitle"/>
          </p:nvPr>
        </p:nvSpPr>
        <p:spPr>
          <a:xfrm>
            <a:off x="659674" y="2883051"/>
            <a:ext cx="10668000" cy="2413562"/>
          </a:xfrm>
        </p:spPr>
        <p:txBody>
          <a:bodyPr>
            <a:normAutofit/>
          </a:bodyPr>
          <a:lstStyle/>
          <a:p>
            <a:r>
              <a:rPr lang="en-US" sz="4400" b="1" dirty="0">
                <a:solidFill>
                  <a:srgbClr val="7E2E88"/>
                </a:solidFill>
                <a:cs typeface="Mongolian Baiti" panose="03000500000000000000" pitchFamily="66" charset="0"/>
              </a:rPr>
              <a:t>Improving Standards of Safety Incident Responses through Accreditation</a:t>
            </a:r>
            <a:r>
              <a:rPr lang="en-GB" sz="4400" b="1" dirty="0">
                <a:solidFill>
                  <a:srgbClr val="7E2E88"/>
                </a:solidFill>
                <a:cs typeface="Mongolian Baiti" panose="03000500000000000000" pitchFamily="66" charset="0"/>
              </a:rPr>
              <a:t/>
            </a:r>
            <a:br>
              <a:rPr lang="en-GB" sz="4400" b="1" dirty="0">
                <a:solidFill>
                  <a:srgbClr val="7E2E88"/>
                </a:solidFill>
                <a:cs typeface="Mongolian Baiti" panose="03000500000000000000" pitchFamily="66" charset="0"/>
              </a:rPr>
            </a:br>
            <a:r>
              <a:rPr lang="en-GB" sz="3200" b="0" dirty="0">
                <a:solidFill>
                  <a:srgbClr val="7E2E88"/>
                </a:solidFill>
                <a:cs typeface="Mongolian Baiti" panose="03000500000000000000" pitchFamily="66" charset="0"/>
              </a:rPr>
              <a:t>19</a:t>
            </a:r>
            <a:r>
              <a:rPr lang="en-GB" sz="3200" b="0" baseline="30000" dirty="0">
                <a:solidFill>
                  <a:srgbClr val="7E2E88"/>
                </a:solidFill>
                <a:cs typeface="Mongolian Baiti" panose="03000500000000000000" pitchFamily="66" charset="0"/>
              </a:rPr>
              <a:t>th</a:t>
            </a:r>
            <a:r>
              <a:rPr lang="en-GB" sz="3200" b="0" dirty="0">
                <a:solidFill>
                  <a:srgbClr val="7E2E88"/>
                </a:solidFill>
                <a:cs typeface="Mongolian Baiti" panose="03000500000000000000" pitchFamily="66" charset="0"/>
              </a:rPr>
              <a:t> June 2024</a:t>
            </a:r>
            <a:endParaRPr lang="en-GB" sz="4400" b="1" dirty="0">
              <a:solidFill>
                <a:srgbClr val="7E2E88"/>
              </a:solidFill>
              <a:cs typeface="Mongolian Baiti" panose="03000500000000000000" pitchFamily="66" charset="0"/>
            </a:endParaRPr>
          </a:p>
        </p:txBody>
      </p:sp>
      <p:sp>
        <p:nvSpPr>
          <p:cNvPr id="2" name="Subtitle 6">
            <a:extLst>
              <a:ext uri="{FF2B5EF4-FFF2-40B4-BE49-F238E27FC236}">
                <a16:creationId xmlns:a16="http://schemas.microsoft.com/office/drawing/2014/main" id="{63EAB350-F102-7427-1527-6419D44E5B37}"/>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4" name="Graphic 3" descr="Envelope with solid fill">
            <a:extLst>
              <a:ext uri="{FF2B5EF4-FFF2-40B4-BE49-F238E27FC236}">
                <a16:creationId xmlns:a16="http://schemas.microsoft.com/office/drawing/2014/main" id="{CDC0B7C4-930A-984D-EF16-3350EDB186E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
        <p:nvSpPr>
          <p:cNvPr id="8" name="Subtitle 6">
            <a:extLst>
              <a:ext uri="{FF2B5EF4-FFF2-40B4-BE49-F238E27FC236}">
                <a16:creationId xmlns:a16="http://schemas.microsoft.com/office/drawing/2014/main" id="{1E34112F-8908-BFA4-C691-AE6E13C55CDF}"/>
              </a:ext>
            </a:extLst>
          </p:cNvPr>
          <p:cNvSpPr txBox="1">
            <a:spLocks/>
          </p:cNvSpPr>
          <p:nvPr/>
        </p:nvSpPr>
        <p:spPr>
          <a:xfrm>
            <a:off x="261257" y="5905500"/>
            <a:ext cx="11669486" cy="82214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dirty="0">
                <a:solidFill>
                  <a:srgbClr val="494949"/>
                </a:solidFill>
              </a:rPr>
              <a:t>Dr Elena Baker-Glenn, Clinical </a:t>
            </a:r>
            <a:r>
              <a:rPr lang="en-GB" sz="2000" dirty="0" smtClean="0">
                <a:solidFill>
                  <a:srgbClr val="494949"/>
                </a:solidFill>
              </a:rPr>
              <a:t>Director, ELFT </a:t>
            </a:r>
            <a:r>
              <a:rPr lang="en-GB" sz="2000" dirty="0">
                <a:solidFill>
                  <a:srgbClr val="494949"/>
                </a:solidFill>
              </a:rPr>
              <a:t>and Chair of SIRAN Accreditation Committee</a:t>
            </a:r>
          </a:p>
          <a:p>
            <a:pPr algn="l"/>
            <a:endParaRPr lang="en-GB" sz="2400" dirty="0">
              <a:solidFill>
                <a:srgbClr val="494949"/>
              </a:solidFill>
            </a:endParaRPr>
          </a:p>
        </p:txBody>
      </p:sp>
    </p:spTree>
    <p:extLst>
      <p:ext uri="{BB962C8B-B14F-4D97-AF65-F5344CB8AC3E}">
        <p14:creationId xmlns:p14="http://schemas.microsoft.com/office/powerpoint/2010/main" val="2286427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260055" y="216269"/>
            <a:ext cx="7489874" cy="1325563"/>
          </a:xfrm>
        </p:spPr>
        <p:txBody>
          <a:bodyPr/>
          <a:lstStyle/>
          <a:p>
            <a:r>
              <a:rPr lang="en-GB" dirty="0">
                <a:solidFill>
                  <a:schemeClr val="bg1"/>
                </a:solidFill>
              </a:rPr>
              <a:t>Standard domains</a:t>
            </a:r>
          </a:p>
        </p:txBody>
      </p:sp>
      <p:graphicFrame>
        <p:nvGraphicFramePr>
          <p:cNvPr id="6" name="Content Placeholder 5">
            <a:extLst>
              <a:ext uri="{FF2B5EF4-FFF2-40B4-BE49-F238E27FC236}">
                <a16:creationId xmlns:a16="http://schemas.microsoft.com/office/drawing/2014/main" id="{BDBB3578-F1EE-D910-F832-A2647E8E6F90}"/>
              </a:ext>
            </a:extLst>
          </p:cNvPr>
          <p:cNvGraphicFramePr>
            <a:graphicFrameLocks noGrp="1"/>
          </p:cNvGraphicFramePr>
          <p:nvPr>
            <p:ph idx="1"/>
            <p:extLst>
              <p:ext uri="{D42A27DB-BD31-4B8C-83A1-F6EECF244321}">
                <p14:modId xmlns:p14="http://schemas.microsoft.com/office/powerpoint/2010/main" val="1875235555"/>
              </p:ext>
            </p:extLst>
          </p:nvPr>
        </p:nvGraphicFramePr>
        <p:xfrm>
          <a:off x="987136" y="2078355"/>
          <a:ext cx="10217727" cy="3956687"/>
        </p:xfrm>
        <a:graphic>
          <a:graphicData uri="http://schemas.openxmlformats.org/drawingml/2006/table">
            <a:tbl>
              <a:tblPr firstRow="1" bandRow="1">
                <a:tableStyleId>{21E4AEA4-8DFA-4A89-87EB-49C32662AFE0}</a:tableStyleId>
              </a:tblPr>
              <a:tblGrid>
                <a:gridCol w="10217727">
                  <a:extLst>
                    <a:ext uri="{9D8B030D-6E8A-4147-A177-3AD203B41FA5}">
                      <a16:colId xmlns:a16="http://schemas.microsoft.com/office/drawing/2014/main" val="2275860761"/>
                    </a:ext>
                  </a:extLst>
                </a:gridCol>
              </a:tblGrid>
              <a:tr h="801362">
                <a:tc>
                  <a:txBody>
                    <a:bodyPr/>
                    <a:lstStyle/>
                    <a:p>
                      <a:pPr algn="ctr"/>
                      <a:r>
                        <a:rPr lang="en-US" dirty="0">
                          <a:latin typeface="+mj-lt"/>
                        </a:rPr>
                        <a:t>Domain</a:t>
                      </a:r>
                      <a:endParaRPr lang="en-GB" dirty="0">
                        <a:latin typeface="+mj-lt"/>
                      </a:endParaRPr>
                    </a:p>
                  </a:txBody>
                  <a:tcPr/>
                </a:tc>
                <a:extLst>
                  <a:ext uri="{0D108BD9-81ED-4DB2-BD59-A6C34878D82A}">
                    <a16:rowId xmlns:a16="http://schemas.microsoft.com/office/drawing/2014/main" val="2378026231"/>
                  </a:ext>
                </a:extLst>
              </a:tr>
              <a:tr h="631065">
                <a:tc>
                  <a:txBody>
                    <a:bodyPr/>
                    <a:lstStyle/>
                    <a:p>
                      <a:pPr algn="ctr"/>
                      <a:r>
                        <a:rPr lang="en-US" dirty="0" err="1">
                          <a:latin typeface="+mj-lt"/>
                        </a:rPr>
                        <a:t>Organisational</a:t>
                      </a:r>
                      <a:r>
                        <a:rPr lang="en-US" dirty="0">
                          <a:latin typeface="+mj-lt"/>
                        </a:rPr>
                        <a:t> processes</a:t>
                      </a:r>
                      <a:endParaRPr lang="en-GB" dirty="0">
                        <a:latin typeface="+mj-lt"/>
                      </a:endParaRPr>
                    </a:p>
                  </a:txBody>
                  <a:tcPr/>
                </a:tc>
                <a:extLst>
                  <a:ext uri="{0D108BD9-81ED-4DB2-BD59-A6C34878D82A}">
                    <a16:rowId xmlns:a16="http://schemas.microsoft.com/office/drawing/2014/main" val="3409903314"/>
                  </a:ext>
                </a:extLst>
              </a:tr>
              <a:tr h="631065">
                <a:tc>
                  <a:txBody>
                    <a:bodyPr/>
                    <a:lstStyle/>
                    <a:p>
                      <a:pPr algn="ctr"/>
                      <a:r>
                        <a:rPr lang="en-US" dirty="0">
                          <a:latin typeface="+mj-lt"/>
                        </a:rPr>
                        <a:t>Incident review processes</a:t>
                      </a:r>
                      <a:endParaRPr lang="en-GB" dirty="0">
                        <a:latin typeface="+mj-lt"/>
                      </a:endParaRPr>
                    </a:p>
                  </a:txBody>
                  <a:tcPr/>
                </a:tc>
                <a:extLst>
                  <a:ext uri="{0D108BD9-81ED-4DB2-BD59-A6C34878D82A}">
                    <a16:rowId xmlns:a16="http://schemas.microsoft.com/office/drawing/2014/main" val="1663890568"/>
                  </a:ext>
                </a:extLst>
              </a:tr>
              <a:tr h="631065">
                <a:tc>
                  <a:txBody>
                    <a:bodyPr/>
                    <a:lstStyle/>
                    <a:p>
                      <a:pPr algn="ctr"/>
                      <a:r>
                        <a:rPr lang="en-US" dirty="0">
                          <a:latin typeface="+mj-lt"/>
                        </a:rPr>
                        <a:t>Reports</a:t>
                      </a:r>
                      <a:endParaRPr lang="en-GB" dirty="0">
                        <a:latin typeface="+mj-lt"/>
                      </a:endParaRPr>
                    </a:p>
                  </a:txBody>
                  <a:tcPr/>
                </a:tc>
                <a:extLst>
                  <a:ext uri="{0D108BD9-81ED-4DB2-BD59-A6C34878D82A}">
                    <a16:rowId xmlns:a16="http://schemas.microsoft.com/office/drawing/2014/main" val="3611400144"/>
                  </a:ext>
                </a:extLst>
              </a:tr>
              <a:tr h="631065">
                <a:tc>
                  <a:txBody>
                    <a:bodyPr/>
                    <a:lstStyle/>
                    <a:p>
                      <a:pPr algn="ctr"/>
                      <a:r>
                        <a:rPr lang="en-US" dirty="0">
                          <a:latin typeface="+mj-lt"/>
                        </a:rPr>
                        <a:t>Involvement of clinical staff</a:t>
                      </a:r>
                      <a:endParaRPr lang="en-GB" dirty="0">
                        <a:latin typeface="+mj-lt"/>
                      </a:endParaRPr>
                    </a:p>
                  </a:txBody>
                  <a:tcPr/>
                </a:tc>
                <a:extLst>
                  <a:ext uri="{0D108BD9-81ED-4DB2-BD59-A6C34878D82A}">
                    <a16:rowId xmlns:a16="http://schemas.microsoft.com/office/drawing/2014/main" val="1397617432"/>
                  </a:ext>
                </a:extLst>
              </a:tr>
              <a:tr h="631065">
                <a:tc>
                  <a:txBody>
                    <a:bodyPr/>
                    <a:lstStyle/>
                    <a:p>
                      <a:pPr algn="ctr"/>
                      <a:r>
                        <a:rPr lang="en-US" dirty="0">
                          <a:latin typeface="+mj-lt"/>
                        </a:rPr>
                        <a:t>Involvement of patients and families</a:t>
                      </a:r>
                      <a:endParaRPr lang="en-GB" dirty="0">
                        <a:latin typeface="+mj-lt"/>
                      </a:endParaRPr>
                    </a:p>
                  </a:txBody>
                  <a:tcPr/>
                </a:tc>
                <a:extLst>
                  <a:ext uri="{0D108BD9-81ED-4DB2-BD59-A6C34878D82A}">
                    <a16:rowId xmlns:a16="http://schemas.microsoft.com/office/drawing/2014/main" val="1694398377"/>
                  </a:ext>
                </a:extLst>
              </a:tr>
            </a:tbl>
          </a:graphicData>
        </a:graphic>
      </p:graphicFrame>
    </p:spTree>
    <p:extLst>
      <p:ext uri="{BB962C8B-B14F-4D97-AF65-F5344CB8AC3E}">
        <p14:creationId xmlns:p14="http://schemas.microsoft.com/office/powerpoint/2010/main" val="3902147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37458" y="234497"/>
            <a:ext cx="7968175" cy="1325563"/>
          </a:xfrm>
        </p:spPr>
        <p:txBody>
          <a:bodyPr/>
          <a:lstStyle/>
          <a:p>
            <a:r>
              <a:rPr lang="en-GB" b="1" dirty="0">
                <a:solidFill>
                  <a:schemeClr val="bg1"/>
                </a:solidFill>
                <a:latin typeface="+mj-lt"/>
              </a:rPr>
              <a:t>SIRAN Review Cycle</a:t>
            </a:r>
            <a:endParaRPr lang="en-GB" dirty="0">
              <a:solidFill>
                <a:schemeClr val="bg1"/>
              </a:solidFill>
              <a:latin typeface="+mj-lt"/>
            </a:endParaRPr>
          </a:p>
        </p:txBody>
      </p:sp>
      <p:graphicFrame>
        <p:nvGraphicFramePr>
          <p:cNvPr id="9" name="Diagram 8">
            <a:extLst>
              <a:ext uri="{FF2B5EF4-FFF2-40B4-BE49-F238E27FC236}">
                <a16:creationId xmlns:a16="http://schemas.microsoft.com/office/drawing/2014/main" id="{1BE0CDA9-8736-48C9-A8F9-3F295BC34170}"/>
              </a:ext>
            </a:extLst>
          </p:cNvPr>
          <p:cNvGraphicFramePr/>
          <p:nvPr/>
        </p:nvGraphicFramePr>
        <p:xfrm>
          <a:off x="2155688" y="2078491"/>
          <a:ext cx="7968175" cy="45450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3881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37458" y="234497"/>
            <a:ext cx="7968175" cy="1325563"/>
          </a:xfrm>
        </p:spPr>
        <p:txBody>
          <a:bodyPr/>
          <a:lstStyle/>
          <a:p>
            <a:r>
              <a:rPr lang="en-GB" b="1" dirty="0">
                <a:solidFill>
                  <a:schemeClr val="bg1"/>
                </a:solidFill>
                <a:latin typeface="+mj-lt"/>
              </a:rPr>
              <a:t>Typical peer review team</a:t>
            </a:r>
            <a:endParaRPr lang="en-GB" dirty="0">
              <a:solidFill>
                <a:schemeClr val="bg1"/>
              </a:solidFill>
              <a:latin typeface="+mj-lt"/>
            </a:endParaRPr>
          </a:p>
        </p:txBody>
      </p:sp>
      <p:sp>
        <p:nvSpPr>
          <p:cNvPr id="2" name="Content Placeholder 1">
            <a:extLst>
              <a:ext uri="{FF2B5EF4-FFF2-40B4-BE49-F238E27FC236}">
                <a16:creationId xmlns:a16="http://schemas.microsoft.com/office/drawing/2014/main" id="{63E40F44-0F73-3DE0-5622-16C276EF365A}"/>
              </a:ext>
            </a:extLst>
          </p:cNvPr>
          <p:cNvSpPr txBox="1">
            <a:spLocks/>
          </p:cNvSpPr>
          <p:nvPr/>
        </p:nvSpPr>
        <p:spPr>
          <a:xfrm>
            <a:off x="782120" y="2436633"/>
            <a:ext cx="10627760" cy="1240311"/>
          </a:xfrm>
          <a:prstGeom prst="rect">
            <a:avLst/>
          </a:prstGeom>
        </p:spPr>
        <p:txBody>
          <a:bodyPr vert="horz" lIns="91440" tIns="45720" rIns="91440" bIns="45720" rtlCol="0">
            <a:normAutofit/>
          </a:bodyPr>
          <a:lstStyle>
            <a:lvl1pPr marL="228600" indent="-270000" algn="l" defTabSz="914400" rtl="0" eaLnBrk="1" latinLnBrk="0" hangingPunct="1">
              <a:lnSpc>
                <a:spcPct val="100000"/>
              </a:lnSpc>
              <a:spcBef>
                <a:spcPts val="1000"/>
              </a:spcBef>
              <a:buClr>
                <a:srgbClr val="9BA2A3"/>
              </a:buClr>
              <a:buSzPct val="100000"/>
              <a:buFont typeface="Wingdings 2" panose="05020102010507070707" pitchFamily="18" charset="2"/>
              <a:buChar char=""/>
              <a:defRPr sz="2800" kern="1200">
                <a:solidFill>
                  <a:schemeClr val="bg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400" kern="1200">
                <a:solidFill>
                  <a:schemeClr val="bg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000" kern="1200">
                <a:solidFill>
                  <a:schemeClr val="bg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Clr>
                <a:srgbClr val="7E2E88"/>
              </a:buClr>
              <a:buNone/>
            </a:pPr>
            <a:r>
              <a:rPr lang="en-US" sz="2400" dirty="0">
                <a:solidFill>
                  <a:schemeClr val="tx1"/>
                </a:solidFill>
              </a:rPr>
              <a:t>Review teams are made up of a representative from SIRAN, staff from other organisations and a carer representative (in most cases). </a:t>
            </a:r>
          </a:p>
        </p:txBody>
      </p:sp>
      <p:pic>
        <p:nvPicPr>
          <p:cNvPr id="4" name="Picture 3">
            <a:extLst>
              <a:ext uri="{FF2B5EF4-FFF2-40B4-BE49-F238E27FC236}">
                <a16:creationId xmlns:a16="http://schemas.microsoft.com/office/drawing/2014/main" id="{1CF7BFF0-2155-4351-F824-95C1A3677AFE}"/>
              </a:ext>
            </a:extLst>
          </p:cNvPr>
          <p:cNvPicPr>
            <a:picLocks noChangeAspect="1"/>
          </p:cNvPicPr>
          <p:nvPr/>
        </p:nvPicPr>
        <p:blipFill>
          <a:blip r:embed="rId3">
            <a:duotone>
              <a:prstClr val="black"/>
              <a:srgbClr val="7E2E88">
                <a:tint val="45000"/>
                <a:satMod val="400000"/>
              </a:srgbClr>
            </a:duotone>
            <a:alphaModFix amt="85000"/>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1139332" y="3850852"/>
            <a:ext cx="1447501" cy="1440000"/>
          </a:xfrm>
          <a:prstGeom prst="rect">
            <a:avLst/>
          </a:prstGeom>
        </p:spPr>
      </p:pic>
      <p:pic>
        <p:nvPicPr>
          <p:cNvPr id="5" name="Picture 4">
            <a:extLst>
              <a:ext uri="{FF2B5EF4-FFF2-40B4-BE49-F238E27FC236}">
                <a16:creationId xmlns:a16="http://schemas.microsoft.com/office/drawing/2014/main" id="{B1B04150-F9D0-A8DA-061E-E422B8470BBD}"/>
              </a:ext>
            </a:extLst>
          </p:cNvPr>
          <p:cNvPicPr>
            <a:picLocks noChangeAspect="1"/>
          </p:cNvPicPr>
          <p:nvPr/>
        </p:nvPicPr>
        <p:blipFill>
          <a:blip r:embed="rId5">
            <a:duotone>
              <a:schemeClr val="accent2">
                <a:shade val="45000"/>
                <a:satMod val="135000"/>
              </a:schemeClr>
              <a:prstClr val="white"/>
            </a:duotone>
          </a:blip>
          <a:stretch>
            <a:fillRect/>
          </a:stretch>
        </p:blipFill>
        <p:spPr>
          <a:xfrm>
            <a:off x="3478254" y="3850850"/>
            <a:ext cx="1447501" cy="1440000"/>
          </a:xfrm>
          <a:prstGeom prst="rect">
            <a:avLst/>
          </a:prstGeom>
        </p:spPr>
      </p:pic>
      <p:pic>
        <p:nvPicPr>
          <p:cNvPr id="6" name="Picture 5">
            <a:extLst>
              <a:ext uri="{FF2B5EF4-FFF2-40B4-BE49-F238E27FC236}">
                <a16:creationId xmlns:a16="http://schemas.microsoft.com/office/drawing/2014/main" id="{1453AAD5-A9EE-62DD-34C5-D3473D3B447E}"/>
              </a:ext>
            </a:extLst>
          </p:cNvPr>
          <p:cNvPicPr>
            <a:picLocks noChangeAspect="1"/>
          </p:cNvPicPr>
          <p:nvPr/>
        </p:nvPicPr>
        <p:blipFill>
          <a:blip r:embed="rId6">
            <a:duotone>
              <a:schemeClr val="accent2">
                <a:shade val="45000"/>
                <a:satMod val="135000"/>
              </a:schemeClr>
              <a:prstClr val="white"/>
            </a:duotone>
          </a:blip>
          <a:stretch>
            <a:fillRect/>
          </a:stretch>
        </p:blipFill>
        <p:spPr>
          <a:xfrm>
            <a:off x="5769096" y="3850850"/>
            <a:ext cx="1440000" cy="1440000"/>
          </a:xfrm>
          <a:prstGeom prst="rect">
            <a:avLst/>
          </a:prstGeom>
        </p:spPr>
      </p:pic>
      <p:pic>
        <p:nvPicPr>
          <p:cNvPr id="7" name="Picture 6">
            <a:extLst>
              <a:ext uri="{FF2B5EF4-FFF2-40B4-BE49-F238E27FC236}">
                <a16:creationId xmlns:a16="http://schemas.microsoft.com/office/drawing/2014/main" id="{0224A162-D770-1812-16F3-B6034EE1C392}"/>
              </a:ext>
            </a:extLst>
          </p:cNvPr>
          <p:cNvPicPr>
            <a:picLocks noChangeAspect="1"/>
          </p:cNvPicPr>
          <p:nvPr/>
        </p:nvPicPr>
        <p:blipFill>
          <a:blip r:embed="rId7">
            <a:duotone>
              <a:schemeClr val="accent2">
                <a:shade val="45000"/>
                <a:satMod val="135000"/>
              </a:schemeClr>
              <a:prstClr val="white"/>
            </a:duotone>
          </a:blip>
          <a:stretch>
            <a:fillRect/>
          </a:stretch>
        </p:blipFill>
        <p:spPr>
          <a:xfrm>
            <a:off x="8495331" y="3850850"/>
            <a:ext cx="1447501" cy="1440000"/>
          </a:xfrm>
          <a:prstGeom prst="rect">
            <a:avLst/>
          </a:prstGeom>
        </p:spPr>
      </p:pic>
      <p:sp>
        <p:nvSpPr>
          <p:cNvPr id="8" name="Arrow: Striped Right 7">
            <a:extLst>
              <a:ext uri="{FF2B5EF4-FFF2-40B4-BE49-F238E27FC236}">
                <a16:creationId xmlns:a16="http://schemas.microsoft.com/office/drawing/2014/main" id="{EBAB5EF6-E49A-BBD3-A2EC-3027A4C577A4}"/>
              </a:ext>
            </a:extLst>
          </p:cNvPr>
          <p:cNvSpPr/>
          <p:nvPr/>
        </p:nvSpPr>
        <p:spPr>
          <a:xfrm>
            <a:off x="7275286" y="4343839"/>
            <a:ext cx="1006867" cy="454020"/>
          </a:xfrm>
          <a:prstGeom prst="stripedRightArrow">
            <a:avLst/>
          </a:prstGeom>
          <a:solidFill>
            <a:schemeClr val="bg1"/>
          </a:solidFill>
          <a:ln w="19050">
            <a:solidFill>
              <a:srgbClr val="7E2E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Add with solid fill">
            <a:extLst>
              <a:ext uri="{FF2B5EF4-FFF2-40B4-BE49-F238E27FC236}">
                <a16:creationId xmlns:a16="http://schemas.microsoft.com/office/drawing/2014/main" id="{A0F98CFB-31D5-F97B-5832-C9F8542AFAE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2846326" y="4260191"/>
            <a:ext cx="621321" cy="621321"/>
          </a:xfrm>
          <a:prstGeom prst="rect">
            <a:avLst/>
          </a:prstGeom>
        </p:spPr>
      </p:pic>
      <p:pic>
        <p:nvPicPr>
          <p:cNvPr id="11" name="Graphic 10" descr="Add with solid fill">
            <a:extLst>
              <a:ext uri="{FF2B5EF4-FFF2-40B4-BE49-F238E27FC236}">
                <a16:creationId xmlns:a16="http://schemas.microsoft.com/office/drawing/2014/main" id="{AA7D7BA3-7131-3DD2-5ABA-35B3959545F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081585" y="4260189"/>
            <a:ext cx="621321" cy="621321"/>
          </a:xfrm>
          <a:prstGeom prst="rect">
            <a:avLst/>
          </a:prstGeom>
        </p:spPr>
      </p:pic>
      <p:sp>
        <p:nvSpPr>
          <p:cNvPr id="12" name="TextBox 11">
            <a:extLst>
              <a:ext uri="{FF2B5EF4-FFF2-40B4-BE49-F238E27FC236}">
                <a16:creationId xmlns:a16="http://schemas.microsoft.com/office/drawing/2014/main" id="{19B0FE0D-71AE-3BD2-0922-962AE1E63690}"/>
              </a:ext>
            </a:extLst>
          </p:cNvPr>
          <p:cNvSpPr txBox="1"/>
          <p:nvPr/>
        </p:nvSpPr>
        <p:spPr>
          <a:xfrm>
            <a:off x="1036795" y="5460128"/>
            <a:ext cx="1564105" cy="338554"/>
          </a:xfrm>
          <a:prstGeom prst="rect">
            <a:avLst/>
          </a:prstGeom>
          <a:noFill/>
        </p:spPr>
        <p:txBody>
          <a:bodyPr wrap="square">
            <a:spAutoFit/>
          </a:bodyPr>
          <a:lstStyle/>
          <a:p>
            <a:pPr defTabSz="457200" eaLnBrk="0" fontAlgn="base" hangingPunct="0">
              <a:spcBef>
                <a:spcPct val="0"/>
              </a:spcBef>
              <a:spcAft>
                <a:spcPct val="0"/>
              </a:spcAft>
            </a:pPr>
            <a:r>
              <a:rPr lang="en-GB" altLang="en-US" sz="1600">
                <a:solidFill>
                  <a:prstClr val="black"/>
                </a:solidFill>
                <a:ea typeface="ＭＳ Ｐゴシック" panose="020B0600070205080204" pitchFamily="34" charset="-128"/>
              </a:rPr>
              <a:t>Professionals</a:t>
            </a:r>
            <a:endParaRPr lang="en-GB" sz="1600">
              <a:solidFill>
                <a:prstClr val="black"/>
              </a:solidFill>
              <a:latin typeface="Arial" panose="020B0604020202020204" pitchFamily="34" charset="0"/>
              <a:ea typeface="ＭＳ Ｐゴシック" panose="020B0600070205080204" pitchFamily="34" charset="-128"/>
            </a:endParaRPr>
          </a:p>
        </p:txBody>
      </p:sp>
      <p:sp>
        <p:nvSpPr>
          <p:cNvPr id="13" name="TextBox 12">
            <a:extLst>
              <a:ext uri="{FF2B5EF4-FFF2-40B4-BE49-F238E27FC236}">
                <a16:creationId xmlns:a16="http://schemas.microsoft.com/office/drawing/2014/main" id="{CAEB2C3D-B704-16E5-02F0-E506C01CD308}"/>
              </a:ext>
            </a:extLst>
          </p:cNvPr>
          <p:cNvSpPr txBox="1"/>
          <p:nvPr/>
        </p:nvSpPr>
        <p:spPr>
          <a:xfrm>
            <a:off x="5995083" y="5460128"/>
            <a:ext cx="988025" cy="338554"/>
          </a:xfrm>
          <a:prstGeom prst="rect">
            <a:avLst/>
          </a:prstGeom>
          <a:noFill/>
        </p:spPr>
        <p:txBody>
          <a:bodyPr wrap="square">
            <a:spAutoFit/>
          </a:bodyPr>
          <a:lstStyle/>
          <a:p>
            <a:pPr defTabSz="457200" eaLnBrk="0" fontAlgn="base" hangingPunct="0">
              <a:spcBef>
                <a:spcPct val="0"/>
              </a:spcBef>
              <a:spcAft>
                <a:spcPct val="0"/>
              </a:spcAft>
            </a:pPr>
            <a:r>
              <a:rPr lang="en-GB" altLang="en-US" sz="1600">
                <a:solidFill>
                  <a:prstClr val="black"/>
                </a:solidFill>
                <a:ea typeface="ＭＳ Ｐゴシック" panose="020B0600070205080204" pitchFamily="34" charset="-128"/>
              </a:rPr>
              <a:t>QN Rep</a:t>
            </a:r>
            <a:endParaRPr lang="en-GB" sz="1600">
              <a:solidFill>
                <a:prstClr val="black"/>
              </a:solidFill>
              <a:latin typeface="Arial" panose="020B0604020202020204" pitchFamily="34" charset="0"/>
              <a:ea typeface="ＭＳ Ｐゴシック" panose="020B0600070205080204" pitchFamily="34" charset="-128"/>
            </a:endParaRPr>
          </a:p>
        </p:txBody>
      </p:sp>
      <p:sp>
        <p:nvSpPr>
          <p:cNvPr id="14" name="TextBox 13">
            <a:extLst>
              <a:ext uri="{FF2B5EF4-FFF2-40B4-BE49-F238E27FC236}">
                <a16:creationId xmlns:a16="http://schemas.microsoft.com/office/drawing/2014/main" id="{F60033A3-895D-958F-5BA1-75100CE7BB7F}"/>
              </a:ext>
            </a:extLst>
          </p:cNvPr>
          <p:cNvSpPr txBox="1"/>
          <p:nvPr/>
        </p:nvSpPr>
        <p:spPr>
          <a:xfrm>
            <a:off x="8495331" y="5460127"/>
            <a:ext cx="1564105" cy="338554"/>
          </a:xfrm>
          <a:prstGeom prst="rect">
            <a:avLst/>
          </a:prstGeom>
          <a:noFill/>
        </p:spPr>
        <p:txBody>
          <a:bodyPr wrap="square">
            <a:spAutoFit/>
          </a:bodyPr>
          <a:lstStyle/>
          <a:p>
            <a:pPr defTabSz="457200" eaLnBrk="0" fontAlgn="base" hangingPunct="0">
              <a:spcBef>
                <a:spcPct val="0"/>
              </a:spcBef>
              <a:spcAft>
                <a:spcPct val="0"/>
              </a:spcAft>
            </a:pPr>
            <a:r>
              <a:rPr lang="en-GB" altLang="en-US" sz="1600">
                <a:solidFill>
                  <a:prstClr val="black"/>
                </a:solidFill>
                <a:ea typeface="ＭＳ Ｐゴシック" panose="020B0600070205080204" pitchFamily="34" charset="-128"/>
              </a:rPr>
              <a:t>Host Service</a:t>
            </a:r>
            <a:endParaRPr lang="en-GB" sz="1600">
              <a:solidFill>
                <a:prstClr val="black"/>
              </a:solidFill>
              <a:latin typeface="Arial" panose="020B0604020202020204" pitchFamily="34" charset="0"/>
              <a:ea typeface="ＭＳ Ｐゴシック" panose="020B0600070205080204" pitchFamily="34" charset="-128"/>
            </a:endParaRPr>
          </a:p>
        </p:txBody>
      </p:sp>
      <p:sp>
        <p:nvSpPr>
          <p:cNvPr id="15" name="TextBox 14">
            <a:extLst>
              <a:ext uri="{FF2B5EF4-FFF2-40B4-BE49-F238E27FC236}">
                <a16:creationId xmlns:a16="http://schemas.microsoft.com/office/drawing/2014/main" id="{212EA662-F498-CB0F-EBE0-12CF693243D9}"/>
              </a:ext>
            </a:extLst>
          </p:cNvPr>
          <p:cNvSpPr txBox="1"/>
          <p:nvPr/>
        </p:nvSpPr>
        <p:spPr>
          <a:xfrm>
            <a:off x="3300547" y="5337017"/>
            <a:ext cx="1781038" cy="584775"/>
          </a:xfrm>
          <a:prstGeom prst="rect">
            <a:avLst/>
          </a:prstGeom>
          <a:noFill/>
        </p:spPr>
        <p:txBody>
          <a:bodyPr wrap="square">
            <a:spAutoFit/>
          </a:bodyPr>
          <a:lstStyle/>
          <a:p>
            <a:pPr algn="ctr" defTabSz="457200" eaLnBrk="0" fontAlgn="base" hangingPunct="0">
              <a:spcBef>
                <a:spcPct val="0"/>
              </a:spcBef>
              <a:spcAft>
                <a:spcPct val="0"/>
              </a:spcAft>
            </a:pPr>
            <a:r>
              <a:rPr lang="en-GB" altLang="en-US" sz="1600">
                <a:solidFill>
                  <a:prstClr val="black"/>
                </a:solidFill>
                <a:ea typeface="ＭＳ Ｐゴシック" panose="020B0600070205080204" pitchFamily="34" charset="-128"/>
              </a:rPr>
              <a:t>Carer Representative</a:t>
            </a:r>
            <a:endParaRPr lang="en-GB" sz="1600">
              <a:solidFill>
                <a:prstClr val="black"/>
              </a:solidFill>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828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E1AC51-1967-20C4-FA23-9524EB164233}"/>
              </a:ext>
            </a:extLst>
          </p:cNvPr>
          <p:cNvSpPr>
            <a:spLocks noGrp="1"/>
          </p:cNvSpPr>
          <p:nvPr>
            <p:ph type="body" sz="quarter" idx="13"/>
          </p:nvPr>
        </p:nvSpPr>
        <p:spPr/>
        <p:txBody>
          <a:bodyPr/>
          <a:lstStyle/>
          <a:p>
            <a:r>
              <a:rPr lang="en-US" dirty="0"/>
              <a:t>Findings from our reviews</a:t>
            </a:r>
            <a:endParaRPr lang="en-GB" dirty="0"/>
          </a:p>
        </p:txBody>
      </p:sp>
    </p:spTree>
    <p:extLst>
      <p:ext uri="{BB962C8B-B14F-4D97-AF65-F5344CB8AC3E}">
        <p14:creationId xmlns:p14="http://schemas.microsoft.com/office/powerpoint/2010/main" val="204738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dirty="0">
                <a:solidFill>
                  <a:schemeClr val="bg1"/>
                </a:solidFill>
              </a:rPr>
              <a:t>Aggregated Report (2023)</a:t>
            </a:r>
            <a:endParaRPr lang="en-GB" dirty="0">
              <a:solidFill>
                <a:schemeClr val="bg1"/>
              </a:solidFill>
            </a:endParaRPr>
          </a:p>
        </p:txBody>
      </p:sp>
      <p:sp>
        <p:nvSpPr>
          <p:cNvPr id="2" name="Subtitle 6">
            <a:extLst>
              <a:ext uri="{FF2B5EF4-FFF2-40B4-BE49-F238E27FC236}">
                <a16:creationId xmlns:a16="http://schemas.microsoft.com/office/drawing/2014/main" id="{6F7E305A-EE98-CDB0-E648-CE533B003E44}"/>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4" name="Graphic 3" descr="Envelope with solid fill">
            <a:extLst>
              <a:ext uri="{FF2B5EF4-FFF2-40B4-BE49-F238E27FC236}">
                <a16:creationId xmlns:a16="http://schemas.microsoft.com/office/drawing/2014/main" id="{980C2EB4-8F16-EF8C-58D7-179B1BE9505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
        <p:nvSpPr>
          <p:cNvPr id="6" name="Content Placeholder 4">
            <a:extLst>
              <a:ext uri="{FF2B5EF4-FFF2-40B4-BE49-F238E27FC236}">
                <a16:creationId xmlns:a16="http://schemas.microsoft.com/office/drawing/2014/main" id="{51294A0B-98CD-6C5C-82E0-664EE2B3DDFA}"/>
              </a:ext>
            </a:extLst>
          </p:cNvPr>
          <p:cNvSpPr>
            <a:spLocks noGrp="1"/>
          </p:cNvSpPr>
          <p:nvPr>
            <p:ph idx="1"/>
          </p:nvPr>
        </p:nvSpPr>
        <p:spPr>
          <a:xfrm>
            <a:off x="337458" y="2119248"/>
            <a:ext cx="7376159" cy="4504255"/>
          </a:xfrm>
        </p:spPr>
        <p:txBody>
          <a:bodyPr vert="horz" lIns="91440" tIns="45720" rIns="91440" bIns="45720" rtlCol="0" anchor="t">
            <a:normAutofit/>
          </a:bodyPr>
          <a:lstStyle/>
          <a:p>
            <a:pPr marL="0" indent="0">
              <a:buNone/>
            </a:pPr>
            <a:r>
              <a:rPr lang="en-US" sz="3200" dirty="0">
                <a:solidFill>
                  <a:schemeClr val="tx1"/>
                </a:solidFill>
                <a:latin typeface="+mj-lt"/>
              </a:rPr>
              <a:t>Highlights from the SIRAN peer reviews </a:t>
            </a:r>
          </a:p>
          <a:p>
            <a:pPr marL="457200" indent="-457200"/>
            <a:r>
              <a:rPr lang="en-US" sz="3200" dirty="0">
                <a:solidFill>
                  <a:schemeClr val="tx1"/>
                </a:solidFill>
                <a:latin typeface="+mj-lt"/>
              </a:rPr>
              <a:t>Good practice examples</a:t>
            </a:r>
          </a:p>
          <a:p>
            <a:pPr marL="457200" indent="-457200"/>
            <a:r>
              <a:rPr lang="en-US" sz="3200" dirty="0">
                <a:solidFill>
                  <a:schemeClr val="tx1"/>
                </a:solidFill>
                <a:latin typeface="+mj-lt"/>
              </a:rPr>
              <a:t>Commonly unmet standards</a:t>
            </a:r>
          </a:p>
          <a:p>
            <a:pPr marL="457200" indent="-457200"/>
            <a:r>
              <a:rPr lang="en-US" sz="3200" dirty="0">
                <a:solidFill>
                  <a:schemeClr val="tx1"/>
                </a:solidFill>
                <a:latin typeface="+mj-lt"/>
              </a:rPr>
              <a:t>Recommendations and QI suggestions</a:t>
            </a:r>
          </a:p>
        </p:txBody>
      </p:sp>
      <p:pic>
        <p:nvPicPr>
          <p:cNvPr id="5" name="Picture 4">
            <a:extLst>
              <a:ext uri="{FF2B5EF4-FFF2-40B4-BE49-F238E27FC236}">
                <a16:creationId xmlns:a16="http://schemas.microsoft.com/office/drawing/2014/main" id="{645D4008-B2C1-7745-B342-1FA34C83D2DD}"/>
              </a:ext>
            </a:extLst>
          </p:cNvPr>
          <p:cNvPicPr>
            <a:picLocks noChangeAspect="1"/>
          </p:cNvPicPr>
          <p:nvPr/>
        </p:nvPicPr>
        <p:blipFill>
          <a:blip r:embed="rId5"/>
          <a:stretch>
            <a:fillRect/>
          </a:stretch>
        </p:blipFill>
        <p:spPr>
          <a:xfrm>
            <a:off x="9062719" y="2276502"/>
            <a:ext cx="2217405" cy="31484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1287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dirty="0">
                <a:solidFill>
                  <a:schemeClr val="bg1"/>
                </a:solidFill>
              </a:rPr>
              <a:t>Aggregate report</a:t>
            </a:r>
            <a:endParaRPr lang="en-GB" dirty="0">
              <a:solidFill>
                <a:schemeClr val="bg1"/>
              </a:solidFill>
            </a:endParaRPr>
          </a:p>
        </p:txBody>
      </p:sp>
      <p:pic>
        <p:nvPicPr>
          <p:cNvPr id="2" name="Picture 1">
            <a:extLst>
              <a:ext uri="{FF2B5EF4-FFF2-40B4-BE49-F238E27FC236}">
                <a16:creationId xmlns:a16="http://schemas.microsoft.com/office/drawing/2014/main" id="{86AFF4D3-6023-07F2-9C2C-ED21CB8909A6}"/>
              </a:ext>
            </a:extLst>
          </p:cNvPr>
          <p:cNvPicPr>
            <a:picLocks noChangeAspect="1"/>
          </p:cNvPicPr>
          <p:nvPr/>
        </p:nvPicPr>
        <p:blipFill>
          <a:blip r:embed="rId3"/>
          <a:stretch>
            <a:fillRect/>
          </a:stretch>
        </p:blipFill>
        <p:spPr>
          <a:xfrm>
            <a:off x="1961111" y="1797682"/>
            <a:ext cx="8418934" cy="5060318"/>
          </a:xfrm>
          <a:prstGeom prst="rect">
            <a:avLst/>
          </a:prstGeom>
          <a:ln>
            <a:noFill/>
          </a:ln>
        </p:spPr>
      </p:pic>
    </p:spTree>
    <p:extLst>
      <p:ext uri="{BB962C8B-B14F-4D97-AF65-F5344CB8AC3E}">
        <p14:creationId xmlns:p14="http://schemas.microsoft.com/office/powerpoint/2010/main" val="425015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a:solidFill>
                  <a:schemeClr val="bg1"/>
                </a:solidFill>
              </a:rPr>
              <a:t>Good practice</a:t>
            </a:r>
            <a:endParaRPr lang="en-GB">
              <a:solidFill>
                <a:schemeClr val="bg1"/>
              </a:solidFill>
            </a:endParaRPr>
          </a:p>
        </p:txBody>
      </p:sp>
      <p:pic>
        <p:nvPicPr>
          <p:cNvPr id="7" name="Picture 6">
            <a:extLst>
              <a:ext uri="{FF2B5EF4-FFF2-40B4-BE49-F238E27FC236}">
                <a16:creationId xmlns:a16="http://schemas.microsoft.com/office/drawing/2014/main" id="{034C8B7C-057F-707C-C153-EDBF87330AA2}"/>
              </a:ext>
            </a:extLst>
          </p:cNvPr>
          <p:cNvPicPr>
            <a:picLocks noChangeAspect="1"/>
          </p:cNvPicPr>
          <p:nvPr/>
        </p:nvPicPr>
        <p:blipFill rotWithShape="1">
          <a:blip r:embed="rId3"/>
          <a:srcRect l="75201"/>
          <a:stretch/>
        </p:blipFill>
        <p:spPr>
          <a:xfrm>
            <a:off x="6544763" y="2690307"/>
            <a:ext cx="1790702" cy="1953599"/>
          </a:xfrm>
          <a:prstGeom prst="rect">
            <a:avLst/>
          </a:prstGeom>
        </p:spPr>
      </p:pic>
      <p:pic>
        <p:nvPicPr>
          <p:cNvPr id="8" name="Picture 7">
            <a:extLst>
              <a:ext uri="{FF2B5EF4-FFF2-40B4-BE49-F238E27FC236}">
                <a16:creationId xmlns:a16="http://schemas.microsoft.com/office/drawing/2014/main" id="{DC228987-2825-C1C0-39C3-D1C4164907E0}"/>
              </a:ext>
            </a:extLst>
          </p:cNvPr>
          <p:cNvPicPr>
            <a:picLocks noChangeAspect="1"/>
          </p:cNvPicPr>
          <p:nvPr/>
        </p:nvPicPr>
        <p:blipFill rotWithShape="1">
          <a:blip r:embed="rId3"/>
          <a:srcRect r="75963"/>
          <a:stretch/>
        </p:blipFill>
        <p:spPr>
          <a:xfrm>
            <a:off x="1341653" y="2656147"/>
            <a:ext cx="1735668" cy="1953599"/>
          </a:xfrm>
          <a:prstGeom prst="rect">
            <a:avLst/>
          </a:prstGeom>
        </p:spPr>
      </p:pic>
      <p:pic>
        <p:nvPicPr>
          <p:cNvPr id="9" name="Picture 8">
            <a:extLst>
              <a:ext uri="{FF2B5EF4-FFF2-40B4-BE49-F238E27FC236}">
                <a16:creationId xmlns:a16="http://schemas.microsoft.com/office/drawing/2014/main" id="{58DFB91A-2E3D-9796-3418-C8E090942464}"/>
              </a:ext>
            </a:extLst>
          </p:cNvPr>
          <p:cNvPicPr>
            <a:picLocks noChangeAspect="1"/>
          </p:cNvPicPr>
          <p:nvPr/>
        </p:nvPicPr>
        <p:blipFill rotWithShape="1">
          <a:blip r:embed="rId3"/>
          <a:srcRect l="24020" r="51181"/>
          <a:stretch/>
        </p:blipFill>
        <p:spPr>
          <a:xfrm>
            <a:off x="3894695" y="2564270"/>
            <a:ext cx="1790701" cy="1953599"/>
          </a:xfrm>
          <a:prstGeom prst="rect">
            <a:avLst/>
          </a:prstGeom>
        </p:spPr>
      </p:pic>
      <p:pic>
        <p:nvPicPr>
          <p:cNvPr id="10" name="Picture 9">
            <a:extLst>
              <a:ext uri="{FF2B5EF4-FFF2-40B4-BE49-F238E27FC236}">
                <a16:creationId xmlns:a16="http://schemas.microsoft.com/office/drawing/2014/main" id="{C3D7177C-4903-AA02-BC36-4ABDF9FA8069}"/>
              </a:ext>
            </a:extLst>
          </p:cNvPr>
          <p:cNvPicPr>
            <a:picLocks noChangeAspect="1"/>
          </p:cNvPicPr>
          <p:nvPr/>
        </p:nvPicPr>
        <p:blipFill rotWithShape="1">
          <a:blip r:embed="rId3"/>
          <a:srcRect l="49874" r="25327"/>
          <a:stretch/>
        </p:blipFill>
        <p:spPr>
          <a:xfrm rot="12330051">
            <a:off x="9152838" y="2716838"/>
            <a:ext cx="1790701" cy="1953599"/>
          </a:xfrm>
          <a:prstGeom prst="rect">
            <a:avLst/>
          </a:prstGeom>
        </p:spPr>
      </p:pic>
      <p:sp>
        <p:nvSpPr>
          <p:cNvPr id="13" name="TextBox 12">
            <a:extLst>
              <a:ext uri="{FF2B5EF4-FFF2-40B4-BE49-F238E27FC236}">
                <a16:creationId xmlns:a16="http://schemas.microsoft.com/office/drawing/2014/main" id="{DB2A2178-0A5F-EEE4-CA67-FE893F6D52C8}"/>
              </a:ext>
            </a:extLst>
          </p:cNvPr>
          <p:cNvSpPr txBox="1"/>
          <p:nvPr/>
        </p:nvSpPr>
        <p:spPr>
          <a:xfrm>
            <a:off x="3645985" y="4841034"/>
            <a:ext cx="2288120" cy="646331"/>
          </a:xfrm>
          <a:prstGeom prst="rect">
            <a:avLst/>
          </a:prstGeom>
          <a:noFill/>
        </p:spPr>
        <p:txBody>
          <a:bodyPr wrap="square">
            <a:spAutoFit/>
          </a:bodyPr>
          <a:lstStyle/>
          <a:p>
            <a:pPr algn="ctr">
              <a:buClr>
                <a:srgbClr val="7E2E88"/>
              </a:buClr>
            </a:pPr>
            <a:r>
              <a:rPr lang="en-US" sz="1800">
                <a:solidFill>
                  <a:schemeClr val="tx1"/>
                </a:solidFill>
              </a:rPr>
              <a:t>Famil</a:t>
            </a:r>
            <a:r>
              <a:rPr lang="en-US"/>
              <a:t>y Liaison Officers</a:t>
            </a:r>
            <a:endParaRPr lang="en-US" sz="1800">
              <a:solidFill>
                <a:schemeClr val="tx1"/>
              </a:solidFill>
            </a:endParaRPr>
          </a:p>
        </p:txBody>
      </p:sp>
      <p:sp>
        <p:nvSpPr>
          <p:cNvPr id="14" name="TextBox 13">
            <a:extLst>
              <a:ext uri="{FF2B5EF4-FFF2-40B4-BE49-F238E27FC236}">
                <a16:creationId xmlns:a16="http://schemas.microsoft.com/office/drawing/2014/main" id="{E3B834C9-19BD-D06E-5E6B-D7CEF55C5123}"/>
              </a:ext>
            </a:extLst>
          </p:cNvPr>
          <p:cNvSpPr txBox="1"/>
          <p:nvPr/>
        </p:nvSpPr>
        <p:spPr>
          <a:xfrm>
            <a:off x="6124734" y="4841034"/>
            <a:ext cx="2630759" cy="646331"/>
          </a:xfrm>
          <a:prstGeom prst="rect">
            <a:avLst/>
          </a:prstGeom>
          <a:noFill/>
        </p:spPr>
        <p:txBody>
          <a:bodyPr wrap="square">
            <a:spAutoFit/>
          </a:bodyPr>
          <a:lstStyle/>
          <a:p>
            <a:pPr algn="ctr">
              <a:buClr>
                <a:srgbClr val="7E2E88"/>
              </a:buClr>
            </a:pPr>
            <a:r>
              <a:rPr lang="en-US" dirty="0" err="1"/>
              <a:t>Organisational</a:t>
            </a:r>
            <a:r>
              <a:rPr lang="en-US" dirty="0"/>
              <a:t> quality priorities</a:t>
            </a:r>
            <a:endParaRPr lang="en-US" sz="1800" dirty="0">
              <a:solidFill>
                <a:schemeClr val="tx1"/>
              </a:solidFill>
            </a:endParaRPr>
          </a:p>
        </p:txBody>
      </p:sp>
      <p:sp>
        <p:nvSpPr>
          <p:cNvPr id="15" name="TextBox 14">
            <a:extLst>
              <a:ext uri="{FF2B5EF4-FFF2-40B4-BE49-F238E27FC236}">
                <a16:creationId xmlns:a16="http://schemas.microsoft.com/office/drawing/2014/main" id="{90031743-5E9D-4CB4-68E6-37770BF84FD5}"/>
              </a:ext>
            </a:extLst>
          </p:cNvPr>
          <p:cNvSpPr txBox="1"/>
          <p:nvPr/>
        </p:nvSpPr>
        <p:spPr>
          <a:xfrm>
            <a:off x="8293471" y="4867565"/>
            <a:ext cx="3509433" cy="369332"/>
          </a:xfrm>
          <a:prstGeom prst="rect">
            <a:avLst/>
          </a:prstGeom>
          <a:noFill/>
        </p:spPr>
        <p:txBody>
          <a:bodyPr wrap="square">
            <a:spAutoFit/>
          </a:bodyPr>
          <a:lstStyle/>
          <a:p>
            <a:pPr marL="342900" indent="-342900" algn="ctr">
              <a:buClr>
                <a:srgbClr val="7E2E88"/>
              </a:buClr>
            </a:pPr>
            <a:r>
              <a:rPr lang="en-US" sz="1800">
                <a:solidFill>
                  <a:schemeClr val="tx1"/>
                </a:solidFill>
              </a:rPr>
              <a:t>Pen portrait</a:t>
            </a:r>
          </a:p>
        </p:txBody>
      </p:sp>
      <p:sp>
        <p:nvSpPr>
          <p:cNvPr id="16" name="TextBox 15">
            <a:extLst>
              <a:ext uri="{FF2B5EF4-FFF2-40B4-BE49-F238E27FC236}">
                <a16:creationId xmlns:a16="http://schemas.microsoft.com/office/drawing/2014/main" id="{D6326C90-67B6-4637-7DFA-B3544B0D1333}"/>
              </a:ext>
            </a:extLst>
          </p:cNvPr>
          <p:cNvSpPr txBox="1"/>
          <p:nvPr/>
        </p:nvSpPr>
        <p:spPr>
          <a:xfrm>
            <a:off x="693953" y="4841034"/>
            <a:ext cx="3031068" cy="923330"/>
          </a:xfrm>
          <a:prstGeom prst="rect">
            <a:avLst/>
          </a:prstGeom>
          <a:noFill/>
        </p:spPr>
        <p:txBody>
          <a:bodyPr wrap="square">
            <a:spAutoFit/>
          </a:bodyPr>
          <a:lstStyle/>
          <a:p>
            <a:pPr algn="ctr">
              <a:buClr>
                <a:srgbClr val="7E2E88"/>
              </a:buClr>
            </a:pPr>
            <a:r>
              <a:rPr lang="en-US" sz="1800" dirty="0">
                <a:solidFill>
                  <a:schemeClr val="tx1"/>
                </a:solidFill>
              </a:rPr>
              <a:t>Separate team of investigators/ reviewers</a:t>
            </a:r>
          </a:p>
        </p:txBody>
      </p:sp>
      <p:sp>
        <p:nvSpPr>
          <p:cNvPr id="5" name="Subtitle 6">
            <a:extLst>
              <a:ext uri="{FF2B5EF4-FFF2-40B4-BE49-F238E27FC236}">
                <a16:creationId xmlns:a16="http://schemas.microsoft.com/office/drawing/2014/main" id="{60E7B9D5-1A20-E6F8-3C49-6C9557380E58}"/>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6" name="Graphic 5" descr="Envelope with solid fill">
            <a:extLst>
              <a:ext uri="{FF2B5EF4-FFF2-40B4-BE49-F238E27FC236}">
                <a16:creationId xmlns:a16="http://schemas.microsoft.com/office/drawing/2014/main" id="{41BAB169-4749-D172-B3E2-8B2DF5AE87AB}"/>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8961120" y="6426395"/>
            <a:ext cx="457200" cy="457200"/>
          </a:xfrm>
          <a:prstGeom prst="rect">
            <a:avLst/>
          </a:prstGeom>
        </p:spPr>
      </p:pic>
      <p:sp>
        <p:nvSpPr>
          <p:cNvPr id="11" name="Oval 10">
            <a:extLst>
              <a:ext uri="{FF2B5EF4-FFF2-40B4-BE49-F238E27FC236}">
                <a16:creationId xmlns:a16="http://schemas.microsoft.com/office/drawing/2014/main" id="{1F43158E-1F25-590E-0E34-347D7358413B}"/>
              </a:ext>
            </a:extLst>
          </p:cNvPr>
          <p:cNvSpPr/>
          <p:nvPr/>
        </p:nvSpPr>
        <p:spPr>
          <a:xfrm>
            <a:off x="9407048" y="3021496"/>
            <a:ext cx="1372854" cy="1311965"/>
          </a:xfrm>
          <a:prstGeom prst="ellipse">
            <a:avLst/>
          </a:prstGeom>
          <a:solidFill>
            <a:srgbClr val="7E2E88"/>
          </a:solidFill>
          <a:ln>
            <a:solidFill>
              <a:srgbClr val="7E2E8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Graphic 3" descr="Signature with solid fill">
            <a:extLst>
              <a:ext uri="{FF2B5EF4-FFF2-40B4-BE49-F238E27FC236}">
                <a16:creationId xmlns:a16="http://schemas.microsoft.com/office/drawing/2014/main" id="{F636BCD3-C2AD-E506-4FDE-52C4F1F841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521643" y="3230179"/>
            <a:ext cx="1143663" cy="1143663"/>
          </a:xfrm>
          <a:prstGeom prst="rect">
            <a:avLst/>
          </a:prstGeom>
        </p:spPr>
      </p:pic>
    </p:spTree>
    <p:extLst>
      <p:ext uri="{BB962C8B-B14F-4D97-AF65-F5344CB8AC3E}">
        <p14:creationId xmlns:p14="http://schemas.microsoft.com/office/powerpoint/2010/main" val="302164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a:solidFill>
                  <a:schemeClr val="bg1"/>
                </a:solidFill>
              </a:rPr>
              <a:t>Challenges</a:t>
            </a:r>
            <a:endParaRPr lang="en-GB">
              <a:solidFill>
                <a:schemeClr val="bg1"/>
              </a:solidFill>
            </a:endParaRPr>
          </a:p>
        </p:txBody>
      </p:sp>
      <p:pic>
        <p:nvPicPr>
          <p:cNvPr id="5" name="Picture 4">
            <a:extLst>
              <a:ext uri="{FF2B5EF4-FFF2-40B4-BE49-F238E27FC236}">
                <a16:creationId xmlns:a16="http://schemas.microsoft.com/office/drawing/2014/main" id="{F3496629-A0BF-8730-5EB7-61F83E514120}"/>
              </a:ext>
            </a:extLst>
          </p:cNvPr>
          <p:cNvPicPr>
            <a:picLocks noChangeAspect="1"/>
          </p:cNvPicPr>
          <p:nvPr/>
        </p:nvPicPr>
        <p:blipFill rotWithShape="1">
          <a:blip r:embed="rId3"/>
          <a:srcRect l="24940" r="49894"/>
          <a:stretch/>
        </p:blipFill>
        <p:spPr>
          <a:xfrm>
            <a:off x="5492614" y="2403629"/>
            <a:ext cx="1910782" cy="2127615"/>
          </a:xfrm>
          <a:prstGeom prst="rect">
            <a:avLst/>
          </a:prstGeom>
        </p:spPr>
      </p:pic>
      <p:pic>
        <p:nvPicPr>
          <p:cNvPr id="7" name="Picture 6">
            <a:extLst>
              <a:ext uri="{FF2B5EF4-FFF2-40B4-BE49-F238E27FC236}">
                <a16:creationId xmlns:a16="http://schemas.microsoft.com/office/drawing/2014/main" id="{863BC8EF-10CA-5E71-1FD8-3C231E371487}"/>
              </a:ext>
            </a:extLst>
          </p:cNvPr>
          <p:cNvPicPr>
            <a:picLocks noChangeAspect="1"/>
          </p:cNvPicPr>
          <p:nvPr/>
        </p:nvPicPr>
        <p:blipFill rotWithShape="1">
          <a:blip r:embed="rId3"/>
          <a:srcRect l="74509"/>
          <a:stretch/>
        </p:blipFill>
        <p:spPr>
          <a:xfrm>
            <a:off x="10077306" y="2575283"/>
            <a:ext cx="1764740" cy="1939996"/>
          </a:xfrm>
          <a:prstGeom prst="rect">
            <a:avLst/>
          </a:prstGeom>
        </p:spPr>
      </p:pic>
      <p:pic>
        <p:nvPicPr>
          <p:cNvPr id="10" name="Picture 9">
            <a:extLst>
              <a:ext uri="{FF2B5EF4-FFF2-40B4-BE49-F238E27FC236}">
                <a16:creationId xmlns:a16="http://schemas.microsoft.com/office/drawing/2014/main" id="{B63A81A3-23D6-FDA4-1749-B21BBA193EBE}"/>
              </a:ext>
            </a:extLst>
          </p:cNvPr>
          <p:cNvPicPr>
            <a:picLocks noChangeAspect="1"/>
          </p:cNvPicPr>
          <p:nvPr/>
        </p:nvPicPr>
        <p:blipFill rotWithShape="1">
          <a:blip r:embed="rId4"/>
          <a:srcRect r="49946"/>
          <a:stretch/>
        </p:blipFill>
        <p:spPr>
          <a:xfrm>
            <a:off x="763988" y="2540536"/>
            <a:ext cx="1805292" cy="1975247"/>
          </a:xfrm>
          <a:prstGeom prst="rect">
            <a:avLst/>
          </a:prstGeom>
        </p:spPr>
      </p:pic>
      <p:pic>
        <p:nvPicPr>
          <p:cNvPr id="12" name="Picture 11">
            <a:extLst>
              <a:ext uri="{FF2B5EF4-FFF2-40B4-BE49-F238E27FC236}">
                <a16:creationId xmlns:a16="http://schemas.microsoft.com/office/drawing/2014/main" id="{F96CADC7-2C06-8A6B-1E45-4CD6429BE877}"/>
              </a:ext>
            </a:extLst>
          </p:cNvPr>
          <p:cNvPicPr>
            <a:picLocks noChangeAspect="1"/>
          </p:cNvPicPr>
          <p:nvPr/>
        </p:nvPicPr>
        <p:blipFill rotWithShape="1">
          <a:blip r:embed="rId4"/>
          <a:srcRect l="50588"/>
          <a:stretch/>
        </p:blipFill>
        <p:spPr>
          <a:xfrm>
            <a:off x="7857981" y="2575283"/>
            <a:ext cx="1764740" cy="1955961"/>
          </a:xfrm>
          <a:prstGeom prst="rect">
            <a:avLst/>
          </a:prstGeom>
        </p:spPr>
      </p:pic>
      <p:sp>
        <p:nvSpPr>
          <p:cNvPr id="14" name="TextBox 13">
            <a:extLst>
              <a:ext uri="{FF2B5EF4-FFF2-40B4-BE49-F238E27FC236}">
                <a16:creationId xmlns:a16="http://schemas.microsoft.com/office/drawing/2014/main" id="{9DBD8C44-0C46-D30E-3512-77C3358D5234}"/>
              </a:ext>
            </a:extLst>
          </p:cNvPr>
          <p:cNvSpPr txBox="1"/>
          <p:nvPr/>
        </p:nvSpPr>
        <p:spPr>
          <a:xfrm>
            <a:off x="604572" y="4884003"/>
            <a:ext cx="2159000" cy="646331"/>
          </a:xfrm>
          <a:prstGeom prst="rect">
            <a:avLst/>
          </a:prstGeom>
          <a:noFill/>
        </p:spPr>
        <p:txBody>
          <a:bodyPr wrap="square">
            <a:spAutoFit/>
          </a:bodyPr>
          <a:lstStyle/>
          <a:p>
            <a:pPr marL="342900" indent="-342900">
              <a:buClr>
                <a:srgbClr val="7E2E88"/>
              </a:buClr>
            </a:pPr>
            <a:r>
              <a:rPr lang="en-US" sz="1800">
                <a:solidFill>
                  <a:schemeClr val="tx1"/>
                </a:solidFill>
              </a:rPr>
              <a:t>Meeting agreed timescales</a:t>
            </a:r>
          </a:p>
        </p:txBody>
      </p:sp>
      <p:sp>
        <p:nvSpPr>
          <p:cNvPr id="16" name="TextBox 15">
            <a:extLst>
              <a:ext uri="{FF2B5EF4-FFF2-40B4-BE49-F238E27FC236}">
                <a16:creationId xmlns:a16="http://schemas.microsoft.com/office/drawing/2014/main" id="{34D90097-193A-4014-4396-D139FAE042B4}"/>
              </a:ext>
            </a:extLst>
          </p:cNvPr>
          <p:cNvSpPr txBox="1"/>
          <p:nvPr/>
        </p:nvSpPr>
        <p:spPr>
          <a:xfrm>
            <a:off x="2796347" y="4785065"/>
            <a:ext cx="2165264" cy="1477328"/>
          </a:xfrm>
          <a:prstGeom prst="rect">
            <a:avLst/>
          </a:prstGeom>
          <a:noFill/>
        </p:spPr>
        <p:txBody>
          <a:bodyPr wrap="square">
            <a:spAutoFit/>
          </a:bodyPr>
          <a:lstStyle/>
          <a:p>
            <a:pPr marL="342900" indent="19050" algn="ctr">
              <a:buClr>
                <a:srgbClr val="7E2E88"/>
              </a:buClr>
            </a:pPr>
            <a:r>
              <a:rPr lang="en-US" sz="1800">
                <a:solidFill>
                  <a:schemeClr val="tx1"/>
                </a:solidFill>
              </a:rPr>
              <a:t>Informing staff, patients and families of progress and delays</a:t>
            </a:r>
          </a:p>
        </p:txBody>
      </p:sp>
      <p:sp>
        <p:nvSpPr>
          <p:cNvPr id="17" name="TextBox 16">
            <a:extLst>
              <a:ext uri="{FF2B5EF4-FFF2-40B4-BE49-F238E27FC236}">
                <a16:creationId xmlns:a16="http://schemas.microsoft.com/office/drawing/2014/main" id="{7890B297-CD32-6367-8E43-2F4610F0A748}"/>
              </a:ext>
            </a:extLst>
          </p:cNvPr>
          <p:cNvSpPr txBox="1"/>
          <p:nvPr/>
        </p:nvSpPr>
        <p:spPr>
          <a:xfrm>
            <a:off x="5298163" y="4785065"/>
            <a:ext cx="2165264" cy="646331"/>
          </a:xfrm>
          <a:prstGeom prst="rect">
            <a:avLst/>
          </a:prstGeom>
          <a:noFill/>
        </p:spPr>
        <p:txBody>
          <a:bodyPr wrap="square">
            <a:spAutoFit/>
          </a:bodyPr>
          <a:lstStyle/>
          <a:p>
            <a:pPr marL="271463" indent="-71438" algn="ctr">
              <a:buClr>
                <a:srgbClr val="7E2E88"/>
              </a:buClr>
            </a:pPr>
            <a:r>
              <a:rPr lang="en-US" sz="1800">
                <a:solidFill>
                  <a:schemeClr val="tx1"/>
                </a:solidFill>
              </a:rPr>
              <a:t>Review of input by staff</a:t>
            </a:r>
          </a:p>
        </p:txBody>
      </p:sp>
      <p:sp>
        <p:nvSpPr>
          <p:cNvPr id="18" name="TextBox 17">
            <a:extLst>
              <a:ext uri="{FF2B5EF4-FFF2-40B4-BE49-F238E27FC236}">
                <a16:creationId xmlns:a16="http://schemas.microsoft.com/office/drawing/2014/main" id="{522458A2-F4D5-9023-5AB0-A7F8B0E42BA9}"/>
              </a:ext>
            </a:extLst>
          </p:cNvPr>
          <p:cNvSpPr txBox="1"/>
          <p:nvPr/>
        </p:nvSpPr>
        <p:spPr>
          <a:xfrm>
            <a:off x="7463427" y="4682592"/>
            <a:ext cx="2212370" cy="923330"/>
          </a:xfrm>
          <a:prstGeom prst="rect">
            <a:avLst/>
          </a:prstGeom>
          <a:noFill/>
        </p:spPr>
        <p:txBody>
          <a:bodyPr wrap="square">
            <a:spAutoFit/>
          </a:bodyPr>
          <a:lstStyle/>
          <a:p>
            <a:pPr marL="342900" indent="19050" algn="ctr">
              <a:buClr>
                <a:srgbClr val="7E2E88"/>
              </a:buClr>
            </a:pPr>
            <a:r>
              <a:rPr lang="en-US" sz="1800" dirty="0">
                <a:solidFill>
                  <a:schemeClr val="tx1"/>
                </a:solidFill>
              </a:rPr>
              <a:t>Lessons learned in reports</a:t>
            </a:r>
          </a:p>
        </p:txBody>
      </p:sp>
      <p:sp>
        <p:nvSpPr>
          <p:cNvPr id="19" name="TextBox 18">
            <a:extLst>
              <a:ext uri="{FF2B5EF4-FFF2-40B4-BE49-F238E27FC236}">
                <a16:creationId xmlns:a16="http://schemas.microsoft.com/office/drawing/2014/main" id="{80298B93-F258-10B8-2D1E-394BA09A936A}"/>
              </a:ext>
            </a:extLst>
          </p:cNvPr>
          <p:cNvSpPr txBox="1"/>
          <p:nvPr/>
        </p:nvSpPr>
        <p:spPr>
          <a:xfrm>
            <a:off x="9297977" y="4766836"/>
            <a:ext cx="2894023" cy="923330"/>
          </a:xfrm>
          <a:prstGeom prst="rect">
            <a:avLst/>
          </a:prstGeom>
          <a:noFill/>
        </p:spPr>
        <p:txBody>
          <a:bodyPr wrap="square">
            <a:spAutoFit/>
          </a:bodyPr>
          <a:lstStyle/>
          <a:p>
            <a:pPr marL="342900" indent="19050" algn="ctr">
              <a:buClr>
                <a:srgbClr val="7E2E88"/>
              </a:buClr>
            </a:pPr>
            <a:r>
              <a:rPr lang="en-US" sz="1800" dirty="0">
                <a:solidFill>
                  <a:schemeClr val="tx1"/>
                </a:solidFill>
              </a:rPr>
              <a:t>Feedback from patients and families</a:t>
            </a:r>
          </a:p>
        </p:txBody>
      </p:sp>
      <p:pic>
        <p:nvPicPr>
          <p:cNvPr id="21" name="Picture 20">
            <a:extLst>
              <a:ext uri="{FF2B5EF4-FFF2-40B4-BE49-F238E27FC236}">
                <a16:creationId xmlns:a16="http://schemas.microsoft.com/office/drawing/2014/main" id="{231548E2-F6EF-04C5-8688-AD9017A0D71F}"/>
              </a:ext>
            </a:extLst>
          </p:cNvPr>
          <p:cNvPicPr>
            <a:picLocks noChangeAspect="1"/>
          </p:cNvPicPr>
          <p:nvPr/>
        </p:nvPicPr>
        <p:blipFill>
          <a:blip r:embed="rId5"/>
          <a:stretch>
            <a:fillRect/>
          </a:stretch>
        </p:blipFill>
        <p:spPr>
          <a:xfrm>
            <a:off x="3124294" y="2540536"/>
            <a:ext cx="1837318" cy="2034380"/>
          </a:xfrm>
          <a:prstGeom prst="rect">
            <a:avLst/>
          </a:prstGeom>
        </p:spPr>
      </p:pic>
      <p:sp>
        <p:nvSpPr>
          <p:cNvPr id="2" name="Subtitle 6">
            <a:extLst>
              <a:ext uri="{FF2B5EF4-FFF2-40B4-BE49-F238E27FC236}">
                <a16:creationId xmlns:a16="http://schemas.microsoft.com/office/drawing/2014/main" id="{6F7E305A-EE98-CDB0-E648-CE533B003E44}"/>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4" name="Graphic 3" descr="Envelope with solid fill">
            <a:extLst>
              <a:ext uri="{FF2B5EF4-FFF2-40B4-BE49-F238E27FC236}">
                <a16:creationId xmlns:a16="http://schemas.microsoft.com/office/drawing/2014/main" id="{980C2EB4-8F16-EF8C-58D7-179B1BE9505F}"/>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349864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dirty="0"/>
              <a:t>Membership benefits</a:t>
            </a:r>
            <a:endParaRPr lang="en-GB" dirty="0">
              <a:solidFill>
                <a:schemeClr val="bg1"/>
              </a:solidFill>
            </a:endParaRPr>
          </a:p>
        </p:txBody>
      </p:sp>
      <p:sp>
        <p:nvSpPr>
          <p:cNvPr id="6" name="Rectangle 5">
            <a:extLst>
              <a:ext uri="{FF2B5EF4-FFF2-40B4-BE49-F238E27FC236}">
                <a16:creationId xmlns:a16="http://schemas.microsoft.com/office/drawing/2014/main" id="{5C12FA0F-42E6-DBC3-E6CB-E3BFBAF4DF63}"/>
              </a:ext>
            </a:extLst>
          </p:cNvPr>
          <p:cNvSpPr/>
          <p:nvPr/>
        </p:nvSpPr>
        <p:spPr>
          <a:xfrm>
            <a:off x="577944" y="2101011"/>
            <a:ext cx="3199387" cy="1992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91B6630-A501-45F1-7265-32623BD4D06B}"/>
              </a:ext>
            </a:extLst>
          </p:cNvPr>
          <p:cNvSpPr/>
          <p:nvPr/>
        </p:nvSpPr>
        <p:spPr>
          <a:xfrm>
            <a:off x="8418064" y="2065976"/>
            <a:ext cx="3199387" cy="206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2A803F89-DFD9-51A5-9B50-7749989C1846}"/>
              </a:ext>
            </a:extLst>
          </p:cNvPr>
          <p:cNvSpPr/>
          <p:nvPr/>
        </p:nvSpPr>
        <p:spPr>
          <a:xfrm>
            <a:off x="4496306" y="2065975"/>
            <a:ext cx="3199387" cy="200261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E04C2AC-381C-FF1E-D224-E6BD525BFABB}"/>
              </a:ext>
            </a:extLst>
          </p:cNvPr>
          <p:cNvSpPr/>
          <p:nvPr/>
        </p:nvSpPr>
        <p:spPr>
          <a:xfrm>
            <a:off x="577944" y="4515632"/>
            <a:ext cx="3199387" cy="199281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4E4A83E4-2EA5-B981-E467-0F55D6219F56}"/>
              </a:ext>
            </a:extLst>
          </p:cNvPr>
          <p:cNvSpPr/>
          <p:nvPr/>
        </p:nvSpPr>
        <p:spPr>
          <a:xfrm>
            <a:off x="4496306" y="4515632"/>
            <a:ext cx="3199387" cy="19928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A1D3CAF-E7EA-0C3C-F1FF-82B613D6BF05}"/>
              </a:ext>
            </a:extLst>
          </p:cNvPr>
          <p:cNvSpPr/>
          <p:nvPr/>
        </p:nvSpPr>
        <p:spPr>
          <a:xfrm>
            <a:off x="8414668" y="4515632"/>
            <a:ext cx="3199387" cy="199281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37999869-C769-D00C-6567-0D770E95F0E8}"/>
              </a:ext>
            </a:extLst>
          </p:cNvPr>
          <p:cNvSpPr txBox="1"/>
          <p:nvPr/>
        </p:nvSpPr>
        <p:spPr>
          <a:xfrm>
            <a:off x="698522" y="3106760"/>
            <a:ext cx="2954835" cy="1077218"/>
          </a:xfrm>
          <a:prstGeom prst="rect">
            <a:avLst/>
          </a:prstGeom>
          <a:noFill/>
        </p:spPr>
        <p:txBody>
          <a:bodyPr wrap="square">
            <a:spAutoFit/>
          </a:bodyPr>
          <a:lstStyle/>
          <a:p>
            <a:r>
              <a:rPr lang="en-GB" sz="1600">
                <a:solidFill>
                  <a:schemeClr val="bg1"/>
                </a:solidFill>
                <a:latin typeface="Montserrat" panose="00000500000000000000" pitchFamily="2" charset="0"/>
              </a:rPr>
              <a:t>Promote quality improvement and share best practice</a:t>
            </a:r>
          </a:p>
          <a:p>
            <a:endParaRPr lang="en-GB" sz="1600">
              <a:solidFill>
                <a:schemeClr val="bg1"/>
              </a:solidFill>
              <a:latin typeface="Montserrat" panose="00000500000000000000" pitchFamily="2" charset="0"/>
            </a:endParaRPr>
          </a:p>
        </p:txBody>
      </p:sp>
      <p:sp>
        <p:nvSpPr>
          <p:cNvPr id="22" name="TextBox 21">
            <a:extLst>
              <a:ext uri="{FF2B5EF4-FFF2-40B4-BE49-F238E27FC236}">
                <a16:creationId xmlns:a16="http://schemas.microsoft.com/office/drawing/2014/main" id="{8290F7B7-2118-5514-77B5-A832F621DAA4}"/>
              </a:ext>
            </a:extLst>
          </p:cNvPr>
          <p:cNvSpPr txBox="1"/>
          <p:nvPr/>
        </p:nvSpPr>
        <p:spPr>
          <a:xfrm>
            <a:off x="684152" y="5415657"/>
            <a:ext cx="3063439" cy="1077218"/>
          </a:xfrm>
          <a:prstGeom prst="rect">
            <a:avLst/>
          </a:prstGeom>
          <a:noFill/>
        </p:spPr>
        <p:txBody>
          <a:bodyPr wrap="square">
            <a:spAutoFit/>
          </a:bodyPr>
          <a:lstStyle/>
          <a:p>
            <a:r>
              <a:rPr lang="en-US" sz="1600">
                <a:solidFill>
                  <a:schemeClr val="bg1"/>
                </a:solidFill>
                <a:latin typeface="Montserrat" panose="00000500000000000000" pitchFamily="2" charset="0"/>
              </a:rPr>
              <a:t>Allow services to benchmark their practices against other similar services</a:t>
            </a:r>
          </a:p>
        </p:txBody>
      </p:sp>
      <p:sp>
        <p:nvSpPr>
          <p:cNvPr id="23" name="TextBox 22">
            <a:extLst>
              <a:ext uri="{FF2B5EF4-FFF2-40B4-BE49-F238E27FC236}">
                <a16:creationId xmlns:a16="http://schemas.microsoft.com/office/drawing/2014/main" id="{6AA68680-B0BC-E954-B95F-367F0E64C455}"/>
              </a:ext>
            </a:extLst>
          </p:cNvPr>
          <p:cNvSpPr txBox="1"/>
          <p:nvPr/>
        </p:nvSpPr>
        <p:spPr>
          <a:xfrm>
            <a:off x="4656330" y="5415657"/>
            <a:ext cx="2956534" cy="1077218"/>
          </a:xfrm>
          <a:prstGeom prst="rect">
            <a:avLst/>
          </a:prstGeom>
          <a:noFill/>
        </p:spPr>
        <p:txBody>
          <a:bodyPr wrap="square">
            <a:spAutoFit/>
          </a:bodyPr>
          <a:lstStyle/>
          <a:p>
            <a:r>
              <a:rPr lang="en-US" sz="1600">
                <a:solidFill>
                  <a:schemeClr val="bg1"/>
                </a:solidFill>
                <a:latin typeface="Montserrat" panose="00000500000000000000" pitchFamily="2" charset="0"/>
              </a:rPr>
              <a:t>Demonstrate the quality of the </a:t>
            </a:r>
            <a:r>
              <a:rPr lang="en-US" sz="1600" err="1">
                <a:solidFill>
                  <a:schemeClr val="bg1"/>
                </a:solidFill>
                <a:latin typeface="Montserrat" panose="00000500000000000000" pitchFamily="2" charset="0"/>
              </a:rPr>
              <a:t>organisation's</a:t>
            </a:r>
            <a:r>
              <a:rPr lang="en-US" sz="1600">
                <a:solidFill>
                  <a:schemeClr val="bg1"/>
                </a:solidFill>
                <a:latin typeface="Montserrat" panose="00000500000000000000" pitchFamily="2" charset="0"/>
              </a:rPr>
              <a:t> processes through accreditation</a:t>
            </a:r>
          </a:p>
        </p:txBody>
      </p:sp>
      <p:sp>
        <p:nvSpPr>
          <p:cNvPr id="24" name="TextBox 23">
            <a:extLst>
              <a:ext uri="{FF2B5EF4-FFF2-40B4-BE49-F238E27FC236}">
                <a16:creationId xmlns:a16="http://schemas.microsoft.com/office/drawing/2014/main" id="{E65F801B-065F-68CB-C560-22642E0F14A3}"/>
              </a:ext>
            </a:extLst>
          </p:cNvPr>
          <p:cNvSpPr txBox="1"/>
          <p:nvPr/>
        </p:nvSpPr>
        <p:spPr>
          <a:xfrm>
            <a:off x="8660917" y="5585764"/>
            <a:ext cx="2952562" cy="1076867"/>
          </a:xfrm>
          <a:prstGeom prst="rect">
            <a:avLst/>
          </a:prstGeom>
          <a:noFill/>
        </p:spPr>
        <p:txBody>
          <a:bodyPr wrap="square">
            <a:spAutoFit/>
          </a:bodyPr>
          <a:lstStyle/>
          <a:p>
            <a:r>
              <a:rPr lang="en-US" sz="1600">
                <a:solidFill>
                  <a:schemeClr val="bg1"/>
                </a:solidFill>
                <a:latin typeface="Montserrat" panose="00000500000000000000" pitchFamily="2" charset="0"/>
              </a:rPr>
              <a:t>Encourage a culture of openness and create a model of engagement</a:t>
            </a:r>
          </a:p>
          <a:p>
            <a:endParaRPr lang="en-US" sz="1600">
              <a:solidFill>
                <a:schemeClr val="bg1"/>
              </a:solidFill>
              <a:latin typeface="Montserrat" panose="00000500000000000000" pitchFamily="2" charset="0"/>
            </a:endParaRPr>
          </a:p>
        </p:txBody>
      </p:sp>
      <p:pic>
        <p:nvPicPr>
          <p:cNvPr id="25" name="Graphic 24" descr="Alarm clock">
            <a:extLst>
              <a:ext uri="{FF2B5EF4-FFF2-40B4-BE49-F238E27FC236}">
                <a16:creationId xmlns:a16="http://schemas.microsoft.com/office/drawing/2014/main" id="{B2D0E6CC-3383-5A02-020E-AD2C0C210C5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638799" y="2171488"/>
            <a:ext cx="914400" cy="914400"/>
          </a:xfrm>
          <a:prstGeom prst="rect">
            <a:avLst/>
          </a:prstGeom>
        </p:spPr>
      </p:pic>
      <p:pic>
        <p:nvPicPr>
          <p:cNvPr id="26" name="Graphic 25" descr="Atom">
            <a:extLst>
              <a:ext uri="{FF2B5EF4-FFF2-40B4-BE49-F238E27FC236}">
                <a16:creationId xmlns:a16="http://schemas.microsoft.com/office/drawing/2014/main" id="{C14DB91F-E2B0-3C68-D578-033DE36FE020}"/>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537395" y="2171488"/>
            <a:ext cx="914400" cy="914400"/>
          </a:xfrm>
          <a:prstGeom prst="rect">
            <a:avLst/>
          </a:prstGeom>
        </p:spPr>
      </p:pic>
      <p:pic>
        <p:nvPicPr>
          <p:cNvPr id="27" name="Graphic 26" descr="Bar chart">
            <a:extLst>
              <a:ext uri="{FF2B5EF4-FFF2-40B4-BE49-F238E27FC236}">
                <a16:creationId xmlns:a16="http://schemas.microsoft.com/office/drawing/2014/main" id="{31BC8217-EF0C-10D8-1769-DBCF1BCCFD43}"/>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1717199" y="2171488"/>
            <a:ext cx="914400" cy="914400"/>
          </a:xfrm>
          <a:prstGeom prst="rect">
            <a:avLst/>
          </a:prstGeom>
        </p:spPr>
      </p:pic>
      <p:sp>
        <p:nvSpPr>
          <p:cNvPr id="28" name="TextBox 27">
            <a:extLst>
              <a:ext uri="{FF2B5EF4-FFF2-40B4-BE49-F238E27FC236}">
                <a16:creationId xmlns:a16="http://schemas.microsoft.com/office/drawing/2014/main" id="{92D37893-8413-0EB9-BC99-02D0D072F2D5}"/>
              </a:ext>
            </a:extLst>
          </p:cNvPr>
          <p:cNvSpPr txBox="1"/>
          <p:nvPr/>
        </p:nvSpPr>
        <p:spPr>
          <a:xfrm>
            <a:off x="4656330" y="3161741"/>
            <a:ext cx="2713679" cy="830997"/>
          </a:xfrm>
          <a:prstGeom prst="rect">
            <a:avLst/>
          </a:prstGeom>
          <a:noFill/>
        </p:spPr>
        <p:txBody>
          <a:bodyPr wrap="square">
            <a:spAutoFit/>
          </a:bodyPr>
          <a:lstStyle/>
          <a:p>
            <a:r>
              <a:rPr lang="en-US" sz="1600">
                <a:solidFill>
                  <a:schemeClr val="bg1"/>
                </a:solidFill>
                <a:latin typeface="Montserrat" panose="00000500000000000000" pitchFamily="2" charset="0"/>
              </a:rPr>
              <a:t>Help services plan improvements for the future</a:t>
            </a:r>
          </a:p>
        </p:txBody>
      </p:sp>
      <p:sp>
        <p:nvSpPr>
          <p:cNvPr id="29" name="TextBox 28">
            <a:extLst>
              <a:ext uri="{FF2B5EF4-FFF2-40B4-BE49-F238E27FC236}">
                <a16:creationId xmlns:a16="http://schemas.microsoft.com/office/drawing/2014/main" id="{A81421A7-473C-B013-EDB9-894D490AD3C5}"/>
              </a:ext>
            </a:extLst>
          </p:cNvPr>
          <p:cNvSpPr txBox="1"/>
          <p:nvPr/>
        </p:nvSpPr>
        <p:spPr>
          <a:xfrm>
            <a:off x="8660917" y="3130884"/>
            <a:ext cx="2713679" cy="830997"/>
          </a:xfrm>
          <a:prstGeom prst="rect">
            <a:avLst/>
          </a:prstGeom>
          <a:noFill/>
        </p:spPr>
        <p:txBody>
          <a:bodyPr wrap="square">
            <a:spAutoFit/>
          </a:bodyPr>
          <a:lstStyle/>
          <a:p>
            <a:r>
              <a:rPr lang="en-US" sz="1600">
                <a:solidFill>
                  <a:schemeClr val="bg1"/>
                </a:solidFill>
                <a:latin typeface="Montserrat" panose="00000500000000000000" pitchFamily="2" charset="0"/>
              </a:rPr>
              <a:t>Build a community of </a:t>
            </a:r>
            <a:r>
              <a:rPr lang="en-US" sz="1600" err="1">
                <a:solidFill>
                  <a:schemeClr val="bg1"/>
                </a:solidFill>
                <a:latin typeface="Montserrat" panose="00000500000000000000" pitchFamily="2" charset="0"/>
              </a:rPr>
              <a:t>organisations</a:t>
            </a:r>
            <a:r>
              <a:rPr lang="en-US" sz="1600">
                <a:solidFill>
                  <a:schemeClr val="bg1"/>
                </a:solidFill>
                <a:latin typeface="Montserrat" panose="00000500000000000000" pitchFamily="2" charset="0"/>
              </a:rPr>
              <a:t> who can learn from one another</a:t>
            </a:r>
            <a:endParaRPr lang="en-US" sz="1600" b="1">
              <a:solidFill>
                <a:schemeClr val="bg1"/>
              </a:solidFill>
              <a:latin typeface="Montserrat" panose="00000500000000000000" pitchFamily="2" charset="0"/>
            </a:endParaRPr>
          </a:p>
        </p:txBody>
      </p:sp>
      <p:pic>
        <p:nvPicPr>
          <p:cNvPr id="30" name="Graphic 29" descr="Research with solid fill">
            <a:extLst>
              <a:ext uri="{FF2B5EF4-FFF2-40B4-BE49-F238E27FC236}">
                <a16:creationId xmlns:a16="http://schemas.microsoft.com/office/drawing/2014/main" id="{A48B8677-ADA5-3E53-6087-F1DE1BAFD706}"/>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1717199" y="4516231"/>
            <a:ext cx="914400" cy="914400"/>
          </a:xfrm>
          <a:prstGeom prst="rect">
            <a:avLst/>
          </a:prstGeom>
        </p:spPr>
      </p:pic>
      <p:pic>
        <p:nvPicPr>
          <p:cNvPr id="31" name="Graphic 30" descr="Badge Tick with solid fill">
            <a:extLst>
              <a:ext uri="{FF2B5EF4-FFF2-40B4-BE49-F238E27FC236}">
                <a16:creationId xmlns:a16="http://schemas.microsoft.com/office/drawing/2014/main" id="{A5E5750C-7702-5FCD-3BC3-30E6E1C1CF12}"/>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638798" y="4537013"/>
            <a:ext cx="914400" cy="914400"/>
          </a:xfrm>
          <a:prstGeom prst="rect">
            <a:avLst/>
          </a:prstGeom>
        </p:spPr>
      </p:pic>
      <p:pic>
        <p:nvPicPr>
          <p:cNvPr id="32" name="Graphic 31" descr="Cheers with solid fill">
            <a:extLst>
              <a:ext uri="{FF2B5EF4-FFF2-40B4-BE49-F238E27FC236}">
                <a16:creationId xmlns:a16="http://schemas.microsoft.com/office/drawing/2014/main" id="{CBD7E853-5D31-6E42-43AD-7C9ABF3E78EA}"/>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9560401" y="4606757"/>
            <a:ext cx="914400" cy="914400"/>
          </a:xfrm>
          <a:prstGeom prst="rect">
            <a:avLst/>
          </a:prstGeom>
        </p:spPr>
      </p:pic>
    </p:spTree>
    <p:extLst>
      <p:ext uri="{BB962C8B-B14F-4D97-AF65-F5344CB8AC3E}">
        <p14:creationId xmlns:p14="http://schemas.microsoft.com/office/powerpoint/2010/main" val="851305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a:bodyPr>
          <a:lstStyle/>
          <a:p>
            <a:r>
              <a:rPr lang="en-US" dirty="0">
                <a:solidFill>
                  <a:schemeClr val="bg1"/>
                </a:solidFill>
              </a:rPr>
              <a:t>Free patien</a:t>
            </a:r>
            <a:r>
              <a:rPr lang="en-US" dirty="0"/>
              <a:t>t safety workshops</a:t>
            </a:r>
            <a:endParaRPr lang="en-GB" dirty="0">
              <a:solidFill>
                <a:schemeClr val="bg1"/>
              </a:solidFill>
            </a:endParaRPr>
          </a:p>
        </p:txBody>
      </p:sp>
      <p:sp>
        <p:nvSpPr>
          <p:cNvPr id="2" name="Subtitle 6">
            <a:extLst>
              <a:ext uri="{FF2B5EF4-FFF2-40B4-BE49-F238E27FC236}">
                <a16:creationId xmlns:a16="http://schemas.microsoft.com/office/drawing/2014/main" id="{6F7E305A-EE98-CDB0-E648-CE533B003E44}"/>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4" name="Graphic 3" descr="Envelope with solid fill">
            <a:extLst>
              <a:ext uri="{FF2B5EF4-FFF2-40B4-BE49-F238E27FC236}">
                <a16:creationId xmlns:a16="http://schemas.microsoft.com/office/drawing/2014/main" id="{980C2EB4-8F16-EF8C-58D7-179B1BE9505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
        <p:nvSpPr>
          <p:cNvPr id="6" name="Content Placeholder 4">
            <a:extLst>
              <a:ext uri="{FF2B5EF4-FFF2-40B4-BE49-F238E27FC236}">
                <a16:creationId xmlns:a16="http://schemas.microsoft.com/office/drawing/2014/main" id="{51294A0B-98CD-6C5C-82E0-664EE2B3DDFA}"/>
              </a:ext>
            </a:extLst>
          </p:cNvPr>
          <p:cNvSpPr>
            <a:spLocks noGrp="1"/>
          </p:cNvSpPr>
          <p:nvPr>
            <p:ph idx="1"/>
          </p:nvPr>
        </p:nvSpPr>
        <p:spPr>
          <a:xfrm>
            <a:off x="337458" y="2119248"/>
            <a:ext cx="10927442" cy="4504255"/>
          </a:xfrm>
        </p:spPr>
        <p:txBody>
          <a:bodyPr vert="horz" lIns="91440" tIns="45720" rIns="91440" bIns="45720" rtlCol="0" anchor="t">
            <a:normAutofit/>
          </a:bodyPr>
          <a:lstStyle/>
          <a:p>
            <a:pPr marL="0" indent="0">
              <a:buNone/>
            </a:pPr>
            <a:r>
              <a:rPr lang="en-US" sz="2400" dirty="0">
                <a:solidFill>
                  <a:schemeClr val="tx1"/>
                </a:solidFill>
                <a:latin typeface="+mj-lt"/>
              </a:rPr>
              <a:t>SIRAN are hosting a series of patient safety workshops throughout 2024! </a:t>
            </a:r>
          </a:p>
          <a:p>
            <a:pPr algn="l">
              <a:buFont typeface="Arial" panose="020B0604020202020204" pitchFamily="34" charset="0"/>
              <a:buChar char="•"/>
            </a:pPr>
            <a:r>
              <a:rPr lang="en-US" sz="2400" b="1" i="0" dirty="0">
                <a:solidFill>
                  <a:srgbClr val="666666"/>
                </a:solidFill>
                <a:effectLst/>
                <a:highlight>
                  <a:srgbClr val="FFFFFF"/>
                </a:highlight>
                <a:latin typeface="Montserrat" panose="00000500000000000000" pitchFamily="2" charset="0"/>
              </a:rPr>
              <a:t>Embedded Patient Safety Partners </a:t>
            </a:r>
            <a:r>
              <a:rPr lang="en-US" sz="2400" b="0" i="0" dirty="0">
                <a:solidFill>
                  <a:srgbClr val="666666"/>
                </a:solidFill>
                <a:effectLst/>
                <a:highlight>
                  <a:srgbClr val="FFFFFF"/>
                </a:highlight>
                <a:latin typeface="Montserrat" panose="00000500000000000000" pitchFamily="2" charset="0"/>
              </a:rPr>
              <a:t>- Thursday 19th September (14:30-15:30)</a:t>
            </a:r>
          </a:p>
          <a:p>
            <a:pPr algn="l">
              <a:buFont typeface="Arial" panose="020B0604020202020204" pitchFamily="34" charset="0"/>
              <a:buChar char="•"/>
            </a:pPr>
            <a:r>
              <a:rPr lang="en-US" sz="2400" b="1" i="0" dirty="0">
                <a:solidFill>
                  <a:srgbClr val="666666"/>
                </a:solidFill>
                <a:effectLst/>
                <a:highlight>
                  <a:srgbClr val="FFFFFF"/>
                </a:highlight>
                <a:latin typeface="Montserrat" panose="00000500000000000000" pitchFamily="2" charset="0"/>
              </a:rPr>
              <a:t>Safety Team Structures and Role Composition </a:t>
            </a:r>
            <a:r>
              <a:rPr lang="en-US" sz="2400" b="0" i="0" dirty="0">
                <a:solidFill>
                  <a:srgbClr val="666666"/>
                </a:solidFill>
                <a:effectLst/>
                <a:highlight>
                  <a:srgbClr val="FFFFFF"/>
                </a:highlight>
                <a:latin typeface="Montserrat" panose="00000500000000000000" pitchFamily="2" charset="0"/>
              </a:rPr>
              <a:t>- Friday 11th October (09:30-10:30)</a:t>
            </a:r>
          </a:p>
          <a:p>
            <a:pPr algn="l">
              <a:buFont typeface="Arial" panose="020B0604020202020204" pitchFamily="34" charset="0"/>
              <a:buChar char="•"/>
            </a:pPr>
            <a:r>
              <a:rPr lang="en-US" sz="2400" b="1" i="0" dirty="0">
                <a:solidFill>
                  <a:srgbClr val="666666"/>
                </a:solidFill>
                <a:effectLst/>
                <a:highlight>
                  <a:srgbClr val="FFFFFF"/>
                </a:highlight>
                <a:latin typeface="Montserrat" panose="00000500000000000000" pitchFamily="2" charset="0"/>
              </a:rPr>
              <a:t>Staff Involvement and Support </a:t>
            </a:r>
            <a:r>
              <a:rPr lang="en-US" sz="2400" b="0" i="0" dirty="0">
                <a:solidFill>
                  <a:srgbClr val="666666"/>
                </a:solidFill>
                <a:effectLst/>
                <a:highlight>
                  <a:srgbClr val="FFFFFF"/>
                </a:highlight>
                <a:latin typeface="Montserrat" panose="00000500000000000000" pitchFamily="2" charset="0"/>
              </a:rPr>
              <a:t>- Tuesday 3rd December (10:30-11:30)</a:t>
            </a:r>
          </a:p>
          <a:p>
            <a:pPr marL="0" indent="0" algn="l">
              <a:buNone/>
            </a:pPr>
            <a:r>
              <a:rPr lang="en-US" sz="2000" b="0" i="0" dirty="0">
                <a:solidFill>
                  <a:srgbClr val="666666"/>
                </a:solidFill>
                <a:effectLst/>
                <a:highlight>
                  <a:srgbClr val="FFFFFF"/>
                </a:highlight>
                <a:latin typeface="Montserrat" panose="00000500000000000000" pitchFamily="2" charset="0"/>
              </a:rPr>
              <a:t> </a:t>
            </a:r>
          </a:p>
          <a:p>
            <a:pPr marL="0" indent="0">
              <a:buNone/>
            </a:pPr>
            <a:r>
              <a:rPr lang="en-US" sz="2400" dirty="0">
                <a:solidFill>
                  <a:schemeClr val="tx1"/>
                </a:solidFill>
                <a:latin typeface="+mj-lt"/>
              </a:rPr>
              <a:t>Contact us for booking information. </a:t>
            </a:r>
          </a:p>
          <a:p>
            <a:pPr marL="457200" indent="-457200"/>
            <a:endParaRPr lang="en-US" sz="3200" dirty="0">
              <a:solidFill>
                <a:schemeClr val="tx1"/>
              </a:solidFill>
              <a:latin typeface="+mj-lt"/>
            </a:endParaRPr>
          </a:p>
        </p:txBody>
      </p:sp>
    </p:spTree>
    <p:extLst>
      <p:ext uri="{BB962C8B-B14F-4D97-AF65-F5344CB8AC3E}">
        <p14:creationId xmlns:p14="http://schemas.microsoft.com/office/powerpoint/2010/main" val="306400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838200" y="2115878"/>
            <a:ext cx="10515600" cy="4131423"/>
          </a:xfrm>
        </p:spPr>
        <p:txBody>
          <a:bodyPr>
            <a:normAutofit/>
          </a:bodyPr>
          <a:lstStyle/>
          <a:p>
            <a:pPr>
              <a:buClr>
                <a:srgbClr val="7E2E88"/>
              </a:buClr>
            </a:pPr>
            <a:r>
              <a:rPr lang="en-US" sz="3200" dirty="0" smtClean="0">
                <a:solidFill>
                  <a:schemeClr val="tx1"/>
                </a:solidFill>
              </a:rPr>
              <a:t>Background </a:t>
            </a:r>
            <a:r>
              <a:rPr lang="en-US" sz="3200" dirty="0">
                <a:solidFill>
                  <a:schemeClr val="tx1"/>
                </a:solidFill>
              </a:rPr>
              <a:t>of RCPsych work in patient safety</a:t>
            </a:r>
          </a:p>
          <a:p>
            <a:pPr>
              <a:buClr>
                <a:srgbClr val="7E2E88"/>
              </a:buClr>
            </a:pPr>
            <a:r>
              <a:rPr lang="en-US" sz="3200" dirty="0">
                <a:solidFill>
                  <a:schemeClr val="tx1"/>
                </a:solidFill>
              </a:rPr>
              <a:t>Safety Incident Response Accreditation Network </a:t>
            </a:r>
          </a:p>
          <a:p>
            <a:pPr>
              <a:buClr>
                <a:srgbClr val="7E2E88"/>
              </a:buClr>
            </a:pPr>
            <a:r>
              <a:rPr lang="en-US" sz="3200" dirty="0">
                <a:solidFill>
                  <a:schemeClr val="tx1"/>
                </a:solidFill>
              </a:rPr>
              <a:t>Our standards</a:t>
            </a:r>
          </a:p>
          <a:p>
            <a:pPr>
              <a:buClr>
                <a:srgbClr val="7E2E88"/>
              </a:buClr>
            </a:pPr>
            <a:r>
              <a:rPr lang="en-US" sz="3200" dirty="0">
                <a:solidFill>
                  <a:schemeClr val="tx1"/>
                </a:solidFill>
              </a:rPr>
              <a:t>Findings from peer reviews</a:t>
            </a:r>
          </a:p>
          <a:p>
            <a:pPr>
              <a:buClr>
                <a:srgbClr val="7E2E88"/>
              </a:buClr>
            </a:pPr>
            <a:r>
              <a:rPr lang="en-US" sz="3200" dirty="0">
                <a:solidFill>
                  <a:schemeClr val="tx1"/>
                </a:solidFill>
              </a:rPr>
              <a:t>Patient safety workshops</a:t>
            </a:r>
          </a:p>
          <a:p>
            <a:pPr marL="0" indent="0">
              <a:buClr>
                <a:srgbClr val="7E2E88"/>
              </a:buClr>
              <a:buNone/>
            </a:pPr>
            <a:endParaRPr lang="en-US" sz="3200" dirty="0">
              <a:solidFill>
                <a:schemeClr val="tx1"/>
              </a:solidFill>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81001" y="237534"/>
            <a:ext cx="7489874" cy="1325563"/>
          </a:xfrm>
        </p:spPr>
        <p:txBody>
          <a:bodyPr/>
          <a:lstStyle/>
          <a:p>
            <a:r>
              <a:rPr lang="en-GB" dirty="0">
                <a:solidFill>
                  <a:schemeClr val="bg1"/>
                </a:solidFill>
              </a:rPr>
              <a:t>Overview</a:t>
            </a:r>
          </a:p>
        </p:txBody>
      </p:sp>
      <p:sp>
        <p:nvSpPr>
          <p:cNvPr id="4" name="Subtitle 6">
            <a:extLst>
              <a:ext uri="{FF2B5EF4-FFF2-40B4-BE49-F238E27FC236}">
                <a16:creationId xmlns:a16="http://schemas.microsoft.com/office/drawing/2014/main" id="{A6E4E2A6-3952-2A7E-DFDF-B7AC911CB4DD}"/>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0DB18802-0027-9BEE-E83F-902BFB4A4B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3449545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Receiver outline">
            <a:extLst>
              <a:ext uri="{FF2B5EF4-FFF2-40B4-BE49-F238E27FC236}">
                <a16:creationId xmlns:a16="http://schemas.microsoft.com/office/drawing/2014/main" id="{1E111090-09F1-96F6-2867-D4EFF3881A4F}"/>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46335" y="4566449"/>
            <a:ext cx="1554068" cy="1554068"/>
          </a:xfrm>
        </p:spPr>
      </p:pic>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81001" y="248167"/>
            <a:ext cx="7489874" cy="1325563"/>
          </a:xfrm>
        </p:spPr>
        <p:txBody>
          <a:bodyPr/>
          <a:lstStyle/>
          <a:p>
            <a:r>
              <a:rPr lang="en-GB" dirty="0">
                <a:solidFill>
                  <a:schemeClr val="bg1"/>
                </a:solidFill>
              </a:rPr>
              <a:t>How you can get involved</a:t>
            </a:r>
          </a:p>
        </p:txBody>
      </p:sp>
      <p:sp>
        <p:nvSpPr>
          <p:cNvPr id="4" name="Subtitle 6">
            <a:extLst>
              <a:ext uri="{FF2B5EF4-FFF2-40B4-BE49-F238E27FC236}">
                <a16:creationId xmlns:a16="http://schemas.microsoft.com/office/drawing/2014/main" id="{517F8498-0BE8-28B2-8F04-A07EE50A20C9}"/>
              </a:ext>
            </a:extLst>
          </p:cNvPr>
          <p:cNvSpPr txBox="1">
            <a:spLocks/>
          </p:cNvSpPr>
          <p:nvPr/>
        </p:nvSpPr>
        <p:spPr>
          <a:xfrm>
            <a:off x="7870875" y="3773052"/>
            <a:ext cx="4186029" cy="1234424"/>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24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52E2185F-CA90-1B7E-E7B1-CCE9B66D57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493729" y="1913773"/>
            <a:ext cx="1859279" cy="1859279"/>
          </a:xfrm>
          <a:prstGeom prst="rect">
            <a:avLst/>
          </a:prstGeom>
        </p:spPr>
      </p:pic>
      <p:sp>
        <p:nvSpPr>
          <p:cNvPr id="8" name="Subtitle 6">
            <a:extLst>
              <a:ext uri="{FF2B5EF4-FFF2-40B4-BE49-F238E27FC236}">
                <a16:creationId xmlns:a16="http://schemas.microsoft.com/office/drawing/2014/main" id="{F4C803C4-124C-1AA3-8794-DC52CBE35AF4}"/>
              </a:ext>
            </a:extLst>
          </p:cNvPr>
          <p:cNvSpPr txBox="1">
            <a:spLocks/>
          </p:cNvSpPr>
          <p:nvPr/>
        </p:nvSpPr>
        <p:spPr>
          <a:xfrm>
            <a:off x="8318500" y="6236437"/>
            <a:ext cx="2835797" cy="822692"/>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2400" dirty="0">
                <a:solidFill>
                  <a:schemeClr val="bg1">
                    <a:lumMod val="50000"/>
                  </a:schemeClr>
                </a:solidFill>
              </a:rPr>
              <a:t>0208 618 4061</a:t>
            </a:r>
          </a:p>
        </p:txBody>
      </p:sp>
      <p:sp>
        <p:nvSpPr>
          <p:cNvPr id="9" name="Content Placeholder 1">
            <a:extLst>
              <a:ext uri="{FF2B5EF4-FFF2-40B4-BE49-F238E27FC236}">
                <a16:creationId xmlns:a16="http://schemas.microsoft.com/office/drawing/2014/main" id="{F20BB2D1-0FB8-47E9-CB8A-C67616B29C5C}"/>
              </a:ext>
            </a:extLst>
          </p:cNvPr>
          <p:cNvSpPr txBox="1">
            <a:spLocks/>
          </p:cNvSpPr>
          <p:nvPr/>
        </p:nvSpPr>
        <p:spPr>
          <a:xfrm>
            <a:off x="220469" y="2425437"/>
            <a:ext cx="6955605" cy="3929654"/>
          </a:xfrm>
          <a:prstGeom prst="rect">
            <a:avLst/>
          </a:prstGeom>
        </p:spPr>
        <p:txBody>
          <a:bodyPr vert="horz" lIns="91440" tIns="45720" rIns="91440" bIns="45720" rtlCol="0">
            <a:normAutofit/>
          </a:bodyPr>
          <a:lstStyle>
            <a:lvl1pPr marL="228600" indent="-270000" algn="l" defTabSz="914400" rtl="0" eaLnBrk="1" latinLnBrk="0" hangingPunct="1">
              <a:lnSpc>
                <a:spcPct val="100000"/>
              </a:lnSpc>
              <a:spcBef>
                <a:spcPts val="1000"/>
              </a:spcBef>
              <a:buClr>
                <a:srgbClr val="9BA2A3"/>
              </a:buClr>
              <a:buSzPct val="100000"/>
              <a:buFont typeface="Wingdings 2" panose="05020102010507070707" pitchFamily="18" charset="2"/>
              <a:buChar char=""/>
              <a:defRPr sz="2800" kern="1200">
                <a:solidFill>
                  <a:schemeClr val="bg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400" kern="1200">
                <a:solidFill>
                  <a:schemeClr val="bg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000" kern="1200">
                <a:solidFill>
                  <a:schemeClr val="bg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342900">
              <a:lnSpc>
                <a:spcPct val="120000"/>
              </a:lnSpc>
              <a:spcBef>
                <a:spcPts val="1200"/>
              </a:spcBef>
              <a:buFont typeface="Arial" panose="020B0604020202020204" pitchFamily="34" charset="0"/>
              <a:buChar char="•"/>
            </a:pPr>
            <a:r>
              <a:rPr lang="en-US" sz="2800" dirty="0">
                <a:solidFill>
                  <a:schemeClr val="tx1"/>
                </a:solidFill>
                <a:latin typeface="Montserrat"/>
                <a:ea typeface="ＭＳ Ｐゴシック"/>
              </a:rPr>
              <a:t>Membership recruitment is open all year round</a:t>
            </a:r>
          </a:p>
          <a:p>
            <a:pPr lvl="1" indent="-342900">
              <a:lnSpc>
                <a:spcPct val="120000"/>
              </a:lnSpc>
              <a:spcBef>
                <a:spcPts val="1200"/>
              </a:spcBef>
              <a:buFont typeface="Arial" panose="020B0604020202020204" pitchFamily="34" charset="0"/>
              <a:buChar char="•"/>
            </a:pPr>
            <a:r>
              <a:rPr lang="en-US" sz="2800" dirty="0">
                <a:solidFill>
                  <a:schemeClr val="tx1"/>
                </a:solidFill>
                <a:latin typeface="Montserrat"/>
                <a:ea typeface="ＭＳ Ｐゴシック"/>
              </a:rPr>
              <a:t>Email us for more information about signing up including costs and timeframes </a:t>
            </a:r>
          </a:p>
          <a:p>
            <a:pPr lvl="1" indent="-342900">
              <a:lnSpc>
                <a:spcPct val="120000"/>
              </a:lnSpc>
              <a:spcBef>
                <a:spcPts val="1200"/>
              </a:spcBef>
              <a:buFont typeface="Arial" panose="020B0604020202020204" pitchFamily="34" charset="0"/>
              <a:buChar char="•"/>
            </a:pPr>
            <a:endParaRPr lang="en-US" sz="2800" dirty="0">
              <a:solidFill>
                <a:schemeClr val="tx1"/>
              </a:solidFill>
              <a:latin typeface="Montserrat"/>
              <a:ea typeface="ＭＳ Ｐゴシック"/>
            </a:endParaRPr>
          </a:p>
          <a:p>
            <a:pPr lvl="1" indent="-342900">
              <a:lnSpc>
                <a:spcPct val="120000"/>
              </a:lnSpc>
              <a:spcBef>
                <a:spcPts val="1200"/>
              </a:spcBef>
              <a:buFont typeface="Arial" panose="020B0604020202020204" pitchFamily="34" charset="0"/>
              <a:buChar char="•"/>
            </a:pPr>
            <a:endParaRPr lang="en-US" sz="2800" dirty="0">
              <a:solidFill>
                <a:schemeClr val="tx1"/>
              </a:solidFill>
              <a:latin typeface="Montserrat"/>
              <a:ea typeface="ＭＳ Ｐゴシック"/>
            </a:endParaRPr>
          </a:p>
        </p:txBody>
      </p:sp>
    </p:spTree>
    <p:extLst>
      <p:ext uri="{BB962C8B-B14F-4D97-AF65-F5344CB8AC3E}">
        <p14:creationId xmlns:p14="http://schemas.microsoft.com/office/powerpoint/2010/main" val="9496062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F8D598-9800-A806-CF7E-FE6EDA488BEA}"/>
              </a:ext>
            </a:extLst>
          </p:cNvPr>
          <p:cNvSpPr>
            <a:spLocks noGrp="1"/>
          </p:cNvSpPr>
          <p:nvPr>
            <p:ph type="body" sz="quarter" idx="13"/>
          </p:nvPr>
        </p:nvSpPr>
        <p:spPr/>
        <p:txBody>
          <a:bodyPr/>
          <a:lstStyle/>
          <a:p>
            <a:r>
              <a:rPr lang="en-US" dirty="0"/>
              <a:t>Thank you for listening!</a:t>
            </a:r>
            <a:endParaRPr lang="en-GB" dirty="0"/>
          </a:p>
        </p:txBody>
      </p:sp>
      <p:sp>
        <p:nvSpPr>
          <p:cNvPr id="3" name="Subtitle 6">
            <a:extLst>
              <a:ext uri="{FF2B5EF4-FFF2-40B4-BE49-F238E27FC236}">
                <a16:creationId xmlns:a16="http://schemas.microsoft.com/office/drawing/2014/main" id="{7365C560-7F22-B91A-CCC8-A8AB9F6B118E}"/>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t>SIRAN@rcpsych.ac.uk</a:t>
            </a:r>
          </a:p>
        </p:txBody>
      </p:sp>
      <p:pic>
        <p:nvPicPr>
          <p:cNvPr id="4" name="Graphic 3" descr="Envelope with solid fill">
            <a:extLst>
              <a:ext uri="{FF2B5EF4-FFF2-40B4-BE49-F238E27FC236}">
                <a16:creationId xmlns:a16="http://schemas.microsoft.com/office/drawing/2014/main" id="{8A372199-058A-20F1-4684-06B2B08F3AF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764108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6">
            <a:extLst>
              <a:ext uri="{FF2B5EF4-FFF2-40B4-BE49-F238E27FC236}">
                <a16:creationId xmlns:a16="http://schemas.microsoft.com/office/drawing/2014/main" id="{A6E4E2A6-3952-2A7E-DFDF-B7AC911CB4DD}"/>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0DB18802-0027-9BEE-E83F-902BFB4A4B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pic>
        <p:nvPicPr>
          <p:cNvPr id="11" name="Picture 10">
            <a:extLst>
              <a:ext uri="{FF2B5EF4-FFF2-40B4-BE49-F238E27FC236}">
                <a16:creationId xmlns:a16="http://schemas.microsoft.com/office/drawing/2014/main" id="{210BB5F1-4C32-0723-9A5D-BF871E14735C}"/>
              </a:ext>
            </a:extLst>
          </p:cNvPr>
          <p:cNvPicPr>
            <a:picLocks noChangeAspect="1"/>
          </p:cNvPicPr>
          <p:nvPr/>
        </p:nvPicPr>
        <p:blipFill>
          <a:blip r:embed="rId5"/>
          <a:stretch>
            <a:fillRect/>
          </a:stretch>
        </p:blipFill>
        <p:spPr>
          <a:xfrm>
            <a:off x="3154860" y="1788438"/>
            <a:ext cx="2880000" cy="4046356"/>
          </a:xfrm>
          <a:prstGeom prst="rect">
            <a:avLst/>
          </a:prstGeom>
          <a:ln>
            <a:solidFill>
              <a:schemeClr val="tx1"/>
            </a:solidFill>
          </a:ln>
        </p:spPr>
      </p:pic>
      <p:pic>
        <p:nvPicPr>
          <p:cNvPr id="8" name="Picture 7">
            <a:extLst>
              <a:ext uri="{FF2B5EF4-FFF2-40B4-BE49-F238E27FC236}">
                <a16:creationId xmlns:a16="http://schemas.microsoft.com/office/drawing/2014/main" id="{2E74A127-D9F9-1F40-6BF9-0A8A3BBD3579}"/>
              </a:ext>
            </a:extLst>
          </p:cNvPr>
          <p:cNvPicPr>
            <a:picLocks noChangeAspect="1"/>
          </p:cNvPicPr>
          <p:nvPr/>
        </p:nvPicPr>
        <p:blipFill>
          <a:blip r:embed="rId6"/>
          <a:stretch>
            <a:fillRect/>
          </a:stretch>
        </p:blipFill>
        <p:spPr>
          <a:xfrm>
            <a:off x="6188263" y="1788438"/>
            <a:ext cx="2880000" cy="4046356"/>
          </a:xfrm>
          <a:prstGeom prst="rect">
            <a:avLst/>
          </a:prstGeom>
          <a:ln>
            <a:solidFill>
              <a:schemeClr val="tx1"/>
            </a:solidFill>
          </a:ln>
        </p:spPr>
      </p:pic>
      <p:pic>
        <p:nvPicPr>
          <p:cNvPr id="13" name="Picture 12">
            <a:extLst>
              <a:ext uri="{FF2B5EF4-FFF2-40B4-BE49-F238E27FC236}">
                <a16:creationId xmlns:a16="http://schemas.microsoft.com/office/drawing/2014/main" id="{F14EE45A-3BEC-3C05-F329-38DBFB6ADD11}"/>
              </a:ext>
            </a:extLst>
          </p:cNvPr>
          <p:cNvPicPr>
            <a:picLocks noChangeAspect="1"/>
          </p:cNvPicPr>
          <p:nvPr/>
        </p:nvPicPr>
        <p:blipFill>
          <a:blip r:embed="rId7"/>
          <a:stretch>
            <a:fillRect/>
          </a:stretch>
        </p:blipFill>
        <p:spPr>
          <a:xfrm>
            <a:off x="9189720" y="1788439"/>
            <a:ext cx="2880000" cy="4046356"/>
          </a:xfrm>
          <a:prstGeom prst="rect">
            <a:avLst/>
          </a:prstGeom>
          <a:ln>
            <a:solidFill>
              <a:schemeClr val="tx1"/>
            </a:solidFill>
          </a:ln>
        </p:spPr>
      </p:pic>
      <p:grpSp>
        <p:nvGrpSpPr>
          <p:cNvPr id="2" name="Group 4"/>
          <p:cNvGrpSpPr>
            <a:grpSpLocks noChangeAspect="1"/>
          </p:cNvGrpSpPr>
          <p:nvPr/>
        </p:nvGrpSpPr>
        <p:grpSpPr bwMode="auto">
          <a:xfrm>
            <a:off x="122238" y="1789113"/>
            <a:ext cx="2879725" cy="4044950"/>
            <a:chOff x="77" y="1127"/>
            <a:chExt cx="1814" cy="2548"/>
          </a:xfrm>
        </p:grpSpPr>
        <p:sp>
          <p:nvSpPr>
            <p:cNvPr id="3" name="AutoShape 3"/>
            <p:cNvSpPr>
              <a:spLocks noChangeAspect="1" noChangeArrowheads="1" noTextEdit="1"/>
            </p:cNvSpPr>
            <p:nvPr/>
          </p:nvSpPr>
          <p:spPr bwMode="auto">
            <a:xfrm>
              <a:off x="77" y="1127"/>
              <a:ext cx="1814" cy="254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 y="1127"/>
              <a:ext cx="1817" cy="255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630968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522316" y="2294972"/>
            <a:ext cx="11115502" cy="4131423"/>
          </a:xfrm>
        </p:spPr>
        <p:txBody>
          <a:bodyPr>
            <a:normAutofit fontScale="85000" lnSpcReduction="20000"/>
          </a:bodyPr>
          <a:lstStyle/>
          <a:p>
            <a:pPr marL="457200" indent="-457200">
              <a:buClr>
                <a:srgbClr val="7E2E88"/>
              </a:buClr>
            </a:pPr>
            <a:r>
              <a:rPr lang="en-US" sz="3200" dirty="0">
                <a:solidFill>
                  <a:schemeClr val="tx1"/>
                </a:solidFill>
              </a:rPr>
              <a:t>National Clinical Outcome Review </a:t>
            </a:r>
            <a:r>
              <a:rPr lang="en-US" sz="3200" dirty="0" err="1">
                <a:solidFill>
                  <a:schemeClr val="tx1"/>
                </a:solidFill>
              </a:rPr>
              <a:t>Programmes</a:t>
            </a:r>
            <a:endParaRPr lang="en-US" sz="3200" dirty="0">
              <a:solidFill>
                <a:schemeClr val="tx1"/>
              </a:solidFill>
            </a:endParaRPr>
          </a:p>
          <a:p>
            <a:pPr marL="914400" lvl="1" indent="-457200">
              <a:buClr>
                <a:srgbClr val="7E2E88"/>
              </a:buClr>
            </a:pPr>
            <a:r>
              <a:rPr lang="en-US" sz="2800" dirty="0">
                <a:solidFill>
                  <a:schemeClr val="tx1"/>
                </a:solidFill>
              </a:rPr>
              <a:t>Child health clinical outcome review </a:t>
            </a:r>
            <a:r>
              <a:rPr lang="en-US" sz="2800" dirty="0" err="1">
                <a:solidFill>
                  <a:schemeClr val="tx1"/>
                </a:solidFill>
              </a:rPr>
              <a:t>programme</a:t>
            </a:r>
            <a:r>
              <a:rPr lang="en-US" sz="2800" dirty="0">
                <a:solidFill>
                  <a:schemeClr val="tx1"/>
                </a:solidFill>
              </a:rPr>
              <a:t> 2006</a:t>
            </a:r>
          </a:p>
          <a:p>
            <a:pPr marL="914400" lvl="1" indent="-457200">
              <a:buClr>
                <a:srgbClr val="7E2E88"/>
              </a:buClr>
            </a:pPr>
            <a:r>
              <a:rPr lang="en-US" sz="2800" dirty="0">
                <a:solidFill>
                  <a:schemeClr val="tx1"/>
                </a:solidFill>
              </a:rPr>
              <a:t>Learning disability mortality review </a:t>
            </a:r>
            <a:r>
              <a:rPr lang="en-US" sz="2800" dirty="0" err="1">
                <a:solidFill>
                  <a:schemeClr val="tx1"/>
                </a:solidFill>
              </a:rPr>
              <a:t>programme</a:t>
            </a:r>
            <a:r>
              <a:rPr lang="en-US" sz="2800" dirty="0">
                <a:solidFill>
                  <a:schemeClr val="tx1"/>
                </a:solidFill>
              </a:rPr>
              <a:t> 2015</a:t>
            </a:r>
          </a:p>
          <a:p>
            <a:pPr marL="914400" lvl="1" indent="-457200">
              <a:buClr>
                <a:srgbClr val="7E2E88"/>
              </a:buClr>
            </a:pPr>
            <a:r>
              <a:rPr lang="en-US" sz="2800" dirty="0">
                <a:solidFill>
                  <a:schemeClr val="tx1"/>
                </a:solidFill>
              </a:rPr>
              <a:t>Maternal, newborn and infant outcome review </a:t>
            </a:r>
            <a:r>
              <a:rPr lang="en-US" sz="2800" dirty="0" err="1">
                <a:solidFill>
                  <a:schemeClr val="tx1"/>
                </a:solidFill>
              </a:rPr>
              <a:t>programme</a:t>
            </a:r>
            <a:r>
              <a:rPr lang="en-US" sz="2800" dirty="0">
                <a:solidFill>
                  <a:schemeClr val="tx1"/>
                </a:solidFill>
              </a:rPr>
              <a:t> 1952</a:t>
            </a:r>
          </a:p>
          <a:p>
            <a:pPr marL="914400" lvl="1" indent="-457200">
              <a:buClr>
                <a:srgbClr val="7E2E88"/>
              </a:buClr>
            </a:pPr>
            <a:r>
              <a:rPr lang="en-US" sz="2800" dirty="0">
                <a:solidFill>
                  <a:schemeClr val="tx1"/>
                </a:solidFill>
              </a:rPr>
              <a:t>Medical and surgical outcome review </a:t>
            </a:r>
            <a:r>
              <a:rPr lang="en-US" sz="2800" dirty="0" err="1">
                <a:solidFill>
                  <a:schemeClr val="tx1"/>
                </a:solidFill>
              </a:rPr>
              <a:t>programme</a:t>
            </a:r>
            <a:r>
              <a:rPr lang="en-US" sz="2800" dirty="0">
                <a:solidFill>
                  <a:schemeClr val="tx1"/>
                </a:solidFill>
              </a:rPr>
              <a:t> 1988</a:t>
            </a:r>
          </a:p>
          <a:p>
            <a:pPr marL="914400" lvl="1" indent="-457200">
              <a:buClr>
                <a:srgbClr val="7E2E88"/>
              </a:buClr>
            </a:pPr>
            <a:r>
              <a:rPr lang="en-US" sz="2800" dirty="0">
                <a:solidFill>
                  <a:schemeClr val="tx1"/>
                </a:solidFill>
              </a:rPr>
              <a:t>Mental health outcome review </a:t>
            </a:r>
            <a:r>
              <a:rPr lang="en-US" sz="2800" dirty="0" err="1">
                <a:solidFill>
                  <a:schemeClr val="tx1"/>
                </a:solidFill>
              </a:rPr>
              <a:t>programme</a:t>
            </a:r>
            <a:r>
              <a:rPr lang="en-US" sz="2800" dirty="0">
                <a:solidFill>
                  <a:schemeClr val="tx1"/>
                </a:solidFill>
              </a:rPr>
              <a:t> (suicide and homicide) 1996</a:t>
            </a:r>
          </a:p>
          <a:p>
            <a:pPr marL="914400" lvl="1" indent="-457200">
              <a:buClr>
                <a:srgbClr val="7E2E88"/>
              </a:buClr>
            </a:pPr>
            <a:r>
              <a:rPr lang="en-US" sz="2800" dirty="0">
                <a:solidFill>
                  <a:schemeClr val="tx1"/>
                </a:solidFill>
              </a:rPr>
              <a:t>National child mortality database (NCMD) 2019</a:t>
            </a:r>
          </a:p>
          <a:p>
            <a:pPr marL="914400" lvl="1" indent="-457200">
              <a:buClr>
                <a:srgbClr val="7E2E88"/>
              </a:buClr>
            </a:pPr>
            <a:r>
              <a:rPr lang="en-US" sz="2800" dirty="0">
                <a:solidFill>
                  <a:schemeClr val="tx1"/>
                </a:solidFill>
              </a:rPr>
              <a:t>RCP national mortality case record review </a:t>
            </a:r>
            <a:r>
              <a:rPr lang="en-US" sz="2800" dirty="0" err="1">
                <a:solidFill>
                  <a:schemeClr val="tx1"/>
                </a:solidFill>
              </a:rPr>
              <a:t>programme</a:t>
            </a:r>
            <a:r>
              <a:rPr lang="en-US" sz="2800" dirty="0">
                <a:solidFill>
                  <a:schemeClr val="tx1"/>
                </a:solidFill>
              </a:rPr>
              <a:t> 2016– 2019 </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81001" y="237534"/>
            <a:ext cx="7489874" cy="1325563"/>
          </a:xfrm>
        </p:spPr>
        <p:txBody>
          <a:bodyPr/>
          <a:lstStyle/>
          <a:p>
            <a:r>
              <a:rPr lang="en-GB" dirty="0">
                <a:solidFill>
                  <a:schemeClr val="bg1"/>
                </a:solidFill>
              </a:rPr>
              <a:t>Mortality Review Programmes</a:t>
            </a:r>
          </a:p>
        </p:txBody>
      </p:sp>
      <p:sp>
        <p:nvSpPr>
          <p:cNvPr id="4" name="Subtitle 6">
            <a:extLst>
              <a:ext uri="{FF2B5EF4-FFF2-40B4-BE49-F238E27FC236}">
                <a16:creationId xmlns:a16="http://schemas.microsoft.com/office/drawing/2014/main" id="{A6E4E2A6-3952-2A7E-DFDF-B7AC911CB4DD}"/>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0DB18802-0027-9BEE-E83F-902BFB4A4B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73838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522316" y="2294972"/>
            <a:ext cx="11115502" cy="4131423"/>
          </a:xfrm>
        </p:spPr>
        <p:txBody>
          <a:bodyPr>
            <a:normAutofit fontScale="85000" lnSpcReduction="20000"/>
          </a:bodyPr>
          <a:lstStyle/>
          <a:p>
            <a:pPr marL="457200" indent="-457200">
              <a:buClr>
                <a:srgbClr val="7E2E88"/>
              </a:buClr>
            </a:pPr>
            <a:r>
              <a:rPr lang="en-US" dirty="0">
                <a:solidFill>
                  <a:schemeClr val="tx1"/>
                </a:solidFill>
              </a:rPr>
              <a:t>Replace Serious Incident Framework 2015</a:t>
            </a:r>
          </a:p>
          <a:p>
            <a:pPr marL="457200" indent="-457200">
              <a:buClr>
                <a:srgbClr val="7E2E88"/>
              </a:buClr>
            </a:pPr>
            <a:r>
              <a:rPr lang="en-US" dirty="0">
                <a:solidFill>
                  <a:schemeClr val="tx1"/>
                </a:solidFill>
              </a:rPr>
              <a:t>Across all </a:t>
            </a:r>
            <a:r>
              <a:rPr lang="en-US" dirty="0" err="1">
                <a:solidFill>
                  <a:schemeClr val="tx1"/>
                </a:solidFill>
              </a:rPr>
              <a:t>organisations</a:t>
            </a:r>
            <a:r>
              <a:rPr lang="en-US" dirty="0">
                <a:solidFill>
                  <a:schemeClr val="tx1"/>
                </a:solidFill>
              </a:rPr>
              <a:t> in England</a:t>
            </a:r>
          </a:p>
          <a:p>
            <a:pPr marL="457200" indent="-457200">
              <a:buClr>
                <a:srgbClr val="7E2E88"/>
              </a:buClr>
            </a:pPr>
            <a:r>
              <a:rPr lang="en-US" dirty="0">
                <a:solidFill>
                  <a:schemeClr val="tx1"/>
                </a:solidFill>
              </a:rPr>
              <a:t>Not applying to devolved nations</a:t>
            </a:r>
          </a:p>
          <a:p>
            <a:pPr marL="457200" indent="-457200">
              <a:buClr>
                <a:srgbClr val="7E2E88"/>
              </a:buClr>
            </a:pPr>
            <a:r>
              <a:rPr lang="en-US" dirty="0">
                <a:solidFill>
                  <a:schemeClr val="tx1"/>
                </a:solidFill>
              </a:rPr>
              <a:t>Compassionate engagement and involvement of those affected by patient safety incidents</a:t>
            </a:r>
          </a:p>
          <a:p>
            <a:pPr marL="457200" indent="-457200">
              <a:buClr>
                <a:srgbClr val="7E2E88"/>
              </a:buClr>
            </a:pPr>
            <a:r>
              <a:rPr lang="en-US" dirty="0">
                <a:solidFill>
                  <a:schemeClr val="tx1"/>
                </a:solidFill>
              </a:rPr>
              <a:t>Application of a range of system-based approaches to learning from patient safety incidents</a:t>
            </a:r>
          </a:p>
          <a:p>
            <a:pPr marL="457200" indent="-457200">
              <a:buClr>
                <a:srgbClr val="7E2E88"/>
              </a:buClr>
            </a:pPr>
            <a:r>
              <a:rPr lang="en-US" dirty="0">
                <a:solidFill>
                  <a:schemeClr val="tx1"/>
                </a:solidFill>
              </a:rPr>
              <a:t>Considered and proportionate responses to patient safety incidents</a:t>
            </a:r>
          </a:p>
          <a:p>
            <a:pPr marL="457200" indent="-457200">
              <a:buClr>
                <a:srgbClr val="7E2E88"/>
              </a:buClr>
            </a:pPr>
            <a:r>
              <a:rPr lang="en-US" dirty="0">
                <a:solidFill>
                  <a:schemeClr val="tx1"/>
                </a:solidFill>
              </a:rPr>
              <a:t>Supportive </a:t>
            </a:r>
            <a:r>
              <a:rPr lang="en-US" dirty="0" smtClean="0">
                <a:solidFill>
                  <a:schemeClr val="tx1"/>
                </a:solidFill>
              </a:rPr>
              <a:t>oversight focused </a:t>
            </a:r>
            <a:r>
              <a:rPr lang="en-US" dirty="0">
                <a:solidFill>
                  <a:schemeClr val="tx1"/>
                </a:solidFill>
              </a:rPr>
              <a:t>on strengthening response system functioning and improvement</a:t>
            </a:r>
          </a:p>
          <a:p>
            <a:pPr marL="457200" indent="-457200">
              <a:buClr>
                <a:srgbClr val="7E2E88"/>
              </a:buClr>
            </a:pPr>
            <a:endParaRPr lang="en-US" sz="2800" dirty="0">
              <a:solidFill>
                <a:schemeClr val="tx1"/>
              </a:solidFill>
            </a:endParaRP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81001" y="237534"/>
            <a:ext cx="7489874" cy="1325563"/>
          </a:xfrm>
        </p:spPr>
        <p:txBody>
          <a:bodyPr/>
          <a:lstStyle/>
          <a:p>
            <a:r>
              <a:rPr lang="en-GB" dirty="0">
                <a:solidFill>
                  <a:schemeClr val="bg1"/>
                </a:solidFill>
              </a:rPr>
              <a:t>PSIRF</a:t>
            </a:r>
          </a:p>
        </p:txBody>
      </p:sp>
      <p:sp>
        <p:nvSpPr>
          <p:cNvPr id="4" name="Subtitle 6">
            <a:extLst>
              <a:ext uri="{FF2B5EF4-FFF2-40B4-BE49-F238E27FC236}">
                <a16:creationId xmlns:a16="http://schemas.microsoft.com/office/drawing/2014/main" id="{A6E4E2A6-3952-2A7E-DFDF-B7AC911CB4DD}"/>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0DB18802-0027-9BEE-E83F-902BFB4A4BC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3935558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p:txBody>
          <a:bodyPr>
            <a:normAutofit fontScale="92500" lnSpcReduction="10000"/>
          </a:bodyPr>
          <a:lstStyle/>
          <a:p>
            <a:pPr marL="457200" lvl="1" indent="-457200"/>
            <a:r>
              <a:rPr lang="en-US" sz="2800" b="1" dirty="0">
                <a:solidFill>
                  <a:schemeClr val="tx1"/>
                </a:solidFill>
              </a:rPr>
              <a:t>2016</a:t>
            </a:r>
            <a:r>
              <a:rPr lang="en-US" sz="2800" dirty="0">
                <a:solidFill>
                  <a:schemeClr val="tx1"/>
                </a:solidFill>
              </a:rPr>
              <a:t> – Need for principles for investigation was </a:t>
            </a:r>
            <a:r>
              <a:rPr lang="en-US" sz="2800" dirty="0" err="1">
                <a:solidFill>
                  <a:schemeClr val="tx1"/>
                </a:solidFill>
              </a:rPr>
              <a:t>recognised</a:t>
            </a:r>
            <a:endParaRPr lang="en-US" sz="2800" dirty="0">
              <a:solidFill>
                <a:schemeClr val="tx1"/>
              </a:solidFill>
            </a:endParaRPr>
          </a:p>
          <a:p>
            <a:pPr marL="457200" lvl="1" indent="-457200"/>
            <a:r>
              <a:rPr lang="en-US" sz="2800" b="1" dirty="0">
                <a:solidFill>
                  <a:schemeClr val="tx1"/>
                </a:solidFill>
              </a:rPr>
              <a:t>2017</a:t>
            </a:r>
            <a:r>
              <a:rPr lang="en-US" sz="2800" dirty="0">
                <a:solidFill>
                  <a:schemeClr val="tx1"/>
                </a:solidFill>
              </a:rPr>
              <a:t> – early pilot with 3 Trusts to review investigation process 2018 – Principles document was published in consultation with IRS and other key stakeholders</a:t>
            </a:r>
          </a:p>
          <a:p>
            <a:pPr marL="457200" lvl="1" indent="-457200"/>
            <a:r>
              <a:rPr lang="en-US" sz="2800" b="1" dirty="0">
                <a:solidFill>
                  <a:schemeClr val="tx1"/>
                </a:solidFill>
              </a:rPr>
              <a:t>2018</a:t>
            </a:r>
            <a:r>
              <a:rPr lang="en-US" sz="2800" dirty="0">
                <a:solidFill>
                  <a:schemeClr val="tx1"/>
                </a:solidFill>
              </a:rPr>
              <a:t> – 10 Trusts plus Scotland completed self audit against standards – standards revised</a:t>
            </a:r>
          </a:p>
          <a:p>
            <a:pPr marL="457200" lvl="1" indent="-457200"/>
            <a:r>
              <a:rPr lang="en-US" sz="2800" b="1" dirty="0">
                <a:solidFill>
                  <a:schemeClr val="tx1"/>
                </a:solidFill>
              </a:rPr>
              <a:t>2018</a:t>
            </a:r>
            <a:r>
              <a:rPr lang="en-US" sz="2800" dirty="0">
                <a:solidFill>
                  <a:schemeClr val="tx1"/>
                </a:solidFill>
              </a:rPr>
              <a:t> – Peer audit against standards – standards revised</a:t>
            </a:r>
          </a:p>
          <a:p>
            <a:pPr marL="457200" lvl="1" indent="-457200"/>
            <a:r>
              <a:rPr lang="en-US" sz="2800" b="1" dirty="0">
                <a:solidFill>
                  <a:schemeClr val="tx1"/>
                </a:solidFill>
              </a:rPr>
              <a:t>2019</a:t>
            </a:r>
            <a:r>
              <a:rPr lang="en-US" sz="2800" dirty="0">
                <a:solidFill>
                  <a:schemeClr val="tx1"/>
                </a:solidFill>
              </a:rPr>
              <a:t> – Peer visits piloted – standards revised </a:t>
            </a:r>
          </a:p>
          <a:p>
            <a:endParaRPr lang="en-GB" dirty="0"/>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455429" y="195004"/>
            <a:ext cx="7489874" cy="1325563"/>
          </a:xfrm>
        </p:spPr>
        <p:txBody>
          <a:bodyPr/>
          <a:lstStyle/>
          <a:p>
            <a:r>
              <a:rPr lang="en-GB" dirty="0">
                <a:solidFill>
                  <a:schemeClr val="bg1"/>
                </a:solidFill>
              </a:rPr>
              <a:t>Scene setting for SIRAN</a:t>
            </a:r>
          </a:p>
        </p:txBody>
      </p:sp>
      <p:sp>
        <p:nvSpPr>
          <p:cNvPr id="4" name="Subtitle 6">
            <a:extLst>
              <a:ext uri="{FF2B5EF4-FFF2-40B4-BE49-F238E27FC236}">
                <a16:creationId xmlns:a16="http://schemas.microsoft.com/office/drawing/2014/main" id="{246B7EEA-3DE4-960F-B3A9-A5161B110BB0}"/>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C4D14F2F-186B-B780-7459-FACF521A81A3}"/>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spTree>
    <p:extLst>
      <p:ext uri="{BB962C8B-B14F-4D97-AF65-F5344CB8AC3E}">
        <p14:creationId xmlns:p14="http://schemas.microsoft.com/office/powerpoint/2010/main" val="21878696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73588" y="224449"/>
            <a:ext cx="7789337" cy="1325563"/>
          </a:xfrm>
        </p:spPr>
        <p:txBody>
          <a:bodyPr>
            <a:normAutofit fontScale="90000"/>
          </a:bodyPr>
          <a:lstStyle/>
          <a:p>
            <a:r>
              <a:rPr lang="en-GB" dirty="0"/>
              <a:t>T</a:t>
            </a:r>
            <a:r>
              <a:rPr lang="en-US" b="1" dirty="0">
                <a:solidFill>
                  <a:schemeClr val="bg1"/>
                </a:solidFill>
                <a:latin typeface="Montserrat" panose="00000500000000000000" pitchFamily="2" charset="0"/>
              </a:rPr>
              <a:t>he Safety Incident Response Accreditation Network </a:t>
            </a:r>
            <a:endParaRPr lang="en-GB" dirty="0">
              <a:solidFill>
                <a:schemeClr val="bg1"/>
              </a:solidFill>
            </a:endParaRPr>
          </a:p>
        </p:txBody>
      </p:sp>
      <p:sp>
        <p:nvSpPr>
          <p:cNvPr id="4" name="Content Placeholder 1">
            <a:extLst>
              <a:ext uri="{FF2B5EF4-FFF2-40B4-BE49-F238E27FC236}">
                <a16:creationId xmlns:a16="http://schemas.microsoft.com/office/drawing/2014/main" id="{2DE491A0-23C0-8F34-F9A2-D7372B1163F3}"/>
              </a:ext>
            </a:extLst>
          </p:cNvPr>
          <p:cNvSpPr txBox="1">
            <a:spLocks/>
          </p:cNvSpPr>
          <p:nvPr/>
        </p:nvSpPr>
        <p:spPr>
          <a:xfrm>
            <a:off x="838200" y="1980372"/>
            <a:ext cx="7962900" cy="4486276"/>
          </a:xfrm>
          <a:prstGeom prst="rect">
            <a:avLst/>
          </a:prstGeom>
        </p:spPr>
        <p:txBody>
          <a:bodyPr vert="horz" lIns="91440" tIns="45720" rIns="91440" bIns="45720" rtlCol="0">
            <a:normAutofit/>
          </a:bodyPr>
          <a:lstStyle>
            <a:lvl1pPr marL="228600" indent="-270000" algn="l" defTabSz="914400" rtl="0" eaLnBrk="1" latinLnBrk="0" hangingPunct="1">
              <a:lnSpc>
                <a:spcPct val="100000"/>
              </a:lnSpc>
              <a:spcBef>
                <a:spcPts val="1000"/>
              </a:spcBef>
              <a:buClr>
                <a:srgbClr val="9BA2A3"/>
              </a:buClr>
              <a:buSzPct val="100000"/>
              <a:buFont typeface="Wingdings 2" panose="05020102010507070707" pitchFamily="18" charset="2"/>
              <a:buChar char=""/>
              <a:defRPr sz="2800" kern="1200">
                <a:solidFill>
                  <a:schemeClr val="bg1"/>
                </a:solidFill>
                <a:latin typeface="Montserrat" panose="00000500000000000000" pitchFamily="2" charset="0"/>
                <a:ea typeface="+mn-ea"/>
                <a:cs typeface="+mn-cs"/>
              </a:defRPr>
            </a:lvl1pPr>
            <a:lvl2pPr marL="6858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400" kern="1200">
                <a:solidFill>
                  <a:schemeClr val="bg1"/>
                </a:solidFill>
                <a:latin typeface="Montserrat" panose="00000500000000000000" pitchFamily="2" charset="0"/>
                <a:ea typeface="+mn-ea"/>
                <a:cs typeface="+mn-cs"/>
              </a:defRPr>
            </a:lvl2pPr>
            <a:lvl3pPr marL="11430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2000" kern="1200">
                <a:solidFill>
                  <a:schemeClr val="bg1"/>
                </a:solidFill>
                <a:latin typeface="Montserrat" panose="00000500000000000000" pitchFamily="2" charset="0"/>
                <a:ea typeface="+mn-ea"/>
                <a:cs typeface="+mn-cs"/>
              </a:defRPr>
            </a:lvl3pPr>
            <a:lvl4pPr marL="16002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4pPr>
            <a:lvl5pPr marL="2057400" indent="-270000" algn="l" defTabSz="914400" rtl="0" eaLnBrk="1" latinLnBrk="0" hangingPunct="1">
              <a:lnSpc>
                <a:spcPct val="100000"/>
              </a:lnSpc>
              <a:spcBef>
                <a:spcPts val="500"/>
              </a:spcBef>
              <a:buClr>
                <a:srgbClr val="9BA2A3"/>
              </a:buClr>
              <a:buSzPct val="100000"/>
              <a:buFont typeface="Wingdings 2" panose="05020102010507070707" pitchFamily="18" charset="2"/>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Clr>
                <a:srgbClr val="7E2E88"/>
              </a:buClr>
            </a:pPr>
            <a:r>
              <a:rPr lang="en-US" sz="2900" dirty="0">
                <a:solidFill>
                  <a:schemeClr val="tx1"/>
                </a:solidFill>
              </a:rPr>
              <a:t>Launched in January 2020</a:t>
            </a:r>
          </a:p>
          <a:p>
            <a:pPr marL="342900" indent="-342900">
              <a:buClr>
                <a:srgbClr val="7E2E88"/>
              </a:buClr>
            </a:pPr>
            <a:r>
              <a:rPr lang="en-US" sz="2900" dirty="0">
                <a:solidFill>
                  <a:schemeClr val="tx1"/>
                </a:solidFill>
              </a:rPr>
              <a:t>Designed to support organisations carry out high quality serious incident reviews</a:t>
            </a:r>
          </a:p>
          <a:p>
            <a:pPr marL="0" indent="0">
              <a:buClr>
                <a:srgbClr val="7E2E88"/>
              </a:buClr>
              <a:buNone/>
            </a:pPr>
            <a:r>
              <a:rPr lang="en-US" sz="2900" dirty="0">
                <a:solidFill>
                  <a:schemeClr val="tx1"/>
                </a:solidFill>
              </a:rPr>
              <a:t>     </a:t>
            </a:r>
            <a:r>
              <a:rPr lang="en-US" sz="2900" dirty="0">
                <a:solidFill>
                  <a:schemeClr val="tx1"/>
                </a:solidFill>
                <a:latin typeface="Montserrat"/>
                <a:ea typeface="ＭＳ Ｐゴシック"/>
              </a:rPr>
              <a:t>Accreditation network using a </a:t>
            </a:r>
            <a:r>
              <a:rPr lang="en-US" sz="2900" b="1" dirty="0">
                <a:solidFill>
                  <a:schemeClr val="tx1"/>
                </a:solidFill>
                <a:latin typeface="Montserrat"/>
                <a:ea typeface="ＭＳ Ｐゴシック"/>
              </a:rPr>
              <a:t>peer review model</a:t>
            </a:r>
            <a:endParaRPr lang="en-US" sz="2900" dirty="0">
              <a:solidFill>
                <a:schemeClr val="tx1"/>
              </a:solidFill>
            </a:endParaRPr>
          </a:p>
          <a:p>
            <a:pPr marL="342900" indent="-342900">
              <a:buClr>
                <a:srgbClr val="7E2E88"/>
              </a:buClr>
            </a:pPr>
            <a:r>
              <a:rPr lang="en-US" sz="2900" dirty="0">
                <a:solidFill>
                  <a:schemeClr val="tx1"/>
                </a:solidFill>
              </a:rPr>
              <a:t>17 members* across all devolved nations</a:t>
            </a:r>
          </a:p>
        </p:txBody>
      </p:sp>
      <p:pic>
        <p:nvPicPr>
          <p:cNvPr id="2" name="Picture 1">
            <a:extLst>
              <a:ext uri="{FF2B5EF4-FFF2-40B4-BE49-F238E27FC236}">
                <a16:creationId xmlns:a16="http://schemas.microsoft.com/office/drawing/2014/main" id="{D8D18E06-DBDB-4F75-F62F-05285CD2FE6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72" b="98841" l="9703" r="94523">
                        <a14:foregroundMark x1="57277" y1="8114" x2="57277" y2="8114"/>
                        <a14:foregroundMark x1="51174" y1="3372" x2="51174" y2="3372"/>
                        <a14:foregroundMark x1="12363" y1="44784" x2="12363" y2="44784"/>
                        <a14:foregroundMark x1="94679" y1="79241" x2="94679" y2="79241"/>
                        <a14:foregroundMark x1="80125" y1="94626" x2="80125" y2="94626"/>
                        <a14:foregroundMark x1="30360" y1="96628" x2="30360" y2="96628"/>
                        <a14:foregroundMark x1="16275" y1="97787" x2="16275" y2="97787"/>
                        <a14:foregroundMark x1="33959" y1="98525" x2="33959" y2="98525"/>
                        <a14:foregroundMark x1="16588" y1="98841" x2="16588" y2="98841"/>
                      </a14:backgroundRemoval>
                    </a14:imgEffect>
                  </a14:imgLayer>
                </a14:imgProps>
              </a:ext>
            </a:extLst>
          </a:blip>
          <a:stretch>
            <a:fillRect/>
          </a:stretch>
        </p:blipFill>
        <p:spPr>
          <a:xfrm>
            <a:off x="8607425" y="1980372"/>
            <a:ext cx="2856261" cy="4241927"/>
          </a:xfrm>
          <a:prstGeom prst="rect">
            <a:avLst/>
          </a:prstGeom>
        </p:spPr>
      </p:pic>
      <p:pic>
        <p:nvPicPr>
          <p:cNvPr id="5" name="Graphic 4" descr="Badge Tick with solid fill">
            <a:extLst>
              <a:ext uri="{FF2B5EF4-FFF2-40B4-BE49-F238E27FC236}">
                <a16:creationId xmlns:a16="http://schemas.microsoft.com/office/drawing/2014/main" id="{2A914300-E7B0-3870-B454-89D8658F7FF4}"/>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838200" y="4101335"/>
            <a:ext cx="424543" cy="424543"/>
          </a:xfrm>
          <a:prstGeom prst="rect">
            <a:avLst/>
          </a:prstGeom>
        </p:spPr>
      </p:pic>
      <p:sp>
        <p:nvSpPr>
          <p:cNvPr id="8" name="Subtitle 6">
            <a:extLst>
              <a:ext uri="{FF2B5EF4-FFF2-40B4-BE49-F238E27FC236}">
                <a16:creationId xmlns:a16="http://schemas.microsoft.com/office/drawing/2014/main" id="{9391453C-3813-6D74-6675-D014E45AA311}"/>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9" name="Graphic 8" descr="Envelope with solid fill">
            <a:extLst>
              <a:ext uri="{FF2B5EF4-FFF2-40B4-BE49-F238E27FC236}">
                <a16:creationId xmlns:a16="http://schemas.microsoft.com/office/drawing/2014/main" id="{3B68EBEC-E292-7283-5151-3085AC8CDF0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8961120" y="6426395"/>
            <a:ext cx="457200" cy="457200"/>
          </a:xfrm>
          <a:prstGeom prst="rect">
            <a:avLst/>
          </a:prstGeom>
        </p:spPr>
      </p:pic>
      <p:sp>
        <p:nvSpPr>
          <p:cNvPr id="7" name="TextBox 6">
            <a:extLst>
              <a:ext uri="{FF2B5EF4-FFF2-40B4-BE49-F238E27FC236}">
                <a16:creationId xmlns:a16="http://schemas.microsoft.com/office/drawing/2014/main" id="{9BA24941-7BAE-9CDA-2FFF-AC70439E55D9}"/>
              </a:ext>
            </a:extLst>
          </p:cNvPr>
          <p:cNvSpPr txBox="1"/>
          <p:nvPr/>
        </p:nvSpPr>
        <p:spPr>
          <a:xfrm>
            <a:off x="46355" y="6392872"/>
            <a:ext cx="6617970" cy="369332"/>
          </a:xfrm>
          <a:prstGeom prst="rect">
            <a:avLst/>
          </a:prstGeom>
          <a:noFill/>
        </p:spPr>
        <p:txBody>
          <a:bodyPr wrap="square">
            <a:spAutoFit/>
          </a:bodyPr>
          <a:lstStyle/>
          <a:p>
            <a:r>
              <a:rPr lang="en-US" i="1" dirty="0">
                <a:solidFill>
                  <a:schemeClr val="tx1"/>
                </a:solidFill>
              </a:rPr>
              <a:t>*See our website for a list of all our members.</a:t>
            </a:r>
            <a:endParaRPr lang="en-GB" i="1" dirty="0"/>
          </a:p>
        </p:txBody>
      </p:sp>
    </p:spTree>
    <p:extLst>
      <p:ext uri="{BB962C8B-B14F-4D97-AF65-F5344CB8AC3E}">
        <p14:creationId xmlns:p14="http://schemas.microsoft.com/office/powerpoint/2010/main" val="3254493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306573" y="226902"/>
            <a:ext cx="7489874" cy="1325563"/>
          </a:xfrm>
        </p:spPr>
        <p:txBody>
          <a:bodyPr/>
          <a:lstStyle/>
          <a:p>
            <a:r>
              <a:rPr lang="en-GB" dirty="0">
                <a:solidFill>
                  <a:schemeClr val="bg1"/>
                </a:solidFill>
              </a:rPr>
              <a:t>From SI to Safety</a:t>
            </a:r>
          </a:p>
        </p:txBody>
      </p:sp>
      <p:sp>
        <p:nvSpPr>
          <p:cNvPr id="4" name="Subtitle 6">
            <a:extLst>
              <a:ext uri="{FF2B5EF4-FFF2-40B4-BE49-F238E27FC236}">
                <a16:creationId xmlns:a16="http://schemas.microsoft.com/office/drawing/2014/main" id="{31E2BEB3-3A18-05AA-97B4-ED4942CBA3D1}"/>
              </a:ext>
            </a:extLst>
          </p:cNvPr>
          <p:cNvSpPr txBox="1">
            <a:spLocks/>
          </p:cNvSpPr>
          <p:nvPr/>
        </p:nvSpPr>
        <p:spPr>
          <a:xfrm>
            <a:off x="9418320" y="6496593"/>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800" dirty="0">
                <a:solidFill>
                  <a:schemeClr val="bg1">
                    <a:lumMod val="50000"/>
                  </a:schemeClr>
                </a:solidFill>
              </a:rPr>
              <a:t>SIRAN@rcpsych.ac.uk</a:t>
            </a:r>
          </a:p>
        </p:txBody>
      </p:sp>
      <p:pic>
        <p:nvPicPr>
          <p:cNvPr id="5" name="Graphic 4" descr="Envelope with solid fill">
            <a:extLst>
              <a:ext uri="{FF2B5EF4-FFF2-40B4-BE49-F238E27FC236}">
                <a16:creationId xmlns:a16="http://schemas.microsoft.com/office/drawing/2014/main" id="{37FF5915-5A97-2A5C-2B63-0060651180B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961120" y="6426395"/>
            <a:ext cx="457200" cy="457200"/>
          </a:xfrm>
          <a:prstGeom prst="rect">
            <a:avLst/>
          </a:prstGeom>
        </p:spPr>
      </p:pic>
      <p:pic>
        <p:nvPicPr>
          <p:cNvPr id="6" name="Picture 5">
            <a:extLst>
              <a:ext uri="{FF2B5EF4-FFF2-40B4-BE49-F238E27FC236}">
                <a16:creationId xmlns:a16="http://schemas.microsoft.com/office/drawing/2014/main" id="{DF49098B-D352-9E20-53DD-B68CCCB9D819}"/>
              </a:ext>
            </a:extLst>
          </p:cNvPr>
          <p:cNvPicPr>
            <a:picLocks noChangeAspect="1"/>
          </p:cNvPicPr>
          <p:nvPr/>
        </p:nvPicPr>
        <p:blipFill>
          <a:blip r:embed="rId5"/>
          <a:stretch>
            <a:fillRect/>
          </a:stretch>
        </p:blipFill>
        <p:spPr>
          <a:xfrm>
            <a:off x="6871587" y="3232208"/>
            <a:ext cx="4659126" cy="189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1957DC11-08D4-0F80-477C-161365F72B1E}"/>
              </a:ext>
            </a:extLst>
          </p:cNvPr>
          <p:cNvPicPr>
            <a:picLocks noChangeAspect="1"/>
          </p:cNvPicPr>
          <p:nvPr/>
        </p:nvPicPr>
        <p:blipFill>
          <a:blip r:embed="rId6"/>
          <a:stretch>
            <a:fillRect/>
          </a:stretch>
        </p:blipFill>
        <p:spPr>
          <a:xfrm>
            <a:off x="684147" y="3232208"/>
            <a:ext cx="4390969" cy="1893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Graphic 9" descr="Arrow Right with solid fill">
            <a:extLst>
              <a:ext uri="{FF2B5EF4-FFF2-40B4-BE49-F238E27FC236}">
                <a16:creationId xmlns:a16="http://schemas.microsoft.com/office/drawing/2014/main" id="{7913F521-DDB5-F911-4E7D-F73DE5A9C69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5286180" y="3468862"/>
            <a:ext cx="1419924" cy="1419924"/>
          </a:xfrm>
          <a:prstGeom prst="rect">
            <a:avLst/>
          </a:prstGeom>
        </p:spPr>
      </p:pic>
    </p:spTree>
    <p:extLst>
      <p:ext uri="{BB962C8B-B14F-4D97-AF65-F5344CB8AC3E}">
        <p14:creationId xmlns:p14="http://schemas.microsoft.com/office/powerpoint/2010/main" val="2299119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E216AE2-5F8D-4976-BE88-08A3EEFA938B}"/>
              </a:ext>
            </a:extLst>
          </p:cNvPr>
          <p:cNvSpPr>
            <a:spLocks noGrp="1"/>
          </p:cNvSpPr>
          <p:nvPr>
            <p:ph idx="1"/>
          </p:nvPr>
        </p:nvSpPr>
        <p:spPr>
          <a:xfrm>
            <a:off x="260055" y="2141537"/>
            <a:ext cx="7926001" cy="4351338"/>
          </a:xfrm>
        </p:spPr>
        <p:txBody>
          <a:bodyPr>
            <a:normAutofit fontScale="77500" lnSpcReduction="20000"/>
          </a:bodyPr>
          <a:lstStyle/>
          <a:p>
            <a:pPr lvl="1" indent="-342900">
              <a:lnSpc>
                <a:spcPct val="120000"/>
              </a:lnSpc>
              <a:spcBef>
                <a:spcPts val="1200"/>
              </a:spcBef>
              <a:buFont typeface="Arial" panose="020B0604020202020204" pitchFamily="34" charset="0"/>
              <a:buChar char="•"/>
            </a:pPr>
            <a:r>
              <a:rPr lang="en-US" sz="2800" dirty="0">
                <a:solidFill>
                  <a:schemeClr val="tx1"/>
                </a:solidFill>
                <a:latin typeface="Montserrat"/>
                <a:ea typeface="ＭＳ Ｐゴシック"/>
              </a:rPr>
              <a:t>Developed in consultation with a range of stakeholders</a:t>
            </a:r>
          </a:p>
          <a:p>
            <a:pPr lvl="1" indent="-342900">
              <a:lnSpc>
                <a:spcPct val="120000"/>
              </a:lnSpc>
              <a:spcBef>
                <a:spcPts val="1200"/>
              </a:spcBef>
              <a:buFont typeface="Arial" panose="020B0604020202020204" pitchFamily="34" charset="0"/>
              <a:buChar char="•"/>
            </a:pPr>
            <a:r>
              <a:rPr lang="en-US" sz="2800" dirty="0">
                <a:solidFill>
                  <a:schemeClr val="tx1"/>
                </a:solidFill>
                <a:latin typeface="Montserrat"/>
                <a:ea typeface="ＭＳ Ｐゴシック"/>
              </a:rPr>
              <a:t>Revised every two years to reflect changes in good practice and legislation i.e. PSIRF</a:t>
            </a:r>
          </a:p>
          <a:p>
            <a:pPr lvl="1" indent="-342900">
              <a:lnSpc>
                <a:spcPct val="120000"/>
              </a:lnSpc>
              <a:spcBef>
                <a:spcPts val="1200"/>
              </a:spcBef>
              <a:buFont typeface="Arial" panose="020B0604020202020204" pitchFamily="34" charset="0"/>
              <a:buChar char="•"/>
            </a:pPr>
            <a:r>
              <a:rPr lang="en-US" sz="2800" dirty="0">
                <a:solidFill>
                  <a:schemeClr val="tx1"/>
                </a:solidFill>
                <a:latin typeface="Montserrat"/>
                <a:ea typeface="ＭＳ Ｐゴシック"/>
              </a:rPr>
              <a:t>59 standards, across 5 different domains</a:t>
            </a:r>
          </a:p>
          <a:p>
            <a:pPr lvl="1" indent="-342900">
              <a:lnSpc>
                <a:spcPct val="120000"/>
              </a:lnSpc>
              <a:spcBef>
                <a:spcPts val="1200"/>
              </a:spcBef>
              <a:buFont typeface="Arial" panose="020B0604020202020204" pitchFamily="34" charset="0"/>
              <a:buChar char="•"/>
            </a:pPr>
            <a:r>
              <a:rPr lang="en-US" sz="2800" b="1" dirty="0">
                <a:solidFill>
                  <a:schemeClr val="tx1"/>
                </a:solidFill>
                <a:latin typeface="Montserrat"/>
                <a:ea typeface="ＭＳ Ｐゴシック"/>
              </a:rPr>
              <a:t>Recent key changes:</a:t>
            </a:r>
          </a:p>
          <a:p>
            <a:pPr lvl="2" indent="-342900">
              <a:lnSpc>
                <a:spcPct val="120000"/>
              </a:lnSpc>
              <a:spcBef>
                <a:spcPts val="1200"/>
              </a:spcBef>
              <a:buFont typeface="Arial" panose="020B0604020202020204" pitchFamily="34" charset="0"/>
              <a:buChar char="•"/>
            </a:pPr>
            <a:r>
              <a:rPr lang="en-US" sz="2400" b="1" dirty="0">
                <a:solidFill>
                  <a:schemeClr val="tx1"/>
                </a:solidFill>
                <a:latin typeface="Montserrat"/>
                <a:ea typeface="ＭＳ Ｐゴシック"/>
              </a:rPr>
              <a:t>Staff support </a:t>
            </a:r>
          </a:p>
          <a:p>
            <a:pPr lvl="2" indent="-342900">
              <a:lnSpc>
                <a:spcPct val="120000"/>
              </a:lnSpc>
              <a:spcBef>
                <a:spcPts val="1200"/>
              </a:spcBef>
              <a:buFont typeface="Arial" panose="020B0604020202020204" pitchFamily="34" charset="0"/>
              <a:buChar char="•"/>
            </a:pPr>
            <a:r>
              <a:rPr lang="en-US" sz="2400" b="1" dirty="0">
                <a:solidFill>
                  <a:schemeClr val="tx1"/>
                </a:solidFill>
                <a:latin typeface="Montserrat"/>
                <a:ea typeface="ＭＳ Ｐゴシック"/>
              </a:rPr>
              <a:t>Family support (including FLO’s)</a:t>
            </a:r>
          </a:p>
          <a:p>
            <a:pPr lvl="2" indent="-342900">
              <a:lnSpc>
                <a:spcPct val="120000"/>
              </a:lnSpc>
              <a:spcBef>
                <a:spcPts val="1200"/>
              </a:spcBef>
              <a:buFont typeface="Arial" panose="020B0604020202020204" pitchFamily="34" charset="0"/>
              <a:buChar char="•"/>
            </a:pPr>
            <a:r>
              <a:rPr lang="en-US" sz="2400" b="1" dirty="0">
                <a:solidFill>
                  <a:schemeClr val="tx1"/>
                </a:solidFill>
                <a:latin typeface="Montserrat"/>
                <a:ea typeface="ＭＳ Ｐゴシック"/>
              </a:rPr>
              <a:t>Learning lessons</a:t>
            </a:r>
          </a:p>
        </p:txBody>
      </p:sp>
      <p:sp>
        <p:nvSpPr>
          <p:cNvPr id="3" name="Title 2">
            <a:extLst>
              <a:ext uri="{FF2B5EF4-FFF2-40B4-BE49-F238E27FC236}">
                <a16:creationId xmlns:a16="http://schemas.microsoft.com/office/drawing/2014/main" id="{3BEA1176-FB14-4D17-8BF3-8FC9A41A9263}"/>
              </a:ext>
            </a:extLst>
          </p:cNvPr>
          <p:cNvSpPr>
            <a:spLocks noGrp="1"/>
          </p:cNvSpPr>
          <p:nvPr>
            <p:ph type="title"/>
          </p:nvPr>
        </p:nvSpPr>
        <p:spPr>
          <a:xfrm>
            <a:off x="260055" y="216269"/>
            <a:ext cx="7489874" cy="1325563"/>
          </a:xfrm>
        </p:spPr>
        <p:txBody>
          <a:bodyPr/>
          <a:lstStyle/>
          <a:p>
            <a:r>
              <a:rPr lang="en-GB" dirty="0">
                <a:solidFill>
                  <a:schemeClr val="bg1"/>
                </a:solidFill>
              </a:rPr>
              <a:t>SIRAN standards</a:t>
            </a:r>
          </a:p>
        </p:txBody>
      </p:sp>
      <p:pic>
        <p:nvPicPr>
          <p:cNvPr id="8" name="Picture 7">
            <a:extLst>
              <a:ext uri="{FF2B5EF4-FFF2-40B4-BE49-F238E27FC236}">
                <a16:creationId xmlns:a16="http://schemas.microsoft.com/office/drawing/2014/main" id="{2CC31A8C-3470-78BF-BFFB-67C801A3FE36}"/>
              </a:ext>
            </a:extLst>
          </p:cNvPr>
          <p:cNvPicPr>
            <a:picLocks noChangeAspect="1"/>
          </p:cNvPicPr>
          <p:nvPr/>
        </p:nvPicPr>
        <p:blipFill>
          <a:blip r:embed="rId3"/>
          <a:stretch>
            <a:fillRect/>
          </a:stretch>
        </p:blipFill>
        <p:spPr>
          <a:xfrm>
            <a:off x="8920716" y="2039678"/>
            <a:ext cx="3011229" cy="4301755"/>
          </a:xfrm>
          <a:prstGeom prst="rect">
            <a:avLst/>
          </a:prstGeom>
          <a:ln>
            <a:noFill/>
          </a:ln>
          <a:effectLst>
            <a:outerShdw blurRad="292100" dist="139700" dir="2700000" algn="tl" rotWithShape="0">
              <a:srgbClr val="333333">
                <a:alpha val="65000"/>
              </a:srgbClr>
            </a:outerShdw>
          </a:effectLst>
        </p:spPr>
      </p:pic>
      <p:sp>
        <p:nvSpPr>
          <p:cNvPr id="9" name="Subtitle 6">
            <a:extLst>
              <a:ext uri="{FF2B5EF4-FFF2-40B4-BE49-F238E27FC236}">
                <a16:creationId xmlns:a16="http://schemas.microsoft.com/office/drawing/2014/main" id="{A6A419AA-1F65-C5DB-C855-2EBF495232DB}"/>
              </a:ext>
            </a:extLst>
          </p:cNvPr>
          <p:cNvSpPr txBox="1">
            <a:spLocks/>
          </p:cNvSpPr>
          <p:nvPr/>
        </p:nvSpPr>
        <p:spPr>
          <a:xfrm>
            <a:off x="9184404" y="6492875"/>
            <a:ext cx="3818709" cy="531223"/>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ontserrat" panose="00000500000000000000"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ontserrat" panose="00000500000000000000"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ontserrat" panose="00000500000000000000"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ontserrat" panose="00000500000000000000"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Aft>
                <a:spcPts val="1200"/>
              </a:spcAft>
            </a:pPr>
            <a:r>
              <a:rPr lang="en-GB" sz="1400" dirty="0">
                <a:solidFill>
                  <a:schemeClr val="bg1">
                    <a:lumMod val="50000"/>
                  </a:schemeClr>
                </a:solidFill>
              </a:rPr>
              <a:t>Available on our website</a:t>
            </a:r>
          </a:p>
        </p:txBody>
      </p:sp>
    </p:spTree>
    <p:extLst>
      <p:ext uri="{BB962C8B-B14F-4D97-AF65-F5344CB8AC3E}">
        <p14:creationId xmlns:p14="http://schemas.microsoft.com/office/powerpoint/2010/main" val="3449671631"/>
      </p:ext>
    </p:extLst>
  </p:cSld>
  <p:clrMapOvr>
    <a:masterClrMapping/>
  </p:clrMapOvr>
</p:sld>
</file>

<file path=ppt/theme/theme1.xml><?xml version="1.0" encoding="utf-8"?>
<a:theme xmlns:a="http://schemas.openxmlformats.org/drawingml/2006/main" name="RCPsych: Title slides">
  <a:themeElements>
    <a:clrScheme name="RCPsych">
      <a:dk1>
        <a:srgbClr val="00548E"/>
      </a:dk1>
      <a:lt1>
        <a:srgbClr val="FFFFFF"/>
      </a:lt1>
      <a:dk2>
        <a:srgbClr val="000000"/>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0F9764D9-F359-4315-9964-90E354A0A7ED}"/>
    </a:ext>
  </a:extLst>
</a:theme>
</file>

<file path=ppt/theme/theme2.xml><?xml version="1.0" encoding="utf-8"?>
<a:theme xmlns:a="http://schemas.openxmlformats.org/drawingml/2006/main" name="RCPsych: general slides">
  <a:themeElements>
    <a:clrScheme name="RCPsych">
      <a:dk1>
        <a:srgbClr val="000000"/>
      </a:dk1>
      <a:lt1>
        <a:srgbClr val="FFFFFF"/>
      </a:lt1>
      <a:dk2>
        <a:srgbClr val="00548E"/>
      </a:dk2>
      <a:lt2>
        <a:srgbClr val="E5EDF3"/>
      </a:lt2>
      <a:accent1>
        <a:srgbClr val="6A112F"/>
      </a:accent1>
      <a:accent2>
        <a:srgbClr val="5A116A"/>
      </a:accent2>
      <a:accent3>
        <a:srgbClr val="066D8E"/>
      </a:accent3>
      <a:accent4>
        <a:srgbClr val="F5A623"/>
      </a:accent4>
      <a:accent5>
        <a:srgbClr val="8EB624"/>
      </a:accent5>
      <a:accent6>
        <a:srgbClr val="666666"/>
      </a:accent6>
      <a:hlink>
        <a:srgbClr val="0083AF"/>
      </a:hlink>
      <a:folHlink>
        <a:srgbClr val="5A116A"/>
      </a:folHlink>
    </a:clrScheme>
    <a:fontScheme name="RCPsych">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D8981E41-882D-4D6E-A649-7ED2C4A952DD}"/>
    </a:ext>
  </a:extLst>
</a:theme>
</file>

<file path=ppt/theme/theme3.xml><?xml version="1.0" encoding="utf-8"?>
<a:theme xmlns:a="http://schemas.openxmlformats.org/drawingml/2006/main" name="Blank slide">
  <a:themeElements>
    <a:clrScheme name="RCPsych">
      <a:dk1>
        <a:srgbClr val="00548E"/>
      </a:dk1>
      <a:lt1>
        <a:sysClr val="window" lastClr="FFFFFF"/>
      </a:lt1>
      <a:dk2>
        <a:srgbClr val="666666"/>
      </a:dk2>
      <a:lt2>
        <a:srgbClr val="E5EDF3"/>
      </a:lt2>
      <a:accent1>
        <a:srgbClr val="6A112F"/>
      </a:accent1>
      <a:accent2>
        <a:srgbClr val="5A116A"/>
      </a:accent2>
      <a:accent3>
        <a:srgbClr val="066D8E"/>
      </a:accent3>
      <a:accent4>
        <a:srgbClr val="F5A623"/>
      </a:accent4>
      <a:accent5>
        <a:srgbClr val="8EB624"/>
      </a:accent5>
      <a:accent6>
        <a:srgbClr val="FFFFFF"/>
      </a:accent6>
      <a:hlink>
        <a:srgbClr val="0083AF"/>
      </a:hlink>
      <a:folHlink>
        <a:srgbClr val="5A116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1 - external presentations - 2021-04-27" id="{1F4DBC69-8795-4049-A077-63CA058FF3C4}" vid="{7003AA1E-8185-40C0-9CD8-5CC68DB1A92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7368124598B54B92BBA730382948BD" ma:contentTypeVersion="17" ma:contentTypeDescription="Create a new document." ma:contentTypeScope="" ma:versionID="3349224652d54b58f8386bab9901790e">
  <xsd:schema xmlns:xsd="http://www.w3.org/2001/XMLSchema" xmlns:xs="http://www.w3.org/2001/XMLSchema" xmlns:p="http://schemas.microsoft.com/office/2006/metadata/properties" xmlns:ns2="62fc13af-f47b-4d06-970b-70b46bd995c3" xmlns:ns3="cb95ad5b-d7bd-41a9-aa8c-837afd1c8c71" targetNamespace="http://schemas.microsoft.com/office/2006/metadata/properties" ma:root="true" ma:fieldsID="0e0c34fe2e528058ef3a43527e471566" ns2:_="" ns3:_="">
    <xsd:import namespace="62fc13af-f47b-4d06-970b-70b46bd995c3"/>
    <xsd:import namespace="cb95ad5b-d7bd-41a9-aa8c-837afd1c8c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c13af-f47b-4d06-970b-70b46bd99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12f0454-6082-49d7-b32e-35d6b85bba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95ad5b-d7bd-41a9-aa8c-837afd1c8c7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cb5df31-ee35-41b9-8b5d-881b1e8e8f49}" ma:internalName="TaxCatchAll" ma:showField="CatchAllData" ma:web="cb95ad5b-d7bd-41a9-aa8c-837afd1c8c7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b95ad5b-d7bd-41a9-aa8c-837afd1c8c71" xsi:nil="true"/>
    <lcf76f155ced4ddcb4097134ff3c332f xmlns="62fc13af-f47b-4d06-970b-70b46bd995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F729B81-C741-49CF-B20B-1CC815F0D5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c13af-f47b-4d06-970b-70b46bd995c3"/>
    <ds:schemaRef ds:uri="cb95ad5b-d7bd-41a9-aa8c-837afd1c8c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9C1D21F-8DCC-4F31-88A7-D9430D74140B}">
  <ds:schemaRefs>
    <ds:schemaRef ds:uri="http://schemas.microsoft.com/sharepoint/v3/contenttype/forms"/>
  </ds:schemaRefs>
</ds:datastoreItem>
</file>

<file path=customXml/itemProps3.xml><?xml version="1.0" encoding="utf-8"?>
<ds:datastoreItem xmlns:ds="http://schemas.openxmlformats.org/officeDocument/2006/customXml" ds:itemID="{2F6580E2-8209-4911-B44F-5080580B0766}">
  <ds:schemaRefs>
    <ds:schemaRef ds:uri="http://schemas.openxmlformats.org/package/2006/metadata/core-properties"/>
    <ds:schemaRef ds:uri="http://www.w3.org/XML/1998/namespace"/>
    <ds:schemaRef ds:uri="http://schemas.microsoft.com/office/infopath/2007/PartnerControls"/>
    <ds:schemaRef ds:uri="62fc13af-f47b-4d06-970b-70b46bd995c3"/>
    <ds:schemaRef ds:uri="http://purl.org/dc/elements/1.1/"/>
    <ds:schemaRef ds:uri="http://schemas.microsoft.com/office/2006/metadata/properties"/>
    <ds:schemaRef ds:uri="cb95ad5b-d7bd-41a9-aa8c-837afd1c8c71"/>
    <ds:schemaRef ds:uri="http://schemas.microsoft.com/office/2006/documentManagement/types"/>
    <ds:schemaRef ds:uri="http://purl.org/dc/term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RCPsych PowerPoint template - external presentations</Template>
  <TotalTime>106</TotalTime>
  <Words>2032</Words>
  <Application>Microsoft Office PowerPoint</Application>
  <PresentationFormat>Widescreen</PresentationFormat>
  <Paragraphs>188</Paragraphs>
  <Slides>21</Slides>
  <Notes>20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21</vt:i4>
      </vt:variant>
    </vt:vector>
  </HeadingPairs>
  <TitlesOfParts>
    <vt:vector size="32" baseType="lpstr">
      <vt:lpstr>ＭＳ Ｐゴシック</vt:lpstr>
      <vt:lpstr>Arial</vt:lpstr>
      <vt:lpstr>Calibri</vt:lpstr>
      <vt:lpstr>Century Gothic</vt:lpstr>
      <vt:lpstr>Mongolian Baiti</vt:lpstr>
      <vt:lpstr>Montserrat</vt:lpstr>
      <vt:lpstr>Verdana</vt:lpstr>
      <vt:lpstr>Wingdings 2</vt:lpstr>
      <vt:lpstr>RCPsych: Title slides</vt:lpstr>
      <vt:lpstr>RCPsych: general slides</vt:lpstr>
      <vt:lpstr>Blank slide</vt:lpstr>
      <vt:lpstr>Improving Standards of Safety Incident Responses through Accreditation 19th June 2024</vt:lpstr>
      <vt:lpstr>Overview</vt:lpstr>
      <vt:lpstr>PowerPoint Presentation</vt:lpstr>
      <vt:lpstr>Mortality Review Programmes</vt:lpstr>
      <vt:lpstr>PSIRF</vt:lpstr>
      <vt:lpstr>Scene setting for SIRAN</vt:lpstr>
      <vt:lpstr>The Safety Incident Response Accreditation Network </vt:lpstr>
      <vt:lpstr>From SI to Safety</vt:lpstr>
      <vt:lpstr>SIRAN standards</vt:lpstr>
      <vt:lpstr>Standard domains</vt:lpstr>
      <vt:lpstr>SIRAN Review Cycle</vt:lpstr>
      <vt:lpstr>Typical peer review team</vt:lpstr>
      <vt:lpstr>PowerPoint Presentation</vt:lpstr>
      <vt:lpstr>Aggregated Report (2023)</vt:lpstr>
      <vt:lpstr>Aggregate report</vt:lpstr>
      <vt:lpstr>Good practice</vt:lpstr>
      <vt:lpstr>Challenges</vt:lpstr>
      <vt:lpstr>Membership benefits</vt:lpstr>
      <vt:lpstr>Free patient safety workshops</vt:lpstr>
      <vt:lpstr>How you can get involved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for RCPsych external clients</dc:title>
  <dc:creator>Sarah Hickling</dc:creator>
  <cp:lastModifiedBy>Baker-Glenn Elena</cp:lastModifiedBy>
  <cp:revision>28</cp:revision>
  <dcterms:created xsi:type="dcterms:W3CDTF">2021-08-09T11:21:47Z</dcterms:created>
  <dcterms:modified xsi:type="dcterms:W3CDTF">2024-06-16T20:48:57Z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d238a98-5de3-4afa-b492-e6339810853c_Enabled">
    <vt:lpwstr>True</vt:lpwstr>
  </property>
  <property fmtid="{D5CDD505-2E9C-101B-9397-08002B2CF9AE}" pid="3" name="MSIP_Label_bd238a98-5de3-4afa-b492-e6339810853c_SiteId">
    <vt:lpwstr>75aac48a-29ab-4230-adac-69d3e7ed3e77</vt:lpwstr>
  </property>
  <property fmtid="{D5CDD505-2E9C-101B-9397-08002B2CF9AE}" pid="4" name="MSIP_Label_bd238a98-5de3-4afa-b492-e6339810853c_Owner">
    <vt:lpwstr>Sarah.Hickling@rcpsych.ac.uk</vt:lpwstr>
  </property>
  <property fmtid="{D5CDD505-2E9C-101B-9397-08002B2CF9AE}" pid="5" name="MSIP_Label_bd238a98-5de3-4afa-b492-e6339810853c_SetDate">
    <vt:lpwstr>2020-07-31T12:58:51.7777445Z</vt:lpwstr>
  </property>
  <property fmtid="{D5CDD505-2E9C-101B-9397-08002B2CF9AE}" pid="6" name="MSIP_Label_bd238a98-5de3-4afa-b492-e6339810853c_Name">
    <vt:lpwstr>General</vt:lpwstr>
  </property>
  <property fmtid="{D5CDD505-2E9C-101B-9397-08002B2CF9AE}" pid="7" name="MSIP_Label_bd238a98-5de3-4afa-b492-e6339810853c_Application">
    <vt:lpwstr>Microsoft Azure Information Protection</vt:lpwstr>
  </property>
  <property fmtid="{D5CDD505-2E9C-101B-9397-08002B2CF9AE}" pid="8" name="MSIP_Label_bd238a98-5de3-4afa-b492-e6339810853c_ActionId">
    <vt:lpwstr>e260b7df-2742-4a6e-a24c-0cc23be9554c</vt:lpwstr>
  </property>
  <property fmtid="{D5CDD505-2E9C-101B-9397-08002B2CF9AE}" pid="9" name="MSIP_Label_bd238a98-5de3-4afa-b492-e6339810853c_Extended_MSFT_Method">
    <vt:lpwstr>Automatic</vt:lpwstr>
  </property>
  <property fmtid="{D5CDD505-2E9C-101B-9397-08002B2CF9AE}" pid="10" name="Sensitivity">
    <vt:lpwstr>General</vt:lpwstr>
  </property>
  <property fmtid="{D5CDD505-2E9C-101B-9397-08002B2CF9AE}" pid="11" name="ContentTypeId">
    <vt:lpwstr>0x010100737368124598B54B92BBA730382948BD</vt:lpwstr>
  </property>
  <property fmtid="{D5CDD505-2E9C-101B-9397-08002B2CF9AE}" pid="12" name="MediaServiceImageTags">
    <vt:lpwstr/>
  </property>
</Properties>
</file>