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1" r:id="rId6"/>
    <p:sldMasterId id="2147483700" r:id="rId7"/>
  </p:sldMasterIdLst>
  <p:notesMasterIdLst>
    <p:notesMasterId r:id="rId34"/>
  </p:notesMasterIdLst>
  <p:handoutMasterIdLst>
    <p:handoutMasterId r:id="rId35"/>
  </p:handoutMasterIdLst>
  <p:sldIdLst>
    <p:sldId id="256" r:id="rId8"/>
    <p:sldId id="271" r:id="rId9"/>
    <p:sldId id="363" r:id="rId10"/>
    <p:sldId id="292" r:id="rId11"/>
    <p:sldId id="752" r:id="rId12"/>
    <p:sldId id="753" r:id="rId13"/>
    <p:sldId id="745" r:id="rId14"/>
    <p:sldId id="746" r:id="rId15"/>
    <p:sldId id="759" r:id="rId16"/>
    <p:sldId id="754" r:id="rId17"/>
    <p:sldId id="280" r:id="rId18"/>
    <p:sldId id="368" r:id="rId19"/>
    <p:sldId id="384" r:id="rId20"/>
    <p:sldId id="727" r:id="rId21"/>
    <p:sldId id="301" r:id="rId22"/>
    <p:sldId id="729" r:id="rId23"/>
    <p:sldId id="575" r:id="rId24"/>
    <p:sldId id="564" r:id="rId25"/>
    <p:sldId id="734" r:id="rId26"/>
    <p:sldId id="455" r:id="rId27"/>
    <p:sldId id="461" r:id="rId28"/>
    <p:sldId id="471" r:id="rId29"/>
    <p:sldId id="472" r:id="rId30"/>
    <p:sldId id="732" r:id="rId31"/>
    <p:sldId id="309" r:id="rId32"/>
    <p:sldId id="297" r:id="rId33"/>
  </p:sldIdLst>
  <p:sldSz cx="9144000" cy="5143500" type="screen16x9"/>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D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730" autoAdjust="0"/>
  </p:normalViewPr>
  <p:slideViewPr>
    <p:cSldViewPr snapToGrid="0">
      <p:cViewPr varScale="1">
        <p:scale>
          <a:sx n="74" d="100"/>
          <a:sy n="74" d="100"/>
        </p:scale>
        <p:origin x="2664" y="5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72"/>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ower" userId="78281bd6-e4ad-4d63-ade3-e675fdce96a1" providerId="ADAL" clId="{16526D3F-3FF3-4E9B-BD65-AD10D11BEA94}"/>
    <pc:docChg chg="custSel modSld">
      <pc:chgData name="Jo Power" userId="78281bd6-e4ad-4d63-ade3-e675fdce96a1" providerId="ADAL" clId="{16526D3F-3FF3-4E9B-BD65-AD10D11BEA94}" dt="2024-04-17T13:47:45.122" v="49" actId="368"/>
      <pc:docMkLst>
        <pc:docMk/>
      </pc:docMkLst>
      <pc:sldChg chg="modNotes">
        <pc:chgData name="Jo Power" userId="78281bd6-e4ad-4d63-ade3-e675fdce96a1" providerId="ADAL" clId="{16526D3F-3FF3-4E9B-BD65-AD10D11BEA94}" dt="2024-04-17T13:47:45.010" v="1" actId="368"/>
        <pc:sldMkLst>
          <pc:docMk/>
          <pc:sldMk cId="2954600678" sldId="256"/>
        </pc:sldMkLst>
      </pc:sldChg>
      <pc:sldChg chg="modNotes">
        <pc:chgData name="Jo Power" userId="78281bd6-e4ad-4d63-ade3-e675fdce96a1" providerId="ADAL" clId="{16526D3F-3FF3-4E9B-BD65-AD10D11BEA94}" dt="2024-04-17T13:47:45.010" v="3" actId="368"/>
        <pc:sldMkLst>
          <pc:docMk/>
          <pc:sldMk cId="2617196195" sldId="271"/>
        </pc:sldMkLst>
      </pc:sldChg>
      <pc:sldChg chg="modNotes">
        <pc:chgData name="Jo Power" userId="78281bd6-e4ad-4d63-ade3-e675fdce96a1" providerId="ADAL" clId="{16526D3F-3FF3-4E9B-BD65-AD10D11BEA94}" dt="2024-04-17T13:47:45.074" v="21" actId="368"/>
        <pc:sldMkLst>
          <pc:docMk/>
          <pc:sldMk cId="36198394" sldId="280"/>
        </pc:sldMkLst>
      </pc:sldChg>
      <pc:sldChg chg="modNotes">
        <pc:chgData name="Jo Power" userId="78281bd6-e4ad-4d63-ade3-e675fdce96a1" providerId="ADAL" clId="{16526D3F-3FF3-4E9B-BD65-AD10D11BEA94}" dt="2024-04-17T13:47:45.026" v="7" actId="368"/>
        <pc:sldMkLst>
          <pc:docMk/>
          <pc:sldMk cId="2500125580" sldId="292"/>
        </pc:sldMkLst>
      </pc:sldChg>
      <pc:sldChg chg="modNotes">
        <pc:chgData name="Jo Power" userId="78281bd6-e4ad-4d63-ade3-e675fdce96a1" providerId="ADAL" clId="{16526D3F-3FF3-4E9B-BD65-AD10D11BEA94}" dt="2024-04-17T13:47:45.122" v="49" actId="368"/>
        <pc:sldMkLst>
          <pc:docMk/>
          <pc:sldMk cId="1221929030" sldId="297"/>
        </pc:sldMkLst>
      </pc:sldChg>
      <pc:sldChg chg="modNotes">
        <pc:chgData name="Jo Power" userId="78281bd6-e4ad-4d63-ade3-e675fdce96a1" providerId="ADAL" clId="{16526D3F-3FF3-4E9B-BD65-AD10D11BEA94}" dt="2024-04-17T13:47:45.090" v="29" actId="368"/>
        <pc:sldMkLst>
          <pc:docMk/>
          <pc:sldMk cId="3226542931" sldId="301"/>
        </pc:sldMkLst>
      </pc:sldChg>
      <pc:sldChg chg="modNotes">
        <pc:chgData name="Jo Power" userId="78281bd6-e4ad-4d63-ade3-e675fdce96a1" providerId="ADAL" clId="{16526D3F-3FF3-4E9B-BD65-AD10D11BEA94}" dt="2024-04-17T13:47:45.122" v="47" actId="368"/>
        <pc:sldMkLst>
          <pc:docMk/>
          <pc:sldMk cId="344792194" sldId="309"/>
        </pc:sldMkLst>
      </pc:sldChg>
      <pc:sldChg chg="modNotes">
        <pc:chgData name="Jo Power" userId="78281bd6-e4ad-4d63-ade3-e675fdce96a1" providerId="ADAL" clId="{16526D3F-3FF3-4E9B-BD65-AD10D11BEA94}" dt="2024-04-17T13:47:45.021" v="5" actId="368"/>
        <pc:sldMkLst>
          <pc:docMk/>
          <pc:sldMk cId="2855318128" sldId="363"/>
        </pc:sldMkLst>
      </pc:sldChg>
      <pc:sldChg chg="modNotes">
        <pc:chgData name="Jo Power" userId="78281bd6-e4ad-4d63-ade3-e675fdce96a1" providerId="ADAL" clId="{16526D3F-3FF3-4E9B-BD65-AD10D11BEA94}" dt="2024-04-17T13:47:45.074" v="23" actId="368"/>
        <pc:sldMkLst>
          <pc:docMk/>
          <pc:sldMk cId="344803398" sldId="368"/>
        </pc:sldMkLst>
      </pc:sldChg>
      <pc:sldChg chg="modNotes">
        <pc:chgData name="Jo Power" userId="78281bd6-e4ad-4d63-ade3-e675fdce96a1" providerId="ADAL" clId="{16526D3F-3FF3-4E9B-BD65-AD10D11BEA94}" dt="2024-04-17T13:47:45.074" v="25" actId="368"/>
        <pc:sldMkLst>
          <pc:docMk/>
          <pc:sldMk cId="2333966519" sldId="384"/>
        </pc:sldMkLst>
      </pc:sldChg>
      <pc:sldChg chg="modNotes">
        <pc:chgData name="Jo Power" userId="78281bd6-e4ad-4d63-ade3-e675fdce96a1" providerId="ADAL" clId="{16526D3F-3FF3-4E9B-BD65-AD10D11BEA94}" dt="2024-04-17T13:47:45.106" v="39" actId="368"/>
        <pc:sldMkLst>
          <pc:docMk/>
          <pc:sldMk cId="4135825165" sldId="455"/>
        </pc:sldMkLst>
      </pc:sldChg>
      <pc:sldChg chg="modNotes">
        <pc:chgData name="Jo Power" userId="78281bd6-e4ad-4d63-ade3-e675fdce96a1" providerId="ADAL" clId="{16526D3F-3FF3-4E9B-BD65-AD10D11BEA94}" dt="2024-04-17T13:47:45.106" v="41" actId="368"/>
        <pc:sldMkLst>
          <pc:docMk/>
          <pc:sldMk cId="3191201200" sldId="471"/>
        </pc:sldMkLst>
      </pc:sldChg>
      <pc:sldChg chg="modNotes">
        <pc:chgData name="Jo Power" userId="78281bd6-e4ad-4d63-ade3-e675fdce96a1" providerId="ADAL" clId="{16526D3F-3FF3-4E9B-BD65-AD10D11BEA94}" dt="2024-04-17T13:47:45.106" v="43" actId="368"/>
        <pc:sldMkLst>
          <pc:docMk/>
          <pc:sldMk cId="2070015720" sldId="472"/>
        </pc:sldMkLst>
      </pc:sldChg>
      <pc:sldChg chg="modNotes">
        <pc:chgData name="Jo Power" userId="78281bd6-e4ad-4d63-ade3-e675fdce96a1" providerId="ADAL" clId="{16526D3F-3FF3-4E9B-BD65-AD10D11BEA94}" dt="2024-04-17T13:47:45.090" v="35" actId="368"/>
        <pc:sldMkLst>
          <pc:docMk/>
          <pc:sldMk cId="3008499154" sldId="564"/>
        </pc:sldMkLst>
      </pc:sldChg>
      <pc:sldChg chg="modNotes">
        <pc:chgData name="Jo Power" userId="78281bd6-e4ad-4d63-ade3-e675fdce96a1" providerId="ADAL" clId="{16526D3F-3FF3-4E9B-BD65-AD10D11BEA94}" dt="2024-04-17T13:47:45.090" v="33" actId="368"/>
        <pc:sldMkLst>
          <pc:docMk/>
          <pc:sldMk cId="3343551281" sldId="575"/>
        </pc:sldMkLst>
      </pc:sldChg>
      <pc:sldChg chg="modNotes">
        <pc:chgData name="Jo Power" userId="78281bd6-e4ad-4d63-ade3-e675fdce96a1" providerId="ADAL" clId="{16526D3F-3FF3-4E9B-BD65-AD10D11BEA94}" dt="2024-04-17T13:47:45.090" v="27" actId="368"/>
        <pc:sldMkLst>
          <pc:docMk/>
          <pc:sldMk cId="178661244" sldId="727"/>
        </pc:sldMkLst>
      </pc:sldChg>
      <pc:sldChg chg="modNotes">
        <pc:chgData name="Jo Power" userId="78281bd6-e4ad-4d63-ade3-e675fdce96a1" providerId="ADAL" clId="{16526D3F-3FF3-4E9B-BD65-AD10D11BEA94}" dt="2024-04-17T13:47:45.090" v="31" actId="368"/>
        <pc:sldMkLst>
          <pc:docMk/>
          <pc:sldMk cId="673376608" sldId="729"/>
        </pc:sldMkLst>
      </pc:sldChg>
      <pc:sldChg chg="modNotes">
        <pc:chgData name="Jo Power" userId="78281bd6-e4ad-4d63-ade3-e675fdce96a1" providerId="ADAL" clId="{16526D3F-3FF3-4E9B-BD65-AD10D11BEA94}" dt="2024-04-17T13:47:45.122" v="45" actId="368"/>
        <pc:sldMkLst>
          <pc:docMk/>
          <pc:sldMk cId="1449374805" sldId="732"/>
        </pc:sldMkLst>
      </pc:sldChg>
      <pc:sldChg chg="modNotes">
        <pc:chgData name="Jo Power" userId="78281bd6-e4ad-4d63-ade3-e675fdce96a1" providerId="ADAL" clId="{16526D3F-3FF3-4E9B-BD65-AD10D11BEA94}" dt="2024-04-17T13:47:45.106" v="37" actId="368"/>
        <pc:sldMkLst>
          <pc:docMk/>
          <pc:sldMk cId="101837244" sldId="734"/>
        </pc:sldMkLst>
      </pc:sldChg>
      <pc:sldChg chg="modNotes">
        <pc:chgData name="Jo Power" userId="78281bd6-e4ad-4d63-ade3-e675fdce96a1" providerId="ADAL" clId="{16526D3F-3FF3-4E9B-BD65-AD10D11BEA94}" dt="2024-04-17T13:47:45.058" v="13" actId="368"/>
        <pc:sldMkLst>
          <pc:docMk/>
          <pc:sldMk cId="2573289913" sldId="745"/>
        </pc:sldMkLst>
      </pc:sldChg>
      <pc:sldChg chg="modNotes">
        <pc:chgData name="Jo Power" userId="78281bd6-e4ad-4d63-ade3-e675fdce96a1" providerId="ADAL" clId="{16526D3F-3FF3-4E9B-BD65-AD10D11BEA94}" dt="2024-04-17T13:47:45.058" v="15" actId="368"/>
        <pc:sldMkLst>
          <pc:docMk/>
          <pc:sldMk cId="1212496424" sldId="746"/>
        </pc:sldMkLst>
      </pc:sldChg>
      <pc:sldChg chg="modNotes">
        <pc:chgData name="Jo Power" userId="78281bd6-e4ad-4d63-ade3-e675fdce96a1" providerId="ADAL" clId="{16526D3F-3FF3-4E9B-BD65-AD10D11BEA94}" dt="2024-04-17T13:47:45.026" v="9" actId="368"/>
        <pc:sldMkLst>
          <pc:docMk/>
          <pc:sldMk cId="56551231" sldId="752"/>
        </pc:sldMkLst>
      </pc:sldChg>
      <pc:sldChg chg="modNotes">
        <pc:chgData name="Jo Power" userId="78281bd6-e4ad-4d63-ade3-e675fdce96a1" providerId="ADAL" clId="{16526D3F-3FF3-4E9B-BD65-AD10D11BEA94}" dt="2024-04-17T13:47:45.026" v="11" actId="368"/>
        <pc:sldMkLst>
          <pc:docMk/>
          <pc:sldMk cId="3525206870" sldId="753"/>
        </pc:sldMkLst>
      </pc:sldChg>
      <pc:sldChg chg="modNotes">
        <pc:chgData name="Jo Power" userId="78281bd6-e4ad-4d63-ade3-e675fdce96a1" providerId="ADAL" clId="{16526D3F-3FF3-4E9B-BD65-AD10D11BEA94}" dt="2024-04-17T13:47:45.058" v="19" actId="368"/>
        <pc:sldMkLst>
          <pc:docMk/>
          <pc:sldMk cId="1000245289" sldId="754"/>
        </pc:sldMkLst>
      </pc:sldChg>
      <pc:sldChg chg="modNotes">
        <pc:chgData name="Jo Power" userId="78281bd6-e4ad-4d63-ade3-e675fdce96a1" providerId="ADAL" clId="{16526D3F-3FF3-4E9B-BD65-AD10D11BEA94}" dt="2024-04-17T13:47:45.058" v="17" actId="368"/>
        <pc:sldMkLst>
          <pc:docMk/>
          <pc:sldMk cId="4127804074" sldId="7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69402-B151-47B0-8384-6E860CB7A5DF}"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GB"/>
        </a:p>
      </dgm:t>
    </dgm:pt>
    <dgm:pt modelId="{326049C2-B18D-4577-A027-25519946BBD2}">
      <dgm:prSet phldrT="[Text]"/>
      <dgm:spPr/>
      <dgm:t>
        <a:bodyPr/>
        <a:lstStyle/>
        <a:p>
          <a:r>
            <a:rPr lang="en-GB"/>
            <a:t>No consistency</a:t>
          </a:r>
        </a:p>
      </dgm:t>
    </dgm:pt>
    <dgm:pt modelId="{13656C3F-1DF0-4A8B-8C53-DF9E64AFA629}" type="parTrans" cxnId="{73007B9D-DC26-443D-95DF-9467B756F4B5}">
      <dgm:prSet/>
      <dgm:spPr/>
      <dgm:t>
        <a:bodyPr/>
        <a:lstStyle/>
        <a:p>
          <a:endParaRPr lang="en-GB"/>
        </a:p>
      </dgm:t>
    </dgm:pt>
    <dgm:pt modelId="{D32927F4-1E69-4877-9FAD-87A2C845134E}" type="sibTrans" cxnId="{73007B9D-DC26-443D-95DF-9467B756F4B5}">
      <dgm:prSet/>
      <dgm:spPr/>
      <dgm:t>
        <a:bodyPr/>
        <a:lstStyle/>
        <a:p>
          <a:endParaRPr lang="en-GB"/>
        </a:p>
      </dgm:t>
    </dgm:pt>
    <dgm:pt modelId="{680F3DD0-5E56-409D-8576-41B75516E329}">
      <dgm:prSet phldrT="[Text]"/>
      <dgm:spPr/>
      <dgm:t>
        <a:bodyPr/>
        <a:lstStyle/>
        <a:p>
          <a:r>
            <a:rPr lang="en-GB"/>
            <a:t>No core training/support</a:t>
          </a:r>
        </a:p>
      </dgm:t>
    </dgm:pt>
    <dgm:pt modelId="{DB9F3011-B1A2-4FB3-BB7D-2D36AE50A2CA}" type="parTrans" cxnId="{5B328FAC-0F3D-4B81-BF55-8657D3AA5C85}">
      <dgm:prSet/>
      <dgm:spPr/>
      <dgm:t>
        <a:bodyPr/>
        <a:lstStyle/>
        <a:p>
          <a:endParaRPr lang="en-GB"/>
        </a:p>
      </dgm:t>
    </dgm:pt>
    <dgm:pt modelId="{61A5273F-AEC0-4E50-8233-6020465EC1C3}" type="sibTrans" cxnId="{5B328FAC-0F3D-4B81-BF55-8657D3AA5C85}">
      <dgm:prSet/>
      <dgm:spPr/>
      <dgm:t>
        <a:bodyPr/>
        <a:lstStyle/>
        <a:p>
          <a:endParaRPr lang="en-GB"/>
        </a:p>
      </dgm:t>
    </dgm:pt>
    <dgm:pt modelId="{2FE790F2-82A3-4B39-B552-559681475720}">
      <dgm:prSet phldrT="[Text]"/>
      <dgm:spPr/>
      <dgm:t>
        <a:bodyPr/>
        <a:lstStyle/>
        <a:p>
          <a:r>
            <a:rPr lang="en-GB"/>
            <a:t>Complaints not valued</a:t>
          </a:r>
        </a:p>
      </dgm:t>
    </dgm:pt>
    <dgm:pt modelId="{25870ADA-2E4F-42CD-A3AA-DA7F706A3BB1}" type="parTrans" cxnId="{6B148C3A-E001-4CE3-BFB9-7BE9B12DE5C1}">
      <dgm:prSet/>
      <dgm:spPr/>
      <dgm:t>
        <a:bodyPr/>
        <a:lstStyle/>
        <a:p>
          <a:endParaRPr lang="en-GB"/>
        </a:p>
      </dgm:t>
    </dgm:pt>
    <dgm:pt modelId="{95F8B60F-D30E-4B38-9638-4F08827AC568}" type="sibTrans" cxnId="{6B148C3A-E001-4CE3-BFB9-7BE9B12DE5C1}">
      <dgm:prSet/>
      <dgm:spPr/>
      <dgm:t>
        <a:bodyPr/>
        <a:lstStyle/>
        <a:p>
          <a:endParaRPr lang="en-GB"/>
        </a:p>
      </dgm:t>
    </dgm:pt>
    <dgm:pt modelId="{FFB84B0F-931D-4257-8CCA-58E2D8081AB0}" type="pres">
      <dgm:prSet presAssocID="{DE969402-B151-47B0-8384-6E860CB7A5DF}" presName="linear" presStyleCnt="0">
        <dgm:presLayoutVars>
          <dgm:dir/>
          <dgm:animLvl val="lvl"/>
          <dgm:resizeHandles val="exact"/>
        </dgm:presLayoutVars>
      </dgm:prSet>
      <dgm:spPr/>
    </dgm:pt>
    <dgm:pt modelId="{CDAFAB0D-B4D8-4C89-A2ED-25B338B6E57F}" type="pres">
      <dgm:prSet presAssocID="{326049C2-B18D-4577-A027-25519946BBD2}" presName="parentLin" presStyleCnt="0"/>
      <dgm:spPr/>
    </dgm:pt>
    <dgm:pt modelId="{B44FFDB4-F2AF-4520-BE78-AC7832FDC91B}" type="pres">
      <dgm:prSet presAssocID="{326049C2-B18D-4577-A027-25519946BBD2}" presName="parentLeftMargin" presStyleLbl="node1" presStyleIdx="0" presStyleCnt="3"/>
      <dgm:spPr/>
    </dgm:pt>
    <dgm:pt modelId="{4CD37D7E-5592-49E4-821E-0F6490FDDE17}" type="pres">
      <dgm:prSet presAssocID="{326049C2-B18D-4577-A027-25519946BBD2}" presName="parentText" presStyleLbl="node1" presStyleIdx="0" presStyleCnt="3">
        <dgm:presLayoutVars>
          <dgm:chMax val="0"/>
          <dgm:bulletEnabled val="1"/>
        </dgm:presLayoutVars>
      </dgm:prSet>
      <dgm:spPr/>
    </dgm:pt>
    <dgm:pt modelId="{245E15B3-BC2A-40AC-946B-19077A443E41}" type="pres">
      <dgm:prSet presAssocID="{326049C2-B18D-4577-A027-25519946BBD2}" presName="negativeSpace" presStyleCnt="0"/>
      <dgm:spPr/>
    </dgm:pt>
    <dgm:pt modelId="{40B351AE-905A-43B1-8166-5EF44DFD09FC}" type="pres">
      <dgm:prSet presAssocID="{326049C2-B18D-4577-A027-25519946BBD2}" presName="childText" presStyleLbl="conFgAcc1" presStyleIdx="0" presStyleCnt="3">
        <dgm:presLayoutVars>
          <dgm:bulletEnabled val="1"/>
        </dgm:presLayoutVars>
      </dgm:prSet>
      <dgm:spPr/>
    </dgm:pt>
    <dgm:pt modelId="{A1FD1709-E59A-452C-B7BC-3EF6B93E1C5D}" type="pres">
      <dgm:prSet presAssocID="{D32927F4-1E69-4877-9FAD-87A2C845134E}" presName="spaceBetweenRectangles" presStyleCnt="0"/>
      <dgm:spPr/>
    </dgm:pt>
    <dgm:pt modelId="{A8758DC6-C006-4AF3-BD08-DFBA21166458}" type="pres">
      <dgm:prSet presAssocID="{680F3DD0-5E56-409D-8576-41B75516E329}" presName="parentLin" presStyleCnt="0"/>
      <dgm:spPr/>
    </dgm:pt>
    <dgm:pt modelId="{FF4BE633-01B8-4700-92BC-BCEB41B9FFAB}" type="pres">
      <dgm:prSet presAssocID="{680F3DD0-5E56-409D-8576-41B75516E329}" presName="parentLeftMargin" presStyleLbl="node1" presStyleIdx="0" presStyleCnt="3"/>
      <dgm:spPr/>
    </dgm:pt>
    <dgm:pt modelId="{CA4365B6-4E77-4FFE-A45B-5F0B5C0D39A0}" type="pres">
      <dgm:prSet presAssocID="{680F3DD0-5E56-409D-8576-41B75516E329}" presName="parentText" presStyleLbl="node1" presStyleIdx="1" presStyleCnt="3">
        <dgm:presLayoutVars>
          <dgm:chMax val="0"/>
          <dgm:bulletEnabled val="1"/>
        </dgm:presLayoutVars>
      </dgm:prSet>
      <dgm:spPr/>
    </dgm:pt>
    <dgm:pt modelId="{AADCEB71-EE91-400B-856D-ACC8F0D0FE88}" type="pres">
      <dgm:prSet presAssocID="{680F3DD0-5E56-409D-8576-41B75516E329}" presName="negativeSpace" presStyleCnt="0"/>
      <dgm:spPr/>
    </dgm:pt>
    <dgm:pt modelId="{DDBA4F02-DB92-4E68-A2E3-103CF3BCBFF7}" type="pres">
      <dgm:prSet presAssocID="{680F3DD0-5E56-409D-8576-41B75516E329}" presName="childText" presStyleLbl="conFgAcc1" presStyleIdx="1" presStyleCnt="3">
        <dgm:presLayoutVars>
          <dgm:bulletEnabled val="1"/>
        </dgm:presLayoutVars>
      </dgm:prSet>
      <dgm:spPr/>
    </dgm:pt>
    <dgm:pt modelId="{7B935137-45D6-4C50-B9F5-BB90F3943A65}" type="pres">
      <dgm:prSet presAssocID="{61A5273F-AEC0-4E50-8233-6020465EC1C3}" presName="spaceBetweenRectangles" presStyleCnt="0"/>
      <dgm:spPr/>
    </dgm:pt>
    <dgm:pt modelId="{2F6212FA-89CA-4FC2-9672-A41B0AB946CA}" type="pres">
      <dgm:prSet presAssocID="{2FE790F2-82A3-4B39-B552-559681475720}" presName="parentLin" presStyleCnt="0"/>
      <dgm:spPr/>
    </dgm:pt>
    <dgm:pt modelId="{107E323B-8C92-42D1-AA44-D814671BB3CB}" type="pres">
      <dgm:prSet presAssocID="{2FE790F2-82A3-4B39-B552-559681475720}" presName="parentLeftMargin" presStyleLbl="node1" presStyleIdx="1" presStyleCnt="3"/>
      <dgm:spPr/>
    </dgm:pt>
    <dgm:pt modelId="{6C1B2A82-374B-44A0-BCB9-8DD3634F7508}" type="pres">
      <dgm:prSet presAssocID="{2FE790F2-82A3-4B39-B552-559681475720}" presName="parentText" presStyleLbl="node1" presStyleIdx="2" presStyleCnt="3">
        <dgm:presLayoutVars>
          <dgm:chMax val="0"/>
          <dgm:bulletEnabled val="1"/>
        </dgm:presLayoutVars>
      </dgm:prSet>
      <dgm:spPr/>
    </dgm:pt>
    <dgm:pt modelId="{872B6D87-25E7-4AB6-A563-9E1FEAE51CE3}" type="pres">
      <dgm:prSet presAssocID="{2FE790F2-82A3-4B39-B552-559681475720}" presName="negativeSpace" presStyleCnt="0"/>
      <dgm:spPr/>
    </dgm:pt>
    <dgm:pt modelId="{0B6739AF-6691-4F98-AEBD-7F2BEC4F4725}" type="pres">
      <dgm:prSet presAssocID="{2FE790F2-82A3-4B39-B552-559681475720}" presName="childText" presStyleLbl="conFgAcc1" presStyleIdx="2" presStyleCnt="3">
        <dgm:presLayoutVars>
          <dgm:bulletEnabled val="1"/>
        </dgm:presLayoutVars>
      </dgm:prSet>
      <dgm:spPr/>
    </dgm:pt>
  </dgm:ptLst>
  <dgm:cxnLst>
    <dgm:cxn modelId="{497EA10A-658B-4001-9959-30EC15546AEB}" type="presOf" srcId="{DE969402-B151-47B0-8384-6E860CB7A5DF}" destId="{FFB84B0F-931D-4257-8CCA-58E2D8081AB0}" srcOrd="0" destOrd="0" presId="urn:microsoft.com/office/officeart/2005/8/layout/list1"/>
    <dgm:cxn modelId="{6B148C3A-E001-4CE3-BFB9-7BE9B12DE5C1}" srcId="{DE969402-B151-47B0-8384-6E860CB7A5DF}" destId="{2FE790F2-82A3-4B39-B552-559681475720}" srcOrd="2" destOrd="0" parTransId="{25870ADA-2E4F-42CD-A3AA-DA7F706A3BB1}" sibTransId="{95F8B60F-D30E-4B38-9638-4F08827AC568}"/>
    <dgm:cxn modelId="{3101E94B-E07D-40EC-85D4-D36F1AC1A447}" type="presOf" srcId="{326049C2-B18D-4577-A027-25519946BBD2}" destId="{B44FFDB4-F2AF-4520-BE78-AC7832FDC91B}" srcOrd="0" destOrd="0" presId="urn:microsoft.com/office/officeart/2005/8/layout/list1"/>
    <dgm:cxn modelId="{EEEEA777-B079-4C11-9DE9-E8BE616F54D0}" type="presOf" srcId="{2FE790F2-82A3-4B39-B552-559681475720}" destId="{107E323B-8C92-42D1-AA44-D814671BB3CB}" srcOrd="0" destOrd="0" presId="urn:microsoft.com/office/officeart/2005/8/layout/list1"/>
    <dgm:cxn modelId="{F613168D-7392-44CC-99F8-052ECF777A8F}" type="presOf" srcId="{326049C2-B18D-4577-A027-25519946BBD2}" destId="{4CD37D7E-5592-49E4-821E-0F6490FDDE17}" srcOrd="1" destOrd="0" presId="urn:microsoft.com/office/officeart/2005/8/layout/list1"/>
    <dgm:cxn modelId="{73007B9D-DC26-443D-95DF-9467B756F4B5}" srcId="{DE969402-B151-47B0-8384-6E860CB7A5DF}" destId="{326049C2-B18D-4577-A027-25519946BBD2}" srcOrd="0" destOrd="0" parTransId="{13656C3F-1DF0-4A8B-8C53-DF9E64AFA629}" sibTransId="{D32927F4-1E69-4877-9FAD-87A2C845134E}"/>
    <dgm:cxn modelId="{5B328FAC-0F3D-4B81-BF55-8657D3AA5C85}" srcId="{DE969402-B151-47B0-8384-6E860CB7A5DF}" destId="{680F3DD0-5E56-409D-8576-41B75516E329}" srcOrd="1" destOrd="0" parTransId="{DB9F3011-B1A2-4FB3-BB7D-2D36AE50A2CA}" sibTransId="{61A5273F-AEC0-4E50-8233-6020465EC1C3}"/>
    <dgm:cxn modelId="{5516EAAC-DD23-4197-A20E-A62A37F99BAE}" type="presOf" srcId="{680F3DD0-5E56-409D-8576-41B75516E329}" destId="{FF4BE633-01B8-4700-92BC-BCEB41B9FFAB}" srcOrd="0" destOrd="0" presId="urn:microsoft.com/office/officeart/2005/8/layout/list1"/>
    <dgm:cxn modelId="{816541B0-6EA1-4B60-864A-4293EAFBA8E9}" type="presOf" srcId="{2FE790F2-82A3-4B39-B552-559681475720}" destId="{6C1B2A82-374B-44A0-BCB9-8DD3634F7508}" srcOrd="1" destOrd="0" presId="urn:microsoft.com/office/officeart/2005/8/layout/list1"/>
    <dgm:cxn modelId="{31F12BDE-459A-4FA6-9F93-62DB5B622C7D}" type="presOf" srcId="{680F3DD0-5E56-409D-8576-41B75516E329}" destId="{CA4365B6-4E77-4FFE-A45B-5F0B5C0D39A0}" srcOrd="1" destOrd="0" presId="urn:microsoft.com/office/officeart/2005/8/layout/list1"/>
    <dgm:cxn modelId="{6AB7473D-F7FB-435A-B2FA-9FDADF40CCEF}" type="presParOf" srcId="{FFB84B0F-931D-4257-8CCA-58E2D8081AB0}" destId="{CDAFAB0D-B4D8-4C89-A2ED-25B338B6E57F}" srcOrd="0" destOrd="0" presId="urn:microsoft.com/office/officeart/2005/8/layout/list1"/>
    <dgm:cxn modelId="{F9BF0A3C-1C9B-406A-BE19-03B67BD5A9E4}" type="presParOf" srcId="{CDAFAB0D-B4D8-4C89-A2ED-25B338B6E57F}" destId="{B44FFDB4-F2AF-4520-BE78-AC7832FDC91B}" srcOrd="0" destOrd="0" presId="urn:microsoft.com/office/officeart/2005/8/layout/list1"/>
    <dgm:cxn modelId="{D3F01F92-9CC7-4ACD-9677-6F306BBA7442}" type="presParOf" srcId="{CDAFAB0D-B4D8-4C89-A2ED-25B338B6E57F}" destId="{4CD37D7E-5592-49E4-821E-0F6490FDDE17}" srcOrd="1" destOrd="0" presId="urn:microsoft.com/office/officeart/2005/8/layout/list1"/>
    <dgm:cxn modelId="{90FFBA03-A9AA-4BC2-88E0-334514464857}" type="presParOf" srcId="{FFB84B0F-931D-4257-8CCA-58E2D8081AB0}" destId="{245E15B3-BC2A-40AC-946B-19077A443E41}" srcOrd="1" destOrd="0" presId="urn:microsoft.com/office/officeart/2005/8/layout/list1"/>
    <dgm:cxn modelId="{F127323C-3EA1-4604-AEA0-C2844B8F2BFE}" type="presParOf" srcId="{FFB84B0F-931D-4257-8CCA-58E2D8081AB0}" destId="{40B351AE-905A-43B1-8166-5EF44DFD09FC}" srcOrd="2" destOrd="0" presId="urn:microsoft.com/office/officeart/2005/8/layout/list1"/>
    <dgm:cxn modelId="{5C7D896F-C9F1-46F8-AD2F-78D70D61A8E6}" type="presParOf" srcId="{FFB84B0F-931D-4257-8CCA-58E2D8081AB0}" destId="{A1FD1709-E59A-452C-B7BC-3EF6B93E1C5D}" srcOrd="3" destOrd="0" presId="urn:microsoft.com/office/officeart/2005/8/layout/list1"/>
    <dgm:cxn modelId="{A6E893A2-5F12-480C-8461-B2E48FF05D3D}" type="presParOf" srcId="{FFB84B0F-931D-4257-8CCA-58E2D8081AB0}" destId="{A8758DC6-C006-4AF3-BD08-DFBA21166458}" srcOrd="4" destOrd="0" presId="urn:microsoft.com/office/officeart/2005/8/layout/list1"/>
    <dgm:cxn modelId="{FA4939AC-BCBC-46FA-A9D7-C529912B92D4}" type="presParOf" srcId="{A8758DC6-C006-4AF3-BD08-DFBA21166458}" destId="{FF4BE633-01B8-4700-92BC-BCEB41B9FFAB}" srcOrd="0" destOrd="0" presId="urn:microsoft.com/office/officeart/2005/8/layout/list1"/>
    <dgm:cxn modelId="{058131DC-D71D-4742-9F59-C27DB29AADC8}" type="presParOf" srcId="{A8758DC6-C006-4AF3-BD08-DFBA21166458}" destId="{CA4365B6-4E77-4FFE-A45B-5F0B5C0D39A0}" srcOrd="1" destOrd="0" presId="urn:microsoft.com/office/officeart/2005/8/layout/list1"/>
    <dgm:cxn modelId="{6E2855DF-14A2-4319-AADF-827849C8F977}" type="presParOf" srcId="{FFB84B0F-931D-4257-8CCA-58E2D8081AB0}" destId="{AADCEB71-EE91-400B-856D-ACC8F0D0FE88}" srcOrd="5" destOrd="0" presId="urn:microsoft.com/office/officeart/2005/8/layout/list1"/>
    <dgm:cxn modelId="{14763D2F-9183-4CBE-9DA4-814BE2A2D923}" type="presParOf" srcId="{FFB84B0F-931D-4257-8CCA-58E2D8081AB0}" destId="{DDBA4F02-DB92-4E68-A2E3-103CF3BCBFF7}" srcOrd="6" destOrd="0" presId="urn:microsoft.com/office/officeart/2005/8/layout/list1"/>
    <dgm:cxn modelId="{7276D7A0-6778-40DA-BFC7-61FA157AC0D1}" type="presParOf" srcId="{FFB84B0F-931D-4257-8CCA-58E2D8081AB0}" destId="{7B935137-45D6-4C50-B9F5-BB90F3943A65}" srcOrd="7" destOrd="0" presId="urn:microsoft.com/office/officeart/2005/8/layout/list1"/>
    <dgm:cxn modelId="{B515160E-5EC1-4CDD-B549-BE4164C98715}" type="presParOf" srcId="{FFB84B0F-931D-4257-8CCA-58E2D8081AB0}" destId="{2F6212FA-89CA-4FC2-9672-A41B0AB946CA}" srcOrd="8" destOrd="0" presId="urn:microsoft.com/office/officeart/2005/8/layout/list1"/>
    <dgm:cxn modelId="{A6D89C76-90B0-415F-A034-FCDDB8C885CE}" type="presParOf" srcId="{2F6212FA-89CA-4FC2-9672-A41B0AB946CA}" destId="{107E323B-8C92-42D1-AA44-D814671BB3CB}" srcOrd="0" destOrd="0" presId="urn:microsoft.com/office/officeart/2005/8/layout/list1"/>
    <dgm:cxn modelId="{6F2F08CA-E3A8-4A14-8842-0F10FFDED253}" type="presParOf" srcId="{2F6212FA-89CA-4FC2-9672-A41B0AB946CA}" destId="{6C1B2A82-374B-44A0-BCB9-8DD3634F7508}" srcOrd="1" destOrd="0" presId="urn:microsoft.com/office/officeart/2005/8/layout/list1"/>
    <dgm:cxn modelId="{C6C24AF1-3827-48CD-A338-9A657C04F514}" type="presParOf" srcId="{FFB84B0F-931D-4257-8CCA-58E2D8081AB0}" destId="{872B6D87-25E7-4AB6-A563-9E1FEAE51CE3}" srcOrd="9" destOrd="0" presId="urn:microsoft.com/office/officeart/2005/8/layout/list1"/>
    <dgm:cxn modelId="{6F54ADAE-78F3-4D30-B56A-C85C6AF0945C}" type="presParOf" srcId="{FFB84B0F-931D-4257-8CCA-58E2D8081AB0}" destId="{0B6739AF-6691-4F98-AEBD-7F2BEC4F472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351AE-905A-43B1-8166-5EF44DFD09FC}">
      <dsp:nvSpPr>
        <dsp:cNvPr id="0" name=""/>
        <dsp:cNvSpPr/>
      </dsp:nvSpPr>
      <dsp:spPr>
        <a:xfrm>
          <a:off x="0" y="605720"/>
          <a:ext cx="4009292" cy="478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CD37D7E-5592-49E4-821E-0F6490FDDE17}">
      <dsp:nvSpPr>
        <dsp:cNvPr id="0" name=""/>
        <dsp:cNvSpPr/>
      </dsp:nvSpPr>
      <dsp:spPr>
        <a:xfrm>
          <a:off x="200464" y="325280"/>
          <a:ext cx="2806504" cy="5608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079" tIns="0" rIns="106079" bIns="0" numCol="1" spcCol="1270" anchor="ctr" anchorCtr="0">
          <a:noAutofit/>
        </a:bodyPr>
        <a:lstStyle/>
        <a:p>
          <a:pPr marL="0" lvl="0" indent="0" algn="l" defTabSz="844550">
            <a:lnSpc>
              <a:spcPct val="90000"/>
            </a:lnSpc>
            <a:spcBef>
              <a:spcPct val="0"/>
            </a:spcBef>
            <a:spcAft>
              <a:spcPct val="35000"/>
            </a:spcAft>
            <a:buNone/>
          </a:pPr>
          <a:r>
            <a:rPr lang="en-GB" sz="1900" kern="1200"/>
            <a:t>No consistency</a:t>
          </a:r>
        </a:p>
      </dsp:txBody>
      <dsp:txXfrm>
        <a:off x="227844" y="352660"/>
        <a:ext cx="2751744" cy="506120"/>
      </dsp:txXfrm>
    </dsp:sp>
    <dsp:sp modelId="{DDBA4F02-DB92-4E68-A2E3-103CF3BCBFF7}">
      <dsp:nvSpPr>
        <dsp:cNvPr id="0" name=""/>
        <dsp:cNvSpPr/>
      </dsp:nvSpPr>
      <dsp:spPr>
        <a:xfrm>
          <a:off x="0" y="1467560"/>
          <a:ext cx="4009292" cy="4788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A4365B6-4E77-4FFE-A45B-5F0B5C0D39A0}">
      <dsp:nvSpPr>
        <dsp:cNvPr id="0" name=""/>
        <dsp:cNvSpPr/>
      </dsp:nvSpPr>
      <dsp:spPr>
        <a:xfrm>
          <a:off x="200464" y="1187120"/>
          <a:ext cx="2806504" cy="56088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079" tIns="0" rIns="106079" bIns="0" numCol="1" spcCol="1270" anchor="ctr" anchorCtr="0">
          <a:noAutofit/>
        </a:bodyPr>
        <a:lstStyle/>
        <a:p>
          <a:pPr marL="0" lvl="0" indent="0" algn="l" defTabSz="844550">
            <a:lnSpc>
              <a:spcPct val="90000"/>
            </a:lnSpc>
            <a:spcBef>
              <a:spcPct val="0"/>
            </a:spcBef>
            <a:spcAft>
              <a:spcPct val="35000"/>
            </a:spcAft>
            <a:buNone/>
          </a:pPr>
          <a:r>
            <a:rPr lang="en-GB" sz="1900" kern="1200"/>
            <a:t>No core training/support</a:t>
          </a:r>
        </a:p>
      </dsp:txBody>
      <dsp:txXfrm>
        <a:off x="227844" y="1214500"/>
        <a:ext cx="2751744" cy="506120"/>
      </dsp:txXfrm>
    </dsp:sp>
    <dsp:sp modelId="{0B6739AF-6691-4F98-AEBD-7F2BEC4F4725}">
      <dsp:nvSpPr>
        <dsp:cNvPr id="0" name=""/>
        <dsp:cNvSpPr/>
      </dsp:nvSpPr>
      <dsp:spPr>
        <a:xfrm>
          <a:off x="0" y="2329400"/>
          <a:ext cx="4009292" cy="4788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C1B2A82-374B-44A0-BCB9-8DD3634F7508}">
      <dsp:nvSpPr>
        <dsp:cNvPr id="0" name=""/>
        <dsp:cNvSpPr/>
      </dsp:nvSpPr>
      <dsp:spPr>
        <a:xfrm>
          <a:off x="200464" y="2048960"/>
          <a:ext cx="2806504" cy="56088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079" tIns="0" rIns="106079" bIns="0" numCol="1" spcCol="1270" anchor="ctr" anchorCtr="0">
          <a:noAutofit/>
        </a:bodyPr>
        <a:lstStyle/>
        <a:p>
          <a:pPr marL="0" lvl="0" indent="0" algn="l" defTabSz="844550">
            <a:lnSpc>
              <a:spcPct val="90000"/>
            </a:lnSpc>
            <a:spcBef>
              <a:spcPct val="0"/>
            </a:spcBef>
            <a:spcAft>
              <a:spcPct val="35000"/>
            </a:spcAft>
            <a:buNone/>
          </a:pPr>
          <a:r>
            <a:rPr lang="en-GB" sz="1900" kern="1200"/>
            <a:t>Complaints not valued</a:t>
          </a:r>
        </a:p>
      </dsp:txBody>
      <dsp:txXfrm>
        <a:off x="227844" y="2076340"/>
        <a:ext cx="275174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93838" tIns="46919" rIns="93838" bIns="46919"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87680"/>
          </a:xfrm>
          <a:prstGeom prst="rect">
            <a:avLst/>
          </a:prstGeom>
        </p:spPr>
        <p:txBody>
          <a:bodyPr vert="horz" lIns="93838" tIns="46919" rIns="93838" bIns="46919" rtlCol="0"/>
          <a:lstStyle>
            <a:lvl1pPr algn="r">
              <a:defRPr sz="1200"/>
            </a:lvl1pPr>
          </a:lstStyle>
          <a:p>
            <a:fld id="{B56F383E-13CC-4223-B7BA-A957045996E8}" type="datetimeFigureOut">
              <a:rPr lang="en-GB" smtClean="0"/>
              <a:t>17/04/2024</a:t>
            </a:fld>
            <a:endParaRPr lang="en-GB"/>
          </a:p>
        </p:txBody>
      </p:sp>
      <p:sp>
        <p:nvSpPr>
          <p:cNvPr id="4" name="Footer Placeholder 3"/>
          <p:cNvSpPr>
            <a:spLocks noGrp="1"/>
          </p:cNvSpPr>
          <p:nvPr>
            <p:ph type="ftr" sz="quarter" idx="2"/>
          </p:nvPr>
        </p:nvSpPr>
        <p:spPr>
          <a:xfrm>
            <a:off x="0" y="9264228"/>
            <a:ext cx="2889938" cy="487680"/>
          </a:xfrm>
          <a:prstGeom prst="rect">
            <a:avLst/>
          </a:prstGeom>
        </p:spPr>
        <p:txBody>
          <a:bodyPr vert="horz" lIns="93838" tIns="46919" rIns="93838" bIns="46919"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264228"/>
            <a:ext cx="2889938" cy="487680"/>
          </a:xfrm>
          <a:prstGeom prst="rect">
            <a:avLst/>
          </a:prstGeom>
        </p:spPr>
        <p:txBody>
          <a:bodyPr vert="horz" lIns="93838" tIns="46919" rIns="93838" bIns="46919" rtlCol="0" anchor="b"/>
          <a:lstStyle>
            <a:lvl1pPr algn="r">
              <a:defRPr sz="1200"/>
            </a:lvl1pPr>
          </a:lstStyle>
          <a:p>
            <a:fld id="{090601BB-2C9D-42DF-AF80-F7C189714837}" type="slidenum">
              <a:rPr lang="en-GB" smtClean="0"/>
              <a:t>‹#›</a:t>
            </a:fld>
            <a:endParaRPr lang="en-GB"/>
          </a:p>
        </p:txBody>
      </p:sp>
    </p:spTree>
    <p:extLst>
      <p:ext uri="{BB962C8B-B14F-4D97-AF65-F5344CB8AC3E}">
        <p14:creationId xmlns:p14="http://schemas.microsoft.com/office/powerpoint/2010/main" val="1275694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93838" tIns="46919" rIns="93838" bIns="46919" rtlCol="0"/>
          <a:lstStyle>
            <a:lvl1pPr algn="l">
              <a:defRPr sz="1200"/>
            </a:lvl1pPr>
          </a:lstStyle>
          <a:p>
            <a:endParaRPr lang="en-GB"/>
          </a:p>
        </p:txBody>
      </p:sp>
      <p:sp>
        <p:nvSpPr>
          <p:cNvPr id="3" name="Date Placeholder 2"/>
          <p:cNvSpPr>
            <a:spLocks noGrp="1"/>
          </p:cNvSpPr>
          <p:nvPr>
            <p:ph type="dt" idx="1"/>
          </p:nvPr>
        </p:nvSpPr>
        <p:spPr>
          <a:xfrm>
            <a:off x="3777607" y="1"/>
            <a:ext cx="2889938" cy="487680"/>
          </a:xfrm>
          <a:prstGeom prst="rect">
            <a:avLst/>
          </a:prstGeom>
        </p:spPr>
        <p:txBody>
          <a:bodyPr vert="horz" lIns="93838" tIns="46919" rIns="93838" bIns="46919" rtlCol="0"/>
          <a:lstStyle>
            <a:lvl1pPr algn="r">
              <a:defRPr sz="1200"/>
            </a:lvl1pPr>
          </a:lstStyle>
          <a:p>
            <a:fld id="{7B4E19FC-AEF0-44BF-BE55-EB6CF67C2201}" type="datetimeFigureOut">
              <a:rPr lang="en-GB" smtClean="0"/>
              <a:t>17/04/2024</a:t>
            </a:fld>
            <a:endParaRPr lang="en-GB"/>
          </a:p>
        </p:txBody>
      </p:sp>
      <p:sp>
        <p:nvSpPr>
          <p:cNvPr id="4" name="Slide Image Placeholder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3838" tIns="46919" rIns="93838" bIns="46919" rtlCol="0" anchor="ctr"/>
          <a:lstStyle/>
          <a:p>
            <a:endParaRPr lang="en-GB"/>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3838" tIns="46919" rIns="93838" bIns="469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8"/>
            <a:ext cx="2889938" cy="487680"/>
          </a:xfrm>
          <a:prstGeom prst="rect">
            <a:avLst/>
          </a:prstGeom>
        </p:spPr>
        <p:txBody>
          <a:bodyPr vert="horz" lIns="93838" tIns="46919" rIns="93838" bIns="46919"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93838" tIns="46919" rIns="93838" bIns="46919" rtlCol="0" anchor="b"/>
          <a:lstStyle>
            <a:lvl1pPr algn="r">
              <a:defRPr sz="1200"/>
            </a:lvl1pPr>
          </a:lstStyle>
          <a:p>
            <a:fld id="{C8052055-2397-4938-9020-A5FCFFE37F68}" type="slidenum">
              <a:rPr lang="en-GB" smtClean="0"/>
              <a:t>‹#›</a:t>
            </a:fld>
            <a:endParaRPr lang="en-GB"/>
          </a:p>
        </p:txBody>
      </p:sp>
    </p:spTree>
    <p:extLst>
      <p:ext uri="{BB962C8B-B14F-4D97-AF65-F5344CB8AC3E}">
        <p14:creationId xmlns:p14="http://schemas.microsoft.com/office/powerpoint/2010/main" val="33552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1</a:t>
            </a:fld>
            <a:endParaRPr lang="en-GB"/>
          </a:p>
        </p:txBody>
      </p:sp>
    </p:spTree>
    <p:extLst>
      <p:ext uri="{BB962C8B-B14F-4D97-AF65-F5344CB8AC3E}">
        <p14:creationId xmlns:p14="http://schemas.microsoft.com/office/powerpoint/2010/main" val="8881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19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B96DF-4EDE-4191-9F0F-211BA91661B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398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12</a:t>
            </a:fld>
            <a:endParaRPr lang="en-GB"/>
          </a:p>
        </p:txBody>
      </p:sp>
    </p:spTree>
    <p:extLst>
      <p:ext uri="{BB962C8B-B14F-4D97-AF65-F5344CB8AC3E}">
        <p14:creationId xmlns:p14="http://schemas.microsoft.com/office/powerpoint/2010/main" val="90426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38379">
              <a:defRPr/>
            </a:pPr>
            <a:fld id="{8968A740-7566-4D1A-80FF-1F8A0CFB7081}" type="slidenum">
              <a:rPr lang="en-GB">
                <a:solidFill>
                  <a:prstClr val="black"/>
                </a:solidFill>
                <a:latin typeface="Calibri" panose="020F0502020204030204"/>
              </a:rPr>
              <a:pPr defTabSz="938379">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220184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379">
              <a:defRPr/>
            </a:pPr>
            <a:endParaRPr lang="en-GB"/>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14</a:t>
            </a:fld>
            <a:endParaRPr lang="en-GB"/>
          </a:p>
        </p:txBody>
      </p:sp>
    </p:spTree>
    <p:extLst>
      <p:ext uri="{BB962C8B-B14F-4D97-AF65-F5344CB8AC3E}">
        <p14:creationId xmlns:p14="http://schemas.microsoft.com/office/powerpoint/2010/main" val="137367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15</a:t>
            </a:fld>
            <a:endParaRPr lang="en-GB"/>
          </a:p>
        </p:txBody>
      </p:sp>
    </p:spTree>
    <p:extLst>
      <p:ext uri="{BB962C8B-B14F-4D97-AF65-F5344CB8AC3E}">
        <p14:creationId xmlns:p14="http://schemas.microsoft.com/office/powerpoint/2010/main" val="133200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A44A8C-F82F-4039-A254-3C4D68BB6137}" type="slidenum">
              <a:rPr lang="en-GB" smtClean="0"/>
              <a:t>16</a:t>
            </a:fld>
            <a:endParaRPr lang="en-GB"/>
          </a:p>
        </p:txBody>
      </p:sp>
    </p:spTree>
    <p:extLst>
      <p:ext uri="{BB962C8B-B14F-4D97-AF65-F5344CB8AC3E}">
        <p14:creationId xmlns:p14="http://schemas.microsoft.com/office/powerpoint/2010/main" val="1315675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17</a:t>
            </a:fld>
            <a:endParaRPr lang="en-GB"/>
          </a:p>
        </p:txBody>
      </p:sp>
    </p:spTree>
    <p:extLst>
      <p:ext uri="{BB962C8B-B14F-4D97-AF65-F5344CB8AC3E}">
        <p14:creationId xmlns:p14="http://schemas.microsoft.com/office/powerpoint/2010/main" val="254057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18</a:t>
            </a:fld>
            <a:endParaRPr lang="en-GB"/>
          </a:p>
        </p:txBody>
      </p:sp>
    </p:spTree>
    <p:extLst>
      <p:ext uri="{BB962C8B-B14F-4D97-AF65-F5344CB8AC3E}">
        <p14:creationId xmlns:p14="http://schemas.microsoft.com/office/powerpoint/2010/main" val="679602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19</a:t>
            </a:fld>
            <a:endParaRPr lang="en-GB"/>
          </a:p>
        </p:txBody>
      </p:sp>
    </p:spTree>
    <p:extLst>
      <p:ext uri="{BB962C8B-B14F-4D97-AF65-F5344CB8AC3E}">
        <p14:creationId xmlns:p14="http://schemas.microsoft.com/office/powerpoint/2010/main" val="269502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195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20</a:t>
            </a:fld>
            <a:endParaRPr lang="en-GB"/>
          </a:p>
        </p:txBody>
      </p:sp>
    </p:spTree>
    <p:extLst>
      <p:ext uri="{BB962C8B-B14F-4D97-AF65-F5344CB8AC3E}">
        <p14:creationId xmlns:p14="http://schemas.microsoft.com/office/powerpoint/2010/main" val="4112695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300" b="1">
              <a:solidFill>
                <a:srgbClr val="002060"/>
              </a:solidFill>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C8052055-2397-4938-9020-A5FCFFE37F68}" type="slidenum">
              <a:rPr lang="en-GB" smtClean="0"/>
              <a:t>21</a:t>
            </a:fld>
            <a:endParaRPr lang="en-GB"/>
          </a:p>
        </p:txBody>
      </p:sp>
    </p:spTree>
    <p:extLst>
      <p:ext uri="{BB962C8B-B14F-4D97-AF65-F5344CB8AC3E}">
        <p14:creationId xmlns:p14="http://schemas.microsoft.com/office/powerpoint/2010/main" val="1691781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22</a:t>
            </a:fld>
            <a:endParaRPr lang="en-GB"/>
          </a:p>
        </p:txBody>
      </p:sp>
    </p:spTree>
    <p:extLst>
      <p:ext uri="{BB962C8B-B14F-4D97-AF65-F5344CB8AC3E}">
        <p14:creationId xmlns:p14="http://schemas.microsoft.com/office/powerpoint/2010/main" val="228028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23</a:t>
            </a:fld>
            <a:endParaRPr lang="en-GB"/>
          </a:p>
        </p:txBody>
      </p:sp>
    </p:spTree>
    <p:extLst>
      <p:ext uri="{BB962C8B-B14F-4D97-AF65-F5344CB8AC3E}">
        <p14:creationId xmlns:p14="http://schemas.microsoft.com/office/powerpoint/2010/main" val="53878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38379">
              <a:defRPr/>
            </a:pPr>
            <a:fld id="{8968A740-7566-4D1A-80FF-1F8A0CFB7081}" type="slidenum">
              <a:rPr lang="en-GB">
                <a:solidFill>
                  <a:prstClr val="black"/>
                </a:solidFill>
                <a:latin typeface="Calibri" panose="020F0502020204030204"/>
              </a:rPr>
              <a:pPr defTabSz="938379">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415965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68A740-7566-4D1A-80FF-1F8A0CFB7081}" type="slidenum">
              <a:rPr lang="en-GB" smtClean="0"/>
              <a:t>25</a:t>
            </a:fld>
            <a:endParaRPr lang="en-GB"/>
          </a:p>
        </p:txBody>
      </p:sp>
    </p:spTree>
    <p:extLst>
      <p:ext uri="{BB962C8B-B14F-4D97-AF65-F5344CB8AC3E}">
        <p14:creationId xmlns:p14="http://schemas.microsoft.com/office/powerpoint/2010/main" val="3242110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052055-2397-4938-9020-A5FCFFE37F68}" type="slidenum">
              <a:rPr lang="en-GB" smtClean="0"/>
              <a:t>26</a:t>
            </a:fld>
            <a:endParaRPr lang="en-GB"/>
          </a:p>
        </p:txBody>
      </p:sp>
    </p:spTree>
    <p:extLst>
      <p:ext uri="{BB962C8B-B14F-4D97-AF65-F5344CB8AC3E}">
        <p14:creationId xmlns:p14="http://schemas.microsoft.com/office/powerpoint/2010/main" val="30112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2B96DF-4EDE-4191-9F0F-211BA91661B9}" type="slidenum">
              <a:rPr lang="en-GB" smtClean="0"/>
              <a:pPr>
                <a:defRPr/>
              </a:pPr>
              <a:t>3</a:t>
            </a:fld>
            <a:endParaRPr lang="en-GB"/>
          </a:p>
        </p:txBody>
      </p:sp>
    </p:spTree>
    <p:extLst>
      <p:ext uri="{BB962C8B-B14F-4D97-AF65-F5344CB8AC3E}">
        <p14:creationId xmlns:p14="http://schemas.microsoft.com/office/powerpoint/2010/main" val="96258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8052055-2397-4938-9020-A5FCFFE37F68}" type="slidenum">
              <a:rPr lang="en-GB" smtClean="0"/>
              <a:t>4</a:t>
            </a:fld>
            <a:endParaRPr lang="en-GB"/>
          </a:p>
        </p:txBody>
      </p:sp>
    </p:spTree>
    <p:extLst>
      <p:ext uri="{BB962C8B-B14F-4D97-AF65-F5344CB8AC3E}">
        <p14:creationId xmlns:p14="http://schemas.microsoft.com/office/powerpoint/2010/main" val="107253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04433"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04433"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35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04433"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04433"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01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54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72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4433"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2055-2397-4938-9020-A5FCFFE37F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508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81795"/>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75806"/>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46113" y="4227513"/>
            <a:ext cx="4286250" cy="504477"/>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129472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81795"/>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75806"/>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46113" y="4227513"/>
            <a:ext cx="4286250" cy="504477"/>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99773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73355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51800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a:t>Click icon to add picture</a:t>
            </a:r>
            <a:endParaRPr lang="en-GB"/>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8721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46787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13237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82970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75E71-A55F-4ECE-8F98-5C2186D80C4E}"/>
              </a:ext>
            </a:extLst>
          </p:cNvPr>
          <p:cNvSpPr>
            <a:spLocks noGrp="1"/>
          </p:cNvSpPr>
          <p:nvPr>
            <p:ph type="dt" sz="half" idx="10"/>
          </p:nvPr>
        </p:nvSpPr>
        <p:spPr>
          <a:xfrm>
            <a:off x="628650" y="4767263"/>
            <a:ext cx="2057400" cy="273844"/>
          </a:xfrm>
          <a:prstGeom prst="rect">
            <a:avLst/>
          </a:prstGeom>
        </p:spPr>
        <p:txBody>
          <a:bodyPr lIns="68580" tIns="34290" rIns="68580" bIns="34290"/>
          <a:lstStyle/>
          <a:p>
            <a:endParaRPr lang="en-GB"/>
          </a:p>
        </p:txBody>
      </p:sp>
      <p:sp>
        <p:nvSpPr>
          <p:cNvPr id="3" name="Footer Placeholder 2">
            <a:extLst>
              <a:ext uri="{FF2B5EF4-FFF2-40B4-BE49-F238E27FC236}">
                <a16:creationId xmlns:a16="http://schemas.microsoft.com/office/drawing/2014/main" id="{FBC6A960-519E-4116-AE36-57FA4A3830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AA19B6-268D-4B96-BC44-C06335AE5B9B}"/>
              </a:ext>
            </a:extLst>
          </p:cNvPr>
          <p:cNvSpPr>
            <a:spLocks noGrp="1"/>
          </p:cNvSpPr>
          <p:nvPr>
            <p:ph type="sldNum" sz="quarter" idx="12"/>
          </p:nvPr>
        </p:nvSpPr>
        <p:spPr/>
        <p:txBody>
          <a:bodyPr/>
          <a:lstStyle/>
          <a:p>
            <a:fld id="{57585FF6-6A65-402F-BFBA-55D300FF34F9}" type="slidenum">
              <a:rPr lang="en-GB" smtClean="0"/>
              <a:t>‹#›</a:t>
            </a:fld>
            <a:endParaRPr lang="en-GB"/>
          </a:p>
        </p:txBody>
      </p:sp>
    </p:spTree>
    <p:extLst>
      <p:ext uri="{BB962C8B-B14F-4D97-AF65-F5344CB8AC3E}">
        <p14:creationId xmlns:p14="http://schemas.microsoft.com/office/powerpoint/2010/main" val="198726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179737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309787"/>
            <a:ext cx="5470376" cy="1549995"/>
          </a:xfrm>
        </p:spPr>
        <p:txBody>
          <a:bodyPr>
            <a:normAutofit/>
          </a:bodyPr>
          <a:lstStyle>
            <a:lvl1pPr algn="l">
              <a:defRPr sz="4000" b="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3568" y="3003798"/>
            <a:ext cx="3600400" cy="504056"/>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Text Placeholder 5"/>
          <p:cNvSpPr>
            <a:spLocks noGrp="1"/>
          </p:cNvSpPr>
          <p:nvPr>
            <p:ph type="body" sz="quarter" idx="10" hasCustomPrompt="1"/>
          </p:nvPr>
        </p:nvSpPr>
        <p:spPr>
          <a:xfrm>
            <a:off x="684213" y="4300538"/>
            <a:ext cx="3671887" cy="647475"/>
          </a:xfrm>
        </p:spPr>
        <p:txBody>
          <a:bodyP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Name – Job title</a:t>
            </a:r>
          </a:p>
          <a:p>
            <a:pPr lvl="0"/>
            <a:r>
              <a:rPr lang="en-US"/>
              <a:t>Date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213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736700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noAutofit/>
          </a:bodyPr>
          <a:lstStyle>
            <a:lvl1pPr>
              <a:defRPr sz="3600">
                <a:solidFill>
                  <a:srgbClr val="6A6A9A"/>
                </a:solidFill>
              </a:defRPr>
            </a:lvl1pPr>
          </a:lstStyle>
          <a:p>
            <a:r>
              <a:rPr lang="en-US"/>
              <a:t>Click to edit Master title style</a:t>
            </a:r>
            <a:endParaRPr lang="en-GB"/>
          </a:p>
        </p:txBody>
      </p:sp>
      <p:sp>
        <p:nvSpPr>
          <p:cNvPr id="8" name="Text Placeholder 7"/>
          <p:cNvSpPr>
            <a:spLocks noGrp="1"/>
          </p:cNvSpPr>
          <p:nvPr>
            <p:ph type="body" sz="quarter" idx="13"/>
          </p:nvPr>
        </p:nvSpPr>
        <p:spPr>
          <a:xfrm>
            <a:off x="755650" y="1852365"/>
            <a:ext cx="7920038"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p:cNvSpPr>
            <a:spLocks noGrp="1"/>
          </p:cNvSpPr>
          <p:nvPr>
            <p:ph type="ftr" sz="quarter" idx="15"/>
          </p:nvPr>
        </p:nvSpPr>
        <p:spPr/>
        <p:txBody>
          <a:bodyPr/>
          <a:lstStyle/>
          <a:p>
            <a:endParaRPr lang="en-GB"/>
          </a:p>
        </p:txBody>
      </p:sp>
      <p:sp>
        <p:nvSpPr>
          <p:cNvPr id="11" name="Slide Number Placeholder 10"/>
          <p:cNvSpPr>
            <a:spLocks noGrp="1"/>
          </p:cNvSpPr>
          <p:nvPr>
            <p:ph type="sldNum" sz="quarter" idx="16"/>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415762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575690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a:t>Click icon to add picture</a:t>
            </a:r>
            <a:endParaRPr lang="en-GB"/>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646305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26613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56459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884085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303523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7"/>
            <a:ext cx="7931224" cy="857250"/>
          </a:xfrm>
        </p:spPr>
        <p:txBody>
          <a:bodyPr>
            <a:noAutofit/>
          </a:bodyPr>
          <a:lstStyle>
            <a:lvl1pPr>
              <a:defRPr sz="3600">
                <a:solidFill>
                  <a:srgbClr val="293D6B"/>
                </a:solidFill>
              </a:defRPr>
            </a:lvl1pPr>
          </a:lstStyle>
          <a:p>
            <a:r>
              <a:rPr lang="en-US"/>
              <a:t>Click to edit Master title style</a:t>
            </a:r>
            <a:endParaRPr lang="en-GB"/>
          </a:p>
        </p:txBody>
      </p:sp>
      <p:sp>
        <p:nvSpPr>
          <p:cNvPr id="3" name="Content Placeholder 2"/>
          <p:cNvSpPr>
            <a:spLocks noGrp="1"/>
          </p:cNvSpPr>
          <p:nvPr>
            <p:ph idx="1"/>
          </p:nvPr>
        </p:nvSpPr>
        <p:spPr>
          <a:xfrm>
            <a:off x="755576" y="1851670"/>
            <a:ext cx="7931224" cy="2088231"/>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81620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90456" y="1635646"/>
            <a:ext cx="3096344" cy="1080120"/>
          </a:xfrm>
        </p:spPr>
        <p:txBody>
          <a:bodyPr>
            <a:noAutofit/>
          </a:bodyPr>
          <a:lstStyle>
            <a:lvl1pPr>
              <a:defRPr sz="2800"/>
            </a:lvl1pPr>
          </a:lstStyle>
          <a:p>
            <a:r>
              <a:rPr lang="en-US"/>
              <a:t>Click to edit Master title style</a:t>
            </a:r>
            <a:endParaRPr lang="en-GB"/>
          </a:p>
        </p:txBody>
      </p:sp>
      <p:sp>
        <p:nvSpPr>
          <p:cNvPr id="5" name="Slide Number Placeholder 4"/>
          <p:cNvSpPr>
            <a:spLocks noGrp="1"/>
          </p:cNvSpPr>
          <p:nvPr>
            <p:ph type="sldNum" sz="quarter" idx="12"/>
          </p:nvPr>
        </p:nvSpPr>
        <p:spPr>
          <a:xfrm>
            <a:off x="6553200" y="4767263"/>
            <a:ext cx="2133600" cy="273844"/>
          </a:xfrm>
        </p:spPr>
        <p:txBody>
          <a:bodyPr/>
          <a:lstStyle/>
          <a:p>
            <a:fld id="{C505F74E-C0C2-4F07-8B62-5FAE9D938BEB}" type="slidenum">
              <a:rPr lang="en-GB" smtClean="0"/>
              <a:t>‹#›</a:t>
            </a:fld>
            <a:endParaRPr lang="en-GB"/>
          </a:p>
        </p:txBody>
      </p:sp>
      <p:sp>
        <p:nvSpPr>
          <p:cNvPr id="7" name="Picture Placeholder 6"/>
          <p:cNvSpPr>
            <a:spLocks noGrp="1"/>
          </p:cNvSpPr>
          <p:nvPr>
            <p:ph type="pic" sz="quarter" idx="13"/>
          </p:nvPr>
        </p:nvSpPr>
        <p:spPr>
          <a:xfrm>
            <a:off x="323851" y="0"/>
            <a:ext cx="4536182" cy="5143500"/>
          </a:xfrm>
        </p:spPr>
        <p:txBody>
          <a:bodyPr anchor="ctr"/>
          <a:lstStyle>
            <a:lvl1pPr algn="ctr">
              <a:defRPr/>
            </a:lvl1pPr>
          </a:lstStyle>
          <a:p>
            <a:r>
              <a:rPr lang="en-US"/>
              <a:t>Click icon to add picture</a:t>
            </a:r>
            <a:endParaRPr lang="en-GB"/>
          </a:p>
        </p:txBody>
      </p:sp>
      <p:sp>
        <p:nvSpPr>
          <p:cNvPr id="9" name="Text Placeholder 8"/>
          <p:cNvSpPr>
            <a:spLocks noGrp="1"/>
          </p:cNvSpPr>
          <p:nvPr>
            <p:ph type="body" sz="quarter" idx="14"/>
          </p:nvPr>
        </p:nvSpPr>
        <p:spPr>
          <a:xfrm>
            <a:off x="5589587" y="2931790"/>
            <a:ext cx="3097213" cy="15843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0072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706"/>
            <a:ext cx="7772400" cy="920676"/>
          </a:xfrm>
        </p:spPr>
        <p:txBody>
          <a:bodyPr/>
          <a:lstStyle>
            <a:lvl1pPr algn="l">
              <a:defRPr>
                <a:solidFill>
                  <a:srgbClr val="293D6B"/>
                </a:solidFill>
              </a:defRPr>
            </a:lvl1pPr>
          </a:lstStyle>
          <a:p>
            <a:r>
              <a:rPr lang="en-US"/>
              <a:t>Click to edit Master title style</a:t>
            </a:r>
            <a:endParaRPr lang="en-GB"/>
          </a:p>
        </p:txBody>
      </p:sp>
      <p:sp>
        <p:nvSpPr>
          <p:cNvPr id="3" name="Subtitle 2"/>
          <p:cNvSpPr>
            <a:spLocks noGrp="1"/>
          </p:cNvSpPr>
          <p:nvPr>
            <p:ph type="subTitle" idx="1"/>
          </p:nvPr>
        </p:nvSpPr>
        <p:spPr>
          <a:xfrm>
            <a:off x="683568" y="2067694"/>
            <a:ext cx="7820352" cy="23042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3752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922758"/>
          </a:xfrm>
        </p:spPr>
        <p:txBody>
          <a:bodyPr anchor="t">
            <a:normAutofit/>
          </a:bodyPr>
          <a:lstStyle>
            <a:lvl1pPr algn="l">
              <a:defRPr sz="3200" b="1" cap="none"/>
            </a:lvl1pPr>
          </a:lstStyle>
          <a:p>
            <a:r>
              <a:rPr lang="en-US"/>
              <a:t>Click to edit master title style</a:t>
            </a:r>
            <a:endParaRPr lang="en-GB"/>
          </a:p>
        </p:txBody>
      </p:sp>
      <p:sp>
        <p:nvSpPr>
          <p:cNvPr id="3" name="Text Placeholder 2"/>
          <p:cNvSpPr>
            <a:spLocks noGrp="1"/>
          </p:cNvSpPr>
          <p:nvPr>
            <p:ph type="body" idx="1"/>
          </p:nvPr>
        </p:nvSpPr>
        <p:spPr>
          <a:xfrm>
            <a:off x="722313" y="2283718"/>
            <a:ext cx="7772400" cy="9494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268441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576" y="843558"/>
            <a:ext cx="7931224" cy="85725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C505F74E-C0C2-4F07-8B62-5FAE9D938BEB}" type="slidenum">
              <a:rPr lang="en-GB" smtClean="0"/>
              <a:t>‹#›</a:t>
            </a:fld>
            <a:endParaRPr lang="en-GB"/>
          </a:p>
        </p:txBody>
      </p:sp>
    </p:spTree>
    <p:extLst>
      <p:ext uri="{BB962C8B-B14F-4D97-AF65-F5344CB8AC3E}">
        <p14:creationId xmlns:p14="http://schemas.microsoft.com/office/powerpoint/2010/main" val="139110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4"/>
            <a:ext cx="3954462" cy="3075385"/>
          </a:xfrm>
          <a:prstGeom prst="rect">
            <a:avLst/>
          </a:prstGeom>
        </p:spPr>
        <p:txBody>
          <a:bodyPr/>
          <a:lstStyle>
            <a:lvl1pPr marL="257175" indent="-257175">
              <a:buClr>
                <a:srgbClr val="174A7C"/>
              </a:buClr>
              <a:buFont typeface="Arial" panose="020B0604020202020204" pitchFamily="34" charset="0"/>
              <a:buChar cha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marL="0" lvl="0" indent="0">
              <a:buNone/>
            </a:pPr>
            <a:r>
              <a:rPr lang="en-US" sz="1500"/>
              <a:t>Click to edit Master text styles</a:t>
            </a:r>
          </a:p>
        </p:txBody>
      </p:sp>
      <p:sp>
        <p:nvSpPr>
          <p:cNvPr id="5" name="Date Placeholder 4"/>
          <p:cNvSpPr>
            <a:spLocks noGrp="1" noChangeArrowheads="1"/>
          </p:cNvSpPr>
          <p:nvPr>
            <p:ph type="dt" sz="half" idx="10"/>
          </p:nvPr>
        </p:nvSpPr>
        <p:spPr>
          <a:xfrm>
            <a:off x="628650" y="4767263"/>
            <a:ext cx="2057400" cy="273844"/>
          </a:xfrm>
          <a:prstGeom prst="rect">
            <a:avLst/>
          </a:prstGeom>
          <a:ln/>
        </p:spPr>
        <p:txBody>
          <a:bodyPr lIns="68580" tIns="34290" rIns="68580" bIns="34290"/>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1" y="1167593"/>
            <a:ext cx="3887788" cy="3078175"/>
          </a:xfrm>
          <a:prstGeom prst="rect">
            <a:avLst/>
          </a:prstGeom>
        </p:spPr>
        <p:txBody>
          <a:bodyPr/>
          <a:lstStyle>
            <a:lvl1pPr marL="257175" indent="-257175">
              <a:buClr>
                <a:srgbClr val="174A7C"/>
              </a:buClr>
              <a:buFont typeface="Arial" panose="020B0604020202020204" pitchFamily="34" charset="0"/>
              <a:buChar char="•"/>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20674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000" b="0"/>
            </a:lvl1pPr>
          </a:lstStyle>
          <a:p>
            <a:r>
              <a:rPr lang="en-US"/>
              <a:t>Click to edit Master title style</a:t>
            </a:r>
            <a:endParaRPr lang="en-GB"/>
          </a:p>
        </p:txBody>
      </p:sp>
      <p:sp>
        <p:nvSpPr>
          <p:cNvPr id="4" name="Content Placeholder 3"/>
          <p:cNvSpPr>
            <a:spLocks noGrp="1"/>
          </p:cNvSpPr>
          <p:nvPr>
            <p:ph sz="half" idx="2"/>
          </p:nvPr>
        </p:nvSpPr>
        <p:spPr>
          <a:xfrm>
            <a:off x="4646613" y="1166813"/>
            <a:ext cx="3954462" cy="3075385"/>
          </a:xfrm>
          <a:prstGeom prst="rect">
            <a:avLst/>
          </a:prstGeom>
        </p:spPr>
        <p:txBody>
          <a:bodyPr/>
          <a:lstStyle>
            <a:lvl1pPr marL="0" indent="0">
              <a:buFont typeface="Arial" panose="020B0604020202020204" pitchFamily="34" charse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marL="0" indent="0">
              <a:buNone/>
            </a:pPr>
            <a:endParaRPr lang="en-GB" sz="1500"/>
          </a:p>
        </p:txBody>
      </p:sp>
      <p:sp>
        <p:nvSpPr>
          <p:cNvPr id="5" name="Date Placeholder 4"/>
          <p:cNvSpPr>
            <a:spLocks noGrp="1" noChangeArrowheads="1"/>
          </p:cNvSpPr>
          <p:nvPr>
            <p:ph type="dt" sz="half" idx="10"/>
          </p:nvPr>
        </p:nvSpPr>
        <p:spPr>
          <a:xfrm>
            <a:off x="538163" y="4757738"/>
            <a:ext cx="1905000" cy="270272"/>
          </a:xfrm>
          <a:prstGeom prst="rect">
            <a:avLst/>
          </a:prstGeom>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lgn="r">
              <a:defRPr/>
            </a:lvl1pPr>
          </a:lstStyle>
          <a:p>
            <a:pPr>
              <a:defRPr/>
            </a:pPr>
            <a:fld id="{4B997C8D-DAF7-4D15-B816-904348F503AE}" type="slidenum">
              <a:rPr lang="en-GB" smtClean="0"/>
              <a:pPr>
                <a:defRPr/>
              </a:pPr>
              <a:t>‹#›</a:t>
            </a:fld>
            <a:endParaRPr lang="en-GB"/>
          </a:p>
        </p:txBody>
      </p:sp>
      <p:sp>
        <p:nvSpPr>
          <p:cNvPr id="9" name="Text Placeholder 8"/>
          <p:cNvSpPr>
            <a:spLocks noGrp="1"/>
          </p:cNvSpPr>
          <p:nvPr>
            <p:ph type="body" sz="quarter" idx="13"/>
          </p:nvPr>
        </p:nvSpPr>
        <p:spPr>
          <a:xfrm>
            <a:off x="539750" y="1167594"/>
            <a:ext cx="3887788" cy="3078175"/>
          </a:xfrm>
          <a:prstGeom prst="rect">
            <a:avLst/>
          </a:prstGeom>
        </p:spPr>
        <p:txBody>
          <a:bodyPr/>
          <a:lstStyle>
            <a:lvl1pPr marL="0" indent="0">
              <a:buFontTx/>
              <a:buNone/>
              <a:defRPr sz="1800"/>
            </a:lvl1pPr>
            <a:lvl2pPr>
              <a:defRPr sz="2100"/>
            </a:lvl2pPr>
          </a:lstStyle>
          <a:p>
            <a:pPr lvl="0"/>
            <a:r>
              <a:rPr lang="en-US"/>
              <a:t>Click to edit Master text styles</a:t>
            </a:r>
          </a:p>
        </p:txBody>
      </p:sp>
    </p:spTree>
    <p:extLst>
      <p:ext uri="{BB962C8B-B14F-4D97-AF65-F5344CB8AC3E}">
        <p14:creationId xmlns:p14="http://schemas.microsoft.com/office/powerpoint/2010/main" val="93509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5.jpe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a:p>
        </p:txBody>
      </p:sp>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351542984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 id="2147483665" r:id="rId7"/>
    <p:sldLayoutId id="2147483667" r:id="rId8"/>
    <p:sldLayoutId id="2147483699" r:id="rId9"/>
  </p:sldLayoutIdLst>
  <p:txStyles>
    <p:title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a:p>
        </p:txBody>
      </p:sp>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spTree>
    <p:extLst>
      <p:ext uri="{BB962C8B-B14F-4D97-AF65-F5344CB8AC3E}">
        <p14:creationId xmlns:p14="http://schemas.microsoft.com/office/powerpoint/2010/main" val="31429831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600" b="1" kern="1200">
          <a:solidFill>
            <a:srgbClr val="293D6B"/>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755576" y="1131590"/>
            <a:ext cx="7931224"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755576" y="2283719"/>
            <a:ext cx="7931224" cy="20882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5F74E-C0C2-4F07-8B62-5FAE9D938BEB}" type="slidenum">
              <a:rPr lang="en-GB" smtClean="0"/>
              <a:t>‹#›</a:t>
            </a:fld>
            <a:endParaRPr lang="en-GB"/>
          </a:p>
        </p:txBody>
      </p:sp>
      <p:pic>
        <p:nvPicPr>
          <p:cNvPr id="9" name="Picture 10"/>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5576" y="4587974"/>
            <a:ext cx="1532665" cy="41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64288" y="162459"/>
            <a:ext cx="1800200" cy="674252"/>
          </a:xfrm>
          <a:prstGeom prst="rect">
            <a:avLst/>
          </a:prstGeom>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4721" y="4618781"/>
            <a:ext cx="1473023" cy="422325"/>
          </a:xfrm>
          <a:prstGeom prst="rect">
            <a:avLst/>
          </a:prstGeom>
        </p:spPr>
      </p:pic>
    </p:spTree>
    <p:extLst>
      <p:ext uri="{BB962C8B-B14F-4D97-AF65-F5344CB8AC3E}">
        <p14:creationId xmlns:p14="http://schemas.microsoft.com/office/powerpoint/2010/main" val="276329228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dt="0"/>
  <p:txStyles>
    <p:titleStyle>
      <a:lvl1pPr algn="l" defTabSz="914400" rtl="0" eaLnBrk="1" latinLnBrk="0" hangingPunct="1">
        <a:spcBef>
          <a:spcPct val="0"/>
        </a:spcBef>
        <a:buNone/>
        <a:defRPr sz="3600" b="1" kern="1200">
          <a:solidFill>
            <a:srgbClr val="6A6A9A"/>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mbudsman.org.uk/making-complaint/how-we-deal-complaints/dispute-resolution"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Liaisonmanagers@ombudsman.org.uk"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uk/ukpga/1967/13/introduction?view=plai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504" y="1337094"/>
            <a:ext cx="6488168" cy="1738500"/>
          </a:xfrm>
        </p:spPr>
        <p:txBody>
          <a:bodyPr>
            <a:noAutofit/>
          </a:bodyPr>
          <a:lstStyle/>
          <a:p>
            <a:r>
              <a:rPr lang="en-GB" sz="3200" b="0"/>
              <a:t>The Parliamentary and Health Service Ombudsman</a:t>
            </a:r>
            <a:br>
              <a:rPr lang="en-GB" sz="3800" b="0"/>
            </a:br>
            <a:br>
              <a:rPr lang="en-GB" sz="3800" b="0"/>
            </a:br>
            <a:endParaRPr lang="en-GB" sz="3200" b="0"/>
          </a:p>
        </p:txBody>
      </p:sp>
      <p:sp>
        <p:nvSpPr>
          <p:cNvPr id="6" name="Subtitle 5"/>
          <p:cNvSpPr>
            <a:spLocks noGrp="1"/>
          </p:cNvSpPr>
          <p:nvPr>
            <p:ph type="subTitle" idx="1"/>
          </p:nvPr>
        </p:nvSpPr>
        <p:spPr>
          <a:xfrm>
            <a:off x="174812" y="2432649"/>
            <a:ext cx="8969187" cy="2874879"/>
          </a:xfrm>
        </p:spPr>
        <p:txBody>
          <a:bodyPr>
            <a:normAutofit fontScale="92500"/>
          </a:bodyPr>
          <a:lstStyle/>
          <a:p>
            <a:pPr>
              <a:lnSpc>
                <a:spcPts val="2400"/>
              </a:lnSpc>
            </a:pPr>
            <a:endParaRPr lang="en-GB" altLang="en-US" sz="4000"/>
          </a:p>
          <a:p>
            <a:pPr>
              <a:spcBef>
                <a:spcPts val="600"/>
              </a:spcBef>
              <a:spcAft>
                <a:spcPts val="600"/>
              </a:spcAft>
            </a:pPr>
            <a:r>
              <a:rPr lang="en-GB" altLang="en-US" sz="4000"/>
              <a:t>The Ombudsman’s Complaint Standards  </a:t>
            </a:r>
          </a:p>
          <a:p>
            <a:endParaRPr lang="en-GB" altLang="en-US" sz="1400"/>
          </a:p>
          <a:p>
            <a:r>
              <a:rPr lang="en-GB" altLang="en-US" sz="1400"/>
              <a:t>Cameron Kennedy – Liaison and Training Manager</a:t>
            </a:r>
          </a:p>
          <a:p>
            <a:r>
              <a:rPr lang="en-GB" altLang="en-US" sz="1400"/>
              <a:t>Jo Power - Liaison and Training Officer</a:t>
            </a:r>
          </a:p>
          <a:p>
            <a:endParaRPr lang="en-GB" altLang="en-US" sz="1400"/>
          </a:p>
          <a:p>
            <a:endParaRPr lang="en-GB" altLang="en-US" sz="1400"/>
          </a:p>
          <a:p>
            <a:r>
              <a:rPr lang="en-GB" altLang="en-US" sz="1400"/>
              <a:t>	 </a:t>
            </a:r>
          </a:p>
          <a:p>
            <a:pPr algn="ctr"/>
            <a:endParaRPr lang="en-GB" sz="1400"/>
          </a:p>
        </p:txBody>
      </p:sp>
    </p:spTree>
    <p:extLst>
      <p:ext uri="{BB962C8B-B14F-4D97-AF65-F5344CB8AC3E}">
        <p14:creationId xmlns:p14="http://schemas.microsoft.com/office/powerpoint/2010/main" val="295460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9EE7-11DF-9828-9368-9D474AC0D4CF}"/>
              </a:ext>
            </a:extLst>
          </p:cNvPr>
          <p:cNvSpPr>
            <a:spLocks noGrp="1"/>
          </p:cNvSpPr>
          <p:nvPr>
            <p:ph type="title"/>
          </p:nvPr>
        </p:nvSpPr>
        <p:spPr>
          <a:xfrm>
            <a:off x="467544" y="-26123"/>
            <a:ext cx="7931224" cy="857250"/>
          </a:xfrm>
        </p:spPr>
        <p:txBody>
          <a:bodyPr/>
          <a:lstStyle/>
          <a:p>
            <a:r>
              <a:rPr lang="en-GB" sz="3200">
                <a:solidFill>
                  <a:srgbClr val="7030A0"/>
                </a:solidFill>
              </a:rPr>
              <a:t>The complaint journey </a:t>
            </a:r>
            <a:endParaRPr lang="en-GB" sz="3200"/>
          </a:p>
        </p:txBody>
      </p:sp>
      <p:sp>
        <p:nvSpPr>
          <p:cNvPr id="3" name="Text Placeholder 2">
            <a:extLst>
              <a:ext uri="{FF2B5EF4-FFF2-40B4-BE49-F238E27FC236}">
                <a16:creationId xmlns:a16="http://schemas.microsoft.com/office/drawing/2014/main" id="{DAEA3C31-87F1-90D1-8B49-352F5684F64E}"/>
              </a:ext>
            </a:extLst>
          </p:cNvPr>
          <p:cNvSpPr>
            <a:spLocks noGrp="1"/>
          </p:cNvSpPr>
          <p:nvPr>
            <p:ph type="body" sz="quarter" idx="13"/>
          </p:nvPr>
        </p:nvSpPr>
        <p:spPr>
          <a:xfrm>
            <a:off x="4221207" y="1419622"/>
            <a:ext cx="4434491" cy="3128342"/>
          </a:xfrm>
        </p:spPr>
        <p:txBody>
          <a:bodyPr>
            <a:normAutofit fontScale="32500" lnSpcReduction="20000"/>
          </a:bodyPr>
          <a:lstStyle/>
          <a:p>
            <a:r>
              <a:rPr lang="en-GB" sz="6200">
                <a:solidFill>
                  <a:srgbClr val="002060"/>
                </a:solidFill>
              </a:rPr>
              <a:t>Can we resolve the complaint now without the need for an investigation?</a:t>
            </a:r>
          </a:p>
          <a:p>
            <a:endParaRPr lang="en-GB" sz="6200">
              <a:solidFill>
                <a:srgbClr val="002060"/>
              </a:solidFill>
            </a:endParaRPr>
          </a:p>
          <a:p>
            <a:r>
              <a:rPr lang="en-GB" sz="6200">
                <a:solidFill>
                  <a:srgbClr val="002060"/>
                </a:solidFill>
              </a:rPr>
              <a:t>Would the complaint be suitable for dispute resolution?</a:t>
            </a:r>
          </a:p>
          <a:p>
            <a:endParaRPr lang="en-GB" sz="4000">
              <a:solidFill>
                <a:srgbClr val="002060"/>
              </a:solidFill>
            </a:endParaRPr>
          </a:p>
          <a:p>
            <a:pPr marL="0" indent="0">
              <a:buNone/>
            </a:pPr>
            <a:endParaRPr lang="en-GB" sz="4000">
              <a:solidFill>
                <a:srgbClr val="002060"/>
              </a:solidFill>
            </a:endParaRPr>
          </a:p>
          <a:p>
            <a:endParaRPr lang="en-GB" sz="4000">
              <a:solidFill>
                <a:srgbClr val="002060"/>
              </a:solidFill>
            </a:endParaRPr>
          </a:p>
          <a:p>
            <a:pPr marL="0" indent="0" algn="ctr">
              <a:buNone/>
            </a:pPr>
            <a:r>
              <a:rPr lang="en-GB" sz="6200">
                <a:solidFill>
                  <a:srgbClr val="002060"/>
                </a:solidFill>
                <a:hlinkClick r:id="rId3"/>
              </a:rPr>
              <a:t>https://www.ombudsman.org.uk/making-complaint/how-we-deal-complaints/dispute-resolution</a:t>
            </a:r>
            <a:endParaRPr lang="en-GB" sz="6200">
              <a:solidFill>
                <a:srgbClr val="002060"/>
              </a:solidFill>
            </a:endParaRPr>
          </a:p>
          <a:p>
            <a:endParaRPr lang="en-GB" sz="2200">
              <a:solidFill>
                <a:srgbClr val="002060"/>
              </a:solidFill>
            </a:endParaRPr>
          </a:p>
        </p:txBody>
      </p:sp>
      <p:sp>
        <p:nvSpPr>
          <p:cNvPr id="4" name="Slide Number Placeholder 3">
            <a:extLst>
              <a:ext uri="{FF2B5EF4-FFF2-40B4-BE49-F238E27FC236}">
                <a16:creationId xmlns:a16="http://schemas.microsoft.com/office/drawing/2014/main" id="{05508793-AEAB-F8F1-54B9-64B3463B33A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5F74E-C0C2-4F07-8B62-5FAE9D938BE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87D8927-8A80-A1C7-2A6B-9C182D818B65}"/>
              </a:ext>
            </a:extLst>
          </p:cNvPr>
          <p:cNvPicPr>
            <a:picLocks noChangeAspect="1"/>
          </p:cNvPicPr>
          <p:nvPr/>
        </p:nvPicPr>
        <p:blipFill>
          <a:blip r:embed="rId4"/>
          <a:stretch>
            <a:fillRect/>
          </a:stretch>
        </p:blipFill>
        <p:spPr>
          <a:xfrm>
            <a:off x="712575" y="940776"/>
            <a:ext cx="2875201" cy="40839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24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770" y="169066"/>
            <a:ext cx="4896544" cy="857250"/>
          </a:xfrm>
        </p:spPr>
        <p:txBody>
          <a:bodyPr>
            <a:noAutofit/>
          </a:bodyPr>
          <a:lstStyle/>
          <a:p>
            <a:pPr algn="l"/>
            <a:r>
              <a:rPr lang="en-GB" sz="3200" b="1">
                <a:solidFill>
                  <a:srgbClr val="7030A0"/>
                </a:solidFill>
              </a:rPr>
              <a:t>The complaint journey</a:t>
            </a:r>
            <a:br>
              <a:rPr lang="en-GB" sz="3200" b="1">
                <a:solidFill>
                  <a:srgbClr val="4173B0"/>
                </a:solidFill>
              </a:rPr>
            </a:br>
            <a:endParaRPr lang="en-GB" sz="3200" b="1">
              <a:solidFill>
                <a:srgbClr val="002060"/>
              </a:solidFill>
            </a:endParaRPr>
          </a:p>
        </p:txBody>
      </p:sp>
      <p:sp>
        <p:nvSpPr>
          <p:cNvPr id="6" name="Content Placeholder 5"/>
          <p:cNvSpPr>
            <a:spLocks noGrp="1"/>
          </p:cNvSpPr>
          <p:nvPr>
            <p:ph sz="half" idx="2"/>
          </p:nvPr>
        </p:nvSpPr>
        <p:spPr>
          <a:xfrm>
            <a:off x="3419872" y="915566"/>
            <a:ext cx="5544616" cy="4032448"/>
          </a:xfrm>
        </p:spPr>
        <p:txBody>
          <a:bodyPr>
            <a:normAutofit fontScale="92500" lnSpcReduction="10000"/>
          </a:bodyPr>
          <a:lstStyle/>
          <a:p>
            <a:pPr marL="0" indent="0">
              <a:buClr>
                <a:srgbClr val="4173B0"/>
              </a:buClr>
              <a:buNone/>
            </a:pPr>
            <a:r>
              <a:rPr lang="en-GB" sz="2200" b="1">
                <a:solidFill>
                  <a:srgbClr val="002060"/>
                </a:solidFill>
              </a:rPr>
              <a:t>Detailed investigation </a:t>
            </a:r>
          </a:p>
          <a:p>
            <a:pPr marL="0" indent="0">
              <a:buClr>
                <a:srgbClr val="4173B0"/>
              </a:buClr>
              <a:buNone/>
            </a:pPr>
            <a:endParaRPr lang="en-GB" sz="2200" b="1">
              <a:solidFill>
                <a:srgbClr val="002060"/>
              </a:solidFill>
            </a:endParaRPr>
          </a:p>
          <a:p>
            <a:pPr>
              <a:buClr>
                <a:srgbClr val="4173B0"/>
              </a:buClr>
            </a:pPr>
            <a:r>
              <a:rPr lang="en-GB" sz="2200">
                <a:solidFill>
                  <a:srgbClr val="002060"/>
                </a:solidFill>
              </a:rPr>
              <a:t>Proposal to investigate - early opportunity to tell us what lay behind clinical decision making</a:t>
            </a:r>
          </a:p>
          <a:p>
            <a:pPr>
              <a:buClr>
                <a:srgbClr val="4173B0"/>
              </a:buClr>
            </a:pPr>
            <a:endParaRPr lang="en-GB" sz="2200">
              <a:solidFill>
                <a:srgbClr val="002060"/>
              </a:solidFill>
            </a:endParaRPr>
          </a:p>
          <a:p>
            <a:pPr>
              <a:buClr>
                <a:srgbClr val="4173B0"/>
              </a:buClr>
            </a:pPr>
            <a:r>
              <a:rPr lang="en-GB" sz="2200">
                <a:solidFill>
                  <a:srgbClr val="002060"/>
                </a:solidFill>
              </a:rPr>
              <a:t>Gathering the evidence</a:t>
            </a:r>
            <a:br>
              <a:rPr lang="en-GB" sz="2200">
                <a:solidFill>
                  <a:srgbClr val="002060"/>
                </a:solidFill>
              </a:rPr>
            </a:br>
            <a:r>
              <a:rPr lang="en-GB" sz="2200">
                <a:solidFill>
                  <a:srgbClr val="002060"/>
                </a:solidFill>
              </a:rPr>
              <a:t>	- speak to both sides</a:t>
            </a:r>
          </a:p>
          <a:p>
            <a:pPr marL="0" indent="0">
              <a:buClr>
                <a:srgbClr val="4173B0"/>
              </a:buClr>
              <a:buNone/>
            </a:pPr>
            <a:r>
              <a:rPr lang="en-GB" sz="2200">
                <a:solidFill>
                  <a:srgbClr val="002060"/>
                </a:solidFill>
              </a:rPr>
              <a:t>	- clinical records</a:t>
            </a:r>
          </a:p>
          <a:p>
            <a:pPr marL="0" indent="0">
              <a:buClr>
                <a:srgbClr val="4173B0"/>
              </a:buClr>
              <a:buNone/>
            </a:pPr>
            <a:r>
              <a:rPr lang="en-GB" sz="2200">
                <a:solidFill>
                  <a:srgbClr val="002060"/>
                </a:solidFill>
              </a:rPr>
              <a:t>	- CCTV, phone records</a:t>
            </a:r>
          </a:p>
          <a:p>
            <a:pPr marL="0" lvl="1" indent="0">
              <a:buClr>
                <a:srgbClr val="4173B0"/>
              </a:buClr>
              <a:buNone/>
            </a:pPr>
            <a:r>
              <a:rPr lang="en-GB" sz="2200">
                <a:solidFill>
                  <a:srgbClr val="002060"/>
                </a:solidFill>
              </a:rPr>
              <a:t>	- witness statements, visits, interviews </a:t>
            </a:r>
            <a:r>
              <a:rPr lang="en-GB" sz="2000">
                <a:solidFill>
                  <a:srgbClr val="002060"/>
                </a:solidFill>
              </a:rPr>
              <a:t>		</a:t>
            </a:r>
            <a:endParaRPr lang="en-GB" sz="2200">
              <a:solidFill>
                <a:srgbClr val="002060"/>
              </a:solidFill>
            </a:endParaRPr>
          </a:p>
          <a:p>
            <a:pPr marL="0" indent="0">
              <a:buNone/>
            </a:pPr>
            <a:endParaRPr lang="en-GB" sz="1200"/>
          </a:p>
          <a:p>
            <a:pPr marL="0" indent="0">
              <a:buNone/>
            </a:pPr>
            <a:endParaRPr lang="en-GB" sz="11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576" y="1384473"/>
            <a:ext cx="2555429" cy="2555429"/>
          </a:xfrm>
          <a:prstGeom prst="rect">
            <a:avLst/>
          </a:prstGeom>
        </p:spPr>
      </p:pic>
      <p:sp>
        <p:nvSpPr>
          <p:cNvPr id="3" name="Slide Number Placeholder 2">
            <a:extLst>
              <a:ext uri="{FF2B5EF4-FFF2-40B4-BE49-F238E27FC236}">
                <a16:creationId xmlns:a16="http://schemas.microsoft.com/office/drawing/2014/main" id="{7400D725-618F-A1D9-F29A-65D235B09B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9</a:t>
            </a: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9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67494"/>
            <a:ext cx="5217770" cy="857250"/>
          </a:xfrm>
        </p:spPr>
        <p:txBody>
          <a:bodyPr>
            <a:noAutofit/>
          </a:bodyPr>
          <a:lstStyle/>
          <a:p>
            <a:pPr algn="l"/>
            <a:r>
              <a:rPr lang="en-GB" sz="3600">
                <a:solidFill>
                  <a:srgbClr val="4173B0"/>
                </a:solidFill>
              </a:rPr>
              <a:t>Our casework process -</a:t>
            </a:r>
            <a:br>
              <a:rPr lang="en-GB" sz="3600">
                <a:solidFill>
                  <a:srgbClr val="4173B0"/>
                </a:solidFill>
              </a:rPr>
            </a:br>
            <a:r>
              <a:rPr lang="en-GB" sz="3600">
                <a:solidFill>
                  <a:srgbClr val="4173B0"/>
                </a:solidFill>
              </a:rPr>
              <a:t>investigation</a:t>
            </a:r>
          </a:p>
        </p:txBody>
      </p:sp>
      <p:sp>
        <p:nvSpPr>
          <p:cNvPr id="6" name="Content Placeholder 5"/>
          <p:cNvSpPr>
            <a:spLocks noGrp="1"/>
          </p:cNvSpPr>
          <p:nvPr>
            <p:ph sz="half" idx="2"/>
          </p:nvPr>
        </p:nvSpPr>
        <p:spPr>
          <a:xfrm>
            <a:off x="683568" y="1419622"/>
            <a:ext cx="5544616" cy="3168352"/>
          </a:xfrm>
          <a:noFill/>
        </p:spPr>
        <p:txBody>
          <a:bodyPr vert="horz" lIns="91440" tIns="45720" rIns="91440" bIns="45720" rtlCol="0" anchor="t">
            <a:normAutofit/>
          </a:bodyPr>
          <a:lstStyle/>
          <a:p>
            <a:r>
              <a:rPr lang="en-GB" sz="1800" b="1" dirty="0">
                <a:latin typeface="Trebuchet MS"/>
              </a:rPr>
              <a:t>Our approach</a:t>
            </a:r>
          </a:p>
          <a:p>
            <a:pPr marL="0" indent="0">
              <a:buNone/>
            </a:pPr>
            <a:r>
              <a:rPr lang="en-GB" sz="1800" dirty="0">
                <a:latin typeface="Trebuchet MS"/>
              </a:rPr>
              <a:t>We look to see if what happened was in keeping  with relevant regulations, standards, policies and published guidance.</a:t>
            </a:r>
          </a:p>
          <a:p>
            <a:pPr marL="0" indent="0">
              <a:buNone/>
            </a:pPr>
            <a:endParaRPr lang="en-GB" sz="1800"/>
          </a:p>
          <a:p>
            <a:r>
              <a:rPr lang="en-GB" sz="1800" b="1" dirty="0">
                <a:latin typeface="Trebuchet MS"/>
              </a:rPr>
              <a:t>Our decision</a:t>
            </a:r>
          </a:p>
          <a:p>
            <a:pPr marL="0" indent="0">
              <a:buNone/>
            </a:pPr>
            <a:r>
              <a:rPr lang="en-GB" sz="1800" dirty="0">
                <a:latin typeface="Trebuchet MS"/>
              </a:rPr>
              <a:t>If it wasn’t, we look to see how significant the shortfall is and what impact it has had and, if it has caused hardship or injustice, has that already been remedied by the organisation.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70" y="1203598"/>
            <a:ext cx="2225030" cy="2959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0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8AA781-761C-4110-8E73-57879A9B891F}"/>
              </a:ext>
            </a:extLst>
          </p:cNvPr>
          <p:cNvSpPr/>
          <p:nvPr/>
        </p:nvSpPr>
        <p:spPr>
          <a:xfrm>
            <a:off x="474826" y="4463824"/>
            <a:ext cx="2049236" cy="64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CBA77B92-085F-47B5-81BF-C05156BECF2C}"/>
              </a:ext>
            </a:extLst>
          </p:cNvPr>
          <p:cNvSpPr/>
          <p:nvPr/>
        </p:nvSpPr>
        <p:spPr>
          <a:xfrm>
            <a:off x="4169165" y="24493"/>
            <a:ext cx="2049236" cy="122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5129886" y="1061268"/>
            <a:ext cx="3842663" cy="3200490"/>
          </a:xfrm>
        </p:spPr>
        <p:txBody>
          <a:bodyPr/>
          <a:lstStyle/>
          <a:p>
            <a:pPr algn="ctr" defTabSz="685800">
              <a:lnSpc>
                <a:spcPct val="90000"/>
              </a:lnSpc>
              <a:spcBef>
                <a:spcPts val="750"/>
              </a:spcBef>
              <a:defRPr/>
            </a:pPr>
            <a:r>
              <a:rPr lang="en-GB" sz="4050">
                <a:solidFill>
                  <a:prstClr val="black"/>
                </a:solidFill>
                <a:ea typeface="+mn-ea"/>
                <a:cs typeface="+mn-cs"/>
              </a:rPr>
              <a:t>The NHS</a:t>
            </a:r>
            <a:br>
              <a:rPr lang="en-GB" sz="4050">
                <a:solidFill>
                  <a:prstClr val="black"/>
                </a:solidFill>
                <a:ea typeface="+mn-ea"/>
                <a:cs typeface="+mn-cs"/>
              </a:rPr>
            </a:br>
            <a:r>
              <a:rPr lang="en-GB" sz="4050">
                <a:solidFill>
                  <a:prstClr val="black"/>
                </a:solidFill>
                <a:ea typeface="+mn-ea"/>
                <a:cs typeface="+mn-cs"/>
              </a:rPr>
              <a:t>Complaint Standards</a:t>
            </a:r>
          </a:p>
        </p:txBody>
      </p:sp>
      <p:pic>
        <p:nvPicPr>
          <p:cNvPr id="7" name="Picture 6">
            <a:extLst>
              <a:ext uri="{FF2B5EF4-FFF2-40B4-BE49-F238E27FC236}">
                <a16:creationId xmlns:a16="http://schemas.microsoft.com/office/drawing/2014/main" id="{D2AFA05B-8DC7-4937-ACEA-4C9906F22314}"/>
              </a:ext>
            </a:extLst>
          </p:cNvPr>
          <p:cNvPicPr>
            <a:picLocks noChangeAspect="1"/>
          </p:cNvPicPr>
          <p:nvPr/>
        </p:nvPicPr>
        <p:blipFill>
          <a:blip r:embed="rId3"/>
          <a:stretch>
            <a:fillRect/>
          </a:stretch>
        </p:blipFill>
        <p:spPr>
          <a:xfrm>
            <a:off x="1032712" y="62073"/>
            <a:ext cx="3539288" cy="5019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96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7307"/>
            <a:ext cx="6584283" cy="611111"/>
          </a:xfrm>
        </p:spPr>
        <p:txBody>
          <a:bodyPr anchor="ctr">
            <a:noAutofit/>
          </a:bodyPr>
          <a:lstStyle/>
          <a:p>
            <a:pPr algn="l"/>
            <a:r>
              <a:rPr lang="en-GB" sz="3600" b="1"/>
              <a:t> </a:t>
            </a:r>
          </a:p>
        </p:txBody>
      </p:sp>
      <p:sp>
        <p:nvSpPr>
          <p:cNvPr id="4" name="Slide Number Placeholder 3"/>
          <p:cNvSpPr>
            <a:spLocks noGrp="1"/>
          </p:cNvSpPr>
          <p:nvPr>
            <p:ph type="sldNum" sz="quarter" idx="12"/>
          </p:nvPr>
        </p:nvSpPr>
        <p:spPr/>
        <p:txBody>
          <a:bodyPr/>
          <a:lstStyle/>
          <a:p>
            <a:pPr>
              <a:defRPr/>
            </a:pPr>
            <a:fld id="{4B997C8D-DAF7-4D15-B816-904348F503AE}" type="slidenum">
              <a:rPr lang="en-GB" smtClean="0"/>
              <a:pPr>
                <a:defRPr/>
              </a:pPr>
              <a:t>14</a:t>
            </a:fld>
            <a:endParaRPr lang="en-GB"/>
          </a:p>
        </p:txBody>
      </p:sp>
      <p:sp>
        <p:nvSpPr>
          <p:cNvPr id="5" name="Text Placeholder 4"/>
          <p:cNvSpPr>
            <a:spLocks noGrp="1"/>
          </p:cNvSpPr>
          <p:nvPr>
            <p:ph type="body" sz="quarter" idx="13"/>
          </p:nvPr>
        </p:nvSpPr>
        <p:spPr>
          <a:xfrm>
            <a:off x="4032920" y="658515"/>
            <a:ext cx="5040560" cy="3557162"/>
          </a:xfrm>
        </p:spPr>
        <p:txBody>
          <a:bodyPr/>
          <a:lstStyle/>
          <a:p>
            <a:endParaRPr lang="en-GB" sz="2400" b="1">
              <a:solidFill>
                <a:srgbClr val="002060"/>
              </a:solidFill>
            </a:endParaRPr>
          </a:p>
          <a:p>
            <a:r>
              <a:rPr lang="en-GB" sz="2400" b="1">
                <a:solidFill>
                  <a:srgbClr val="742E6C"/>
                </a:solidFill>
                <a:ea typeface="+mj-ea"/>
                <a:cs typeface="+mj-cs"/>
              </a:rPr>
              <a:t>Research found three core issues:</a:t>
            </a:r>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a:p>
            <a:pPr marL="257175" indent="-257175">
              <a:buFont typeface="Arial" panose="020B0604020202020204" pitchFamily="34" charset="0"/>
              <a:buChar char="•"/>
            </a:pPr>
            <a:endParaRPr lang="en-GB"/>
          </a:p>
        </p:txBody>
      </p:sp>
      <p:pic>
        <p:nvPicPr>
          <p:cNvPr id="6" name="Picture 5" descr="Shape&#10;&#10;Description automatically generated">
            <a:extLst>
              <a:ext uri="{FF2B5EF4-FFF2-40B4-BE49-F238E27FC236}">
                <a16:creationId xmlns:a16="http://schemas.microsoft.com/office/drawing/2014/main" id="{CEA4F087-A8B5-4DAE-B127-4B95E037F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71" y="208716"/>
            <a:ext cx="3365122" cy="4726067"/>
          </a:xfrm>
          <a:prstGeom prst="rect">
            <a:avLst/>
          </a:prstGeom>
          <a:ln>
            <a:noFill/>
          </a:ln>
          <a:effectLst>
            <a:outerShdw blurRad="292100" dist="139700" dir="2700000" algn="tl" rotWithShape="0">
              <a:srgbClr val="333333">
                <a:alpha val="65000"/>
              </a:srgbClr>
            </a:outerShdw>
          </a:effectLst>
        </p:spPr>
      </p:pic>
      <p:graphicFrame>
        <p:nvGraphicFramePr>
          <p:cNvPr id="8" name="Diagram 7">
            <a:extLst>
              <a:ext uri="{FF2B5EF4-FFF2-40B4-BE49-F238E27FC236}">
                <a16:creationId xmlns:a16="http://schemas.microsoft.com/office/drawing/2014/main" id="{8E8D0E49-3EAD-4074-AAAB-D514B5C7A5F3}"/>
              </a:ext>
            </a:extLst>
          </p:cNvPr>
          <p:cNvGraphicFramePr/>
          <p:nvPr/>
        </p:nvGraphicFramePr>
        <p:xfrm>
          <a:off x="4677508" y="1480140"/>
          <a:ext cx="4009292" cy="3133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66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6689"/>
            <a:ext cx="6984776" cy="1600261"/>
          </a:xfrm>
        </p:spPr>
        <p:txBody>
          <a:bodyPr>
            <a:noAutofit/>
          </a:bodyPr>
          <a:lstStyle/>
          <a:p>
            <a:r>
              <a:rPr lang="en-GB" b="0">
                <a:solidFill>
                  <a:srgbClr val="4173B0"/>
                </a:solidFill>
              </a:rPr>
              <a:t>My Expectations </a:t>
            </a:r>
          </a:p>
        </p:txBody>
      </p:sp>
      <p:sp>
        <p:nvSpPr>
          <p:cNvPr id="3" name="Text Placeholder 2"/>
          <p:cNvSpPr>
            <a:spLocks noGrp="1"/>
          </p:cNvSpPr>
          <p:nvPr>
            <p:ph type="body" sz="quarter" idx="13"/>
          </p:nvPr>
        </p:nvSpPr>
        <p:spPr/>
        <p:txBody>
          <a:bodyPr/>
          <a:lstStyle/>
          <a:p>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848"/>
          <a:stretch/>
        </p:blipFill>
        <p:spPr bwMode="auto">
          <a:xfrm>
            <a:off x="755650" y="1331260"/>
            <a:ext cx="7920038" cy="312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848"/>
          <a:stretch/>
        </p:blipFill>
        <p:spPr bwMode="auto">
          <a:xfrm>
            <a:off x="611560" y="1156447"/>
            <a:ext cx="8280920" cy="34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BFA0761-186F-4C95-847D-2892E9AC604A}"/>
              </a:ext>
            </a:extLst>
          </p:cNvPr>
          <p:cNvPicPr>
            <a:picLocks noChangeAspect="1"/>
          </p:cNvPicPr>
          <p:nvPr/>
        </p:nvPicPr>
        <p:blipFill>
          <a:blip r:embed="rId4"/>
          <a:stretch>
            <a:fillRect/>
          </a:stretch>
        </p:blipFill>
        <p:spPr>
          <a:xfrm>
            <a:off x="537883" y="682469"/>
            <a:ext cx="8505264" cy="4434137"/>
          </a:xfrm>
          <a:prstGeom prst="rect">
            <a:avLst/>
          </a:prstGeom>
        </p:spPr>
      </p:pic>
    </p:spTree>
    <p:extLst>
      <p:ext uri="{BB962C8B-B14F-4D97-AF65-F5344CB8AC3E}">
        <p14:creationId xmlns:p14="http://schemas.microsoft.com/office/powerpoint/2010/main" val="322654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0F814E-3D12-4F57-AAFE-27EF13034E0D}"/>
              </a:ext>
            </a:extLst>
          </p:cNvPr>
          <p:cNvPicPr>
            <a:picLocks noChangeAspect="1"/>
          </p:cNvPicPr>
          <p:nvPr/>
        </p:nvPicPr>
        <p:blipFill>
          <a:blip r:embed="rId3"/>
          <a:stretch>
            <a:fillRect/>
          </a:stretch>
        </p:blipFill>
        <p:spPr>
          <a:xfrm>
            <a:off x="532563" y="177062"/>
            <a:ext cx="3561581" cy="897653"/>
          </a:xfrm>
          <a:prstGeom prst="rect">
            <a:avLst/>
          </a:prstGeom>
        </p:spPr>
      </p:pic>
      <p:pic>
        <p:nvPicPr>
          <p:cNvPr id="10" name="Picture 9">
            <a:extLst>
              <a:ext uri="{FF2B5EF4-FFF2-40B4-BE49-F238E27FC236}">
                <a16:creationId xmlns:a16="http://schemas.microsoft.com/office/drawing/2014/main" id="{70D7F685-E437-4BE2-A11C-B32AB476BFDB}"/>
              </a:ext>
            </a:extLst>
          </p:cNvPr>
          <p:cNvPicPr>
            <a:picLocks noChangeAspect="1"/>
          </p:cNvPicPr>
          <p:nvPr/>
        </p:nvPicPr>
        <p:blipFill>
          <a:blip r:embed="rId4"/>
          <a:stretch>
            <a:fillRect/>
          </a:stretch>
        </p:blipFill>
        <p:spPr>
          <a:xfrm>
            <a:off x="2540515" y="1074715"/>
            <a:ext cx="4062970" cy="3501132"/>
          </a:xfrm>
          <a:prstGeom prst="rect">
            <a:avLst/>
          </a:prstGeom>
        </p:spPr>
      </p:pic>
    </p:spTree>
    <p:extLst>
      <p:ext uri="{BB962C8B-B14F-4D97-AF65-F5344CB8AC3E}">
        <p14:creationId xmlns:p14="http://schemas.microsoft.com/office/powerpoint/2010/main" val="67337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7D09-ECBA-40C1-8558-EFA037F3B8E1}"/>
              </a:ext>
            </a:extLst>
          </p:cNvPr>
          <p:cNvSpPr>
            <a:spLocks noGrp="1"/>
          </p:cNvSpPr>
          <p:nvPr>
            <p:ph type="title"/>
          </p:nvPr>
        </p:nvSpPr>
        <p:spPr>
          <a:xfrm>
            <a:off x="755576" y="-380578"/>
            <a:ext cx="7931224" cy="1584151"/>
          </a:xfrm>
        </p:spPr>
        <p:txBody>
          <a:bodyPr/>
          <a:lstStyle/>
          <a:p>
            <a:r>
              <a:rPr lang="en-GB" b="0">
                <a:solidFill>
                  <a:srgbClr val="4173B0"/>
                </a:solidFill>
              </a:rPr>
              <a:t>Three Steps</a:t>
            </a:r>
          </a:p>
        </p:txBody>
      </p:sp>
      <p:sp>
        <p:nvSpPr>
          <p:cNvPr id="3" name="Text Placeholder 2">
            <a:extLst>
              <a:ext uri="{FF2B5EF4-FFF2-40B4-BE49-F238E27FC236}">
                <a16:creationId xmlns:a16="http://schemas.microsoft.com/office/drawing/2014/main" id="{5A975667-57A7-4C0F-AA87-85F03F7E831A}"/>
              </a:ext>
            </a:extLst>
          </p:cNvPr>
          <p:cNvSpPr>
            <a:spLocks noGrp="1"/>
          </p:cNvSpPr>
          <p:nvPr>
            <p:ph type="body" sz="quarter" idx="13"/>
          </p:nvPr>
        </p:nvSpPr>
        <p:spPr>
          <a:xfrm>
            <a:off x="3779912" y="771550"/>
            <a:ext cx="4978896" cy="3456384"/>
          </a:xfrm>
        </p:spPr>
        <p:txBody>
          <a:bodyPr>
            <a:noAutofit/>
          </a:bodyPr>
          <a:lstStyle/>
          <a:p>
            <a:endParaRPr lang="en-GB" sz="2000" b="1">
              <a:solidFill>
                <a:srgbClr val="002060"/>
              </a:solidFill>
            </a:endParaRPr>
          </a:p>
          <a:p>
            <a:r>
              <a:rPr lang="en-GB" sz="2000" b="1">
                <a:solidFill>
                  <a:srgbClr val="002060"/>
                </a:solidFill>
              </a:rPr>
              <a:t>How to work with your team and resolve complaints early where you can</a:t>
            </a:r>
          </a:p>
          <a:p>
            <a:endParaRPr lang="en-GB" sz="2000" b="1">
              <a:solidFill>
                <a:srgbClr val="002060"/>
              </a:solidFill>
            </a:endParaRPr>
          </a:p>
          <a:p>
            <a:r>
              <a:rPr lang="en-GB" sz="2000" b="1">
                <a:solidFill>
                  <a:srgbClr val="002060"/>
                </a:solidFill>
              </a:rPr>
              <a:t>If needed, how to carry out a full and fair investigation</a:t>
            </a:r>
          </a:p>
          <a:p>
            <a:endParaRPr lang="en-GB" sz="2000" b="1">
              <a:solidFill>
                <a:srgbClr val="002060"/>
              </a:solidFill>
            </a:endParaRPr>
          </a:p>
          <a:p>
            <a:r>
              <a:rPr lang="en-GB" sz="2000" b="1">
                <a:solidFill>
                  <a:srgbClr val="002060"/>
                </a:solidFill>
              </a:rPr>
              <a:t>If something has gone wrong, how to put things right and ensure learning is captured, embedded and services improve</a:t>
            </a:r>
          </a:p>
        </p:txBody>
      </p:sp>
      <p:pic>
        <p:nvPicPr>
          <p:cNvPr id="4" name="Picture 3">
            <a:extLst>
              <a:ext uri="{FF2B5EF4-FFF2-40B4-BE49-F238E27FC236}">
                <a16:creationId xmlns:a16="http://schemas.microsoft.com/office/drawing/2014/main" id="{08CFDC03-8A99-468C-8148-7ED37AE1E9E7}"/>
              </a:ext>
            </a:extLst>
          </p:cNvPr>
          <p:cNvPicPr>
            <a:picLocks noChangeAspect="1"/>
          </p:cNvPicPr>
          <p:nvPr/>
        </p:nvPicPr>
        <p:blipFill>
          <a:blip r:embed="rId3"/>
          <a:stretch>
            <a:fillRect/>
          </a:stretch>
        </p:blipFill>
        <p:spPr>
          <a:xfrm>
            <a:off x="827584" y="771550"/>
            <a:ext cx="3024336" cy="4001224"/>
          </a:xfrm>
          <a:prstGeom prst="rect">
            <a:avLst/>
          </a:prstGeom>
        </p:spPr>
      </p:pic>
    </p:spTree>
    <p:extLst>
      <p:ext uri="{BB962C8B-B14F-4D97-AF65-F5344CB8AC3E}">
        <p14:creationId xmlns:p14="http://schemas.microsoft.com/office/powerpoint/2010/main" val="334355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51470"/>
            <a:ext cx="5792585" cy="2034892"/>
          </a:xfrm>
        </p:spPr>
        <p:txBody>
          <a:bodyPr/>
          <a:lstStyle/>
          <a:p>
            <a:r>
              <a:rPr lang="en-GB"/>
              <a:t>How will this help?</a:t>
            </a:r>
          </a:p>
        </p:txBody>
      </p:sp>
      <p:sp>
        <p:nvSpPr>
          <p:cNvPr id="3" name="Text Placeholder 2"/>
          <p:cNvSpPr>
            <a:spLocks noGrp="1"/>
          </p:cNvSpPr>
          <p:nvPr>
            <p:ph type="body" sz="quarter" idx="13"/>
          </p:nvPr>
        </p:nvSpPr>
        <p:spPr>
          <a:xfrm>
            <a:off x="4003697" y="1635646"/>
            <a:ext cx="5112568" cy="3600399"/>
          </a:xfrm>
        </p:spPr>
        <p:txBody>
          <a:bodyPr>
            <a:normAutofit fontScale="92500" lnSpcReduction="20000"/>
          </a:bodyPr>
          <a:lstStyle/>
          <a:p>
            <a:r>
              <a:rPr lang="en-GB" sz="2400" b="1">
                <a:solidFill>
                  <a:srgbClr val="7030A0"/>
                </a:solidFill>
              </a:rPr>
              <a:t>One set of Standards </a:t>
            </a:r>
            <a:r>
              <a:rPr lang="en-GB" sz="2400" b="1">
                <a:solidFill>
                  <a:srgbClr val="002060"/>
                </a:solidFill>
              </a:rPr>
              <a:t>and one procedure for all of the NHS to follow so everyone is clear</a:t>
            </a:r>
          </a:p>
          <a:p>
            <a:endParaRPr lang="en-GB" sz="2400" b="1">
              <a:solidFill>
                <a:srgbClr val="002060"/>
              </a:solidFill>
            </a:endParaRPr>
          </a:p>
          <a:p>
            <a:r>
              <a:rPr lang="en-GB" sz="2400" b="1">
                <a:solidFill>
                  <a:srgbClr val="7030A0"/>
                </a:solidFill>
              </a:rPr>
              <a:t>Focus on working together </a:t>
            </a:r>
            <a:r>
              <a:rPr lang="en-GB" sz="2400" b="1">
                <a:solidFill>
                  <a:srgbClr val="002060"/>
                </a:solidFill>
              </a:rPr>
              <a:t>and supporting colleagues to resolve complaints as they arise, saving time and resources</a:t>
            </a:r>
          </a:p>
          <a:p>
            <a:endParaRPr lang="en-GB" sz="2400" b="1">
              <a:solidFill>
                <a:srgbClr val="002060"/>
              </a:solidFill>
            </a:endParaRPr>
          </a:p>
          <a:p>
            <a:r>
              <a:rPr lang="en-GB" sz="2400" b="1">
                <a:solidFill>
                  <a:srgbClr val="7030A0"/>
                </a:solidFill>
              </a:rPr>
              <a:t>Focus on learning </a:t>
            </a:r>
            <a:r>
              <a:rPr lang="en-GB" sz="2400" b="1">
                <a:solidFill>
                  <a:srgbClr val="002060"/>
                </a:solidFill>
              </a:rPr>
              <a:t>and improving services for everyone</a:t>
            </a:r>
          </a:p>
          <a:p>
            <a:endParaRPr lang="en-GB"/>
          </a:p>
        </p:txBody>
      </p:sp>
      <p:pic>
        <p:nvPicPr>
          <p:cNvPr id="4" name="Picture 3">
            <a:extLst>
              <a:ext uri="{FF2B5EF4-FFF2-40B4-BE49-F238E27FC236}">
                <a16:creationId xmlns:a16="http://schemas.microsoft.com/office/drawing/2014/main" id="{81735AEB-1FEB-499B-84E9-5CDF88191B3B}"/>
              </a:ext>
            </a:extLst>
          </p:cNvPr>
          <p:cNvPicPr>
            <a:picLocks noChangeAspect="1"/>
          </p:cNvPicPr>
          <p:nvPr/>
        </p:nvPicPr>
        <p:blipFill>
          <a:blip r:embed="rId3"/>
          <a:stretch>
            <a:fillRect/>
          </a:stretch>
        </p:blipFill>
        <p:spPr>
          <a:xfrm>
            <a:off x="395536" y="51470"/>
            <a:ext cx="3568455" cy="4680520"/>
          </a:xfrm>
          <a:prstGeom prst="rect">
            <a:avLst/>
          </a:prstGeom>
        </p:spPr>
      </p:pic>
    </p:spTree>
    <p:extLst>
      <p:ext uri="{BB962C8B-B14F-4D97-AF65-F5344CB8AC3E}">
        <p14:creationId xmlns:p14="http://schemas.microsoft.com/office/powerpoint/2010/main" val="300849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381B-05A6-4D72-89E9-B9AB6FF8FDB3}"/>
              </a:ext>
            </a:extLst>
          </p:cNvPr>
          <p:cNvSpPr>
            <a:spLocks noGrp="1"/>
          </p:cNvSpPr>
          <p:nvPr>
            <p:ph type="title"/>
          </p:nvPr>
        </p:nvSpPr>
        <p:spPr>
          <a:xfrm>
            <a:off x="475891" y="248577"/>
            <a:ext cx="7000674" cy="1042988"/>
          </a:xfrm>
        </p:spPr>
        <p:txBody>
          <a:bodyPr/>
          <a:lstStyle/>
          <a:p>
            <a:r>
              <a:rPr lang="en-GB" sz="3400">
                <a:solidFill>
                  <a:srgbClr val="7030A0"/>
                </a:solidFill>
              </a:rPr>
              <a:t>Free Complaint Standards training</a:t>
            </a:r>
            <a:r>
              <a:rPr lang="en-GB"/>
              <a:t>	</a:t>
            </a:r>
          </a:p>
        </p:txBody>
      </p:sp>
      <p:sp>
        <p:nvSpPr>
          <p:cNvPr id="7" name="Rectangle 6">
            <a:extLst>
              <a:ext uri="{FF2B5EF4-FFF2-40B4-BE49-F238E27FC236}">
                <a16:creationId xmlns:a16="http://schemas.microsoft.com/office/drawing/2014/main" id="{AB14E97C-E2D7-4A54-9896-78675F929174}"/>
              </a:ext>
            </a:extLst>
          </p:cNvPr>
          <p:cNvSpPr/>
          <p:nvPr/>
        </p:nvSpPr>
        <p:spPr>
          <a:xfrm>
            <a:off x="685800" y="4552354"/>
            <a:ext cx="1768078" cy="491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6F3572-B68C-2C16-3EB1-F104AC4657EF}"/>
              </a:ext>
            </a:extLst>
          </p:cNvPr>
          <p:cNvSpPr txBox="1"/>
          <p:nvPr/>
        </p:nvSpPr>
        <p:spPr>
          <a:xfrm>
            <a:off x="6458351" y="2036054"/>
            <a:ext cx="2467630" cy="1815882"/>
          </a:xfrm>
          <a:prstGeom prst="rect">
            <a:avLst/>
          </a:prstGeom>
          <a:noFill/>
        </p:spPr>
        <p:txBody>
          <a:bodyPr wrap="square">
            <a:spAutoFit/>
          </a:bodyPr>
          <a:lstStyle/>
          <a:p>
            <a:pPr marL="0" indent="0" algn="ctr">
              <a:buNone/>
            </a:pPr>
            <a:r>
              <a:rPr lang="en-GB" sz="2800" b="1">
                <a:solidFill>
                  <a:srgbClr val="002060"/>
                </a:solidFill>
              </a:rPr>
              <a:t>CPD certified </a:t>
            </a:r>
          </a:p>
          <a:p>
            <a:pPr marL="0" indent="0" algn="ctr">
              <a:buNone/>
            </a:pPr>
            <a:endParaRPr lang="en-GB" sz="2800" b="1">
              <a:solidFill>
                <a:srgbClr val="002060"/>
              </a:solidFill>
            </a:endParaRPr>
          </a:p>
          <a:p>
            <a:pPr marL="0" indent="0" algn="ctr">
              <a:buNone/>
            </a:pPr>
            <a:r>
              <a:rPr lang="en-GB" sz="2800" b="1">
                <a:solidFill>
                  <a:srgbClr val="002060"/>
                </a:solidFill>
              </a:rPr>
              <a:t>Ombudsman approved</a:t>
            </a:r>
          </a:p>
        </p:txBody>
      </p:sp>
      <p:pic>
        <p:nvPicPr>
          <p:cNvPr id="6" name="Picture 5">
            <a:extLst>
              <a:ext uri="{FF2B5EF4-FFF2-40B4-BE49-F238E27FC236}">
                <a16:creationId xmlns:a16="http://schemas.microsoft.com/office/drawing/2014/main" id="{9BB2DC40-4719-3644-D1AC-FA05A6CE9DF4}"/>
              </a:ext>
            </a:extLst>
          </p:cNvPr>
          <p:cNvPicPr>
            <a:picLocks noChangeAspect="1"/>
          </p:cNvPicPr>
          <p:nvPr/>
        </p:nvPicPr>
        <p:blipFill>
          <a:blip r:embed="rId3"/>
          <a:stretch>
            <a:fillRect/>
          </a:stretch>
        </p:blipFill>
        <p:spPr>
          <a:xfrm>
            <a:off x="797668" y="1499030"/>
            <a:ext cx="5316988" cy="3308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83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973" y="848221"/>
            <a:ext cx="7931224" cy="857250"/>
          </a:xfrm>
        </p:spPr>
        <p:txBody>
          <a:bodyPr/>
          <a:lstStyle/>
          <a:p>
            <a:r>
              <a:rPr lang="en-GB">
                <a:solidFill>
                  <a:srgbClr val="002060"/>
                </a:solidFill>
              </a:rPr>
              <a:t>Overview</a:t>
            </a:r>
          </a:p>
        </p:txBody>
      </p:sp>
      <p:sp>
        <p:nvSpPr>
          <p:cNvPr id="3" name="Text Placeholder 2"/>
          <p:cNvSpPr>
            <a:spLocks noGrp="1"/>
          </p:cNvSpPr>
          <p:nvPr>
            <p:ph type="body" sz="quarter" idx="13"/>
          </p:nvPr>
        </p:nvSpPr>
        <p:spPr>
          <a:xfrm>
            <a:off x="4568552" y="2030214"/>
            <a:ext cx="5040486" cy="2087562"/>
          </a:xfrm>
        </p:spPr>
        <p:txBody>
          <a:bodyPr>
            <a:noAutofit/>
          </a:bodyPr>
          <a:lstStyle/>
          <a:p>
            <a:r>
              <a:rPr lang="en-GB" sz="2200">
                <a:solidFill>
                  <a:srgbClr val="002060"/>
                </a:solidFill>
              </a:rPr>
              <a:t>Who we are, what we do</a:t>
            </a:r>
          </a:p>
          <a:p>
            <a:r>
              <a:rPr lang="en-GB" sz="2200">
                <a:solidFill>
                  <a:srgbClr val="002060"/>
                </a:solidFill>
              </a:rPr>
              <a:t>How we investigate complaints </a:t>
            </a:r>
          </a:p>
          <a:p>
            <a:r>
              <a:rPr lang="en-GB" sz="2200">
                <a:solidFill>
                  <a:srgbClr val="002060"/>
                </a:solidFill>
              </a:rPr>
              <a:t>The NHS Complaint Standards</a:t>
            </a:r>
          </a:p>
          <a:p>
            <a:r>
              <a:rPr lang="en-GB" sz="2200">
                <a:solidFill>
                  <a:srgbClr val="002060"/>
                </a:solidFill>
              </a:rPr>
              <a:t>Questions </a:t>
            </a:r>
          </a:p>
        </p:txBody>
      </p:sp>
      <p:sp>
        <p:nvSpPr>
          <p:cNvPr id="6" name="Slide Number Placeholder 5">
            <a:extLst>
              <a:ext uri="{FF2B5EF4-FFF2-40B4-BE49-F238E27FC236}">
                <a16:creationId xmlns:a16="http://schemas.microsoft.com/office/drawing/2014/main" id="{E66DFA83-E0C4-602A-5DB4-A6B8E20F86B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5F74E-C0C2-4F07-8B62-5FAE9D938BE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FBE0BB9-7C4E-9CD8-30D7-54E112355B27}"/>
              </a:ext>
            </a:extLst>
          </p:cNvPr>
          <p:cNvPicPr>
            <a:picLocks noChangeAspect="1"/>
          </p:cNvPicPr>
          <p:nvPr/>
        </p:nvPicPr>
        <p:blipFill>
          <a:blip r:embed="rId3"/>
          <a:stretch>
            <a:fillRect/>
          </a:stretch>
        </p:blipFill>
        <p:spPr>
          <a:xfrm>
            <a:off x="323528" y="0"/>
            <a:ext cx="4076256" cy="5143500"/>
          </a:xfrm>
          <a:prstGeom prst="rect">
            <a:avLst/>
          </a:prstGeom>
        </p:spPr>
      </p:pic>
    </p:spTree>
    <p:extLst>
      <p:ext uri="{BB962C8B-B14F-4D97-AF65-F5344CB8AC3E}">
        <p14:creationId xmlns:p14="http://schemas.microsoft.com/office/powerpoint/2010/main" val="261719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BFC7-431D-C923-84A0-EA2EF0CECBF7}"/>
              </a:ext>
            </a:extLst>
          </p:cNvPr>
          <p:cNvSpPr>
            <a:spLocks noGrp="1"/>
          </p:cNvSpPr>
          <p:nvPr>
            <p:ph type="title"/>
          </p:nvPr>
        </p:nvSpPr>
        <p:spPr>
          <a:xfrm>
            <a:off x="5787024" y="2143124"/>
            <a:ext cx="3225452" cy="857250"/>
          </a:xfrm>
        </p:spPr>
        <p:txBody>
          <a:bodyPr/>
          <a:lstStyle/>
          <a:p>
            <a:pPr algn="ctr"/>
            <a:r>
              <a:rPr lang="en-GB">
                <a:solidFill>
                  <a:srgbClr val="7030A0"/>
                </a:solidFill>
              </a:rPr>
              <a:t>Embedding the Standards</a:t>
            </a:r>
            <a:br>
              <a:rPr lang="en-GB">
                <a:solidFill>
                  <a:srgbClr val="7030A0"/>
                </a:solidFill>
              </a:rPr>
            </a:br>
            <a:r>
              <a:rPr lang="en-GB">
                <a:solidFill>
                  <a:srgbClr val="7030A0"/>
                </a:solidFill>
              </a:rPr>
              <a:t> in our casework</a:t>
            </a:r>
          </a:p>
        </p:txBody>
      </p:sp>
      <p:sp>
        <p:nvSpPr>
          <p:cNvPr id="3" name="Text Placeholder 2">
            <a:extLst>
              <a:ext uri="{FF2B5EF4-FFF2-40B4-BE49-F238E27FC236}">
                <a16:creationId xmlns:a16="http://schemas.microsoft.com/office/drawing/2014/main" id="{ECB30690-EE5A-BE48-1ACE-E862DCF3C8B3}"/>
              </a:ext>
            </a:extLst>
          </p:cNvPr>
          <p:cNvSpPr>
            <a:spLocks noGrp="1"/>
          </p:cNvSpPr>
          <p:nvPr>
            <p:ph type="body" sz="quarter" idx="13"/>
          </p:nvPr>
        </p:nvSpPr>
        <p:spPr/>
        <p:txBody>
          <a:bodyPr/>
          <a:lstStyle/>
          <a:p>
            <a:pPr marL="0" indent="0">
              <a:buNone/>
            </a:pPr>
            <a:r>
              <a:rPr lang="en-GB"/>
              <a:t> </a:t>
            </a:r>
          </a:p>
        </p:txBody>
      </p:sp>
      <p:pic>
        <p:nvPicPr>
          <p:cNvPr id="5" name="Picture 4">
            <a:extLst>
              <a:ext uri="{FF2B5EF4-FFF2-40B4-BE49-F238E27FC236}">
                <a16:creationId xmlns:a16="http://schemas.microsoft.com/office/drawing/2014/main" id="{39550DCA-FD4C-460F-161B-026335BC4BDC}"/>
              </a:ext>
            </a:extLst>
          </p:cNvPr>
          <p:cNvPicPr>
            <a:picLocks noChangeAspect="1"/>
          </p:cNvPicPr>
          <p:nvPr/>
        </p:nvPicPr>
        <p:blipFill>
          <a:blip r:embed="rId3"/>
          <a:stretch>
            <a:fillRect/>
          </a:stretch>
        </p:blipFill>
        <p:spPr>
          <a:xfrm>
            <a:off x="468312" y="175365"/>
            <a:ext cx="5077963" cy="483504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EA6E661-D4DF-CC06-92A8-F1DAC5C1247B}"/>
              </a:ext>
            </a:extLst>
          </p:cNvPr>
          <p:cNvPicPr>
            <a:picLocks noChangeAspect="1"/>
          </p:cNvPicPr>
          <p:nvPr/>
        </p:nvPicPr>
        <p:blipFill>
          <a:blip r:embed="rId4"/>
          <a:stretch>
            <a:fillRect/>
          </a:stretch>
        </p:blipFill>
        <p:spPr>
          <a:xfrm>
            <a:off x="418862" y="107576"/>
            <a:ext cx="5127413" cy="4902837"/>
          </a:xfrm>
          <a:prstGeom prst="rect">
            <a:avLst/>
          </a:prstGeom>
        </p:spPr>
      </p:pic>
    </p:spTree>
    <p:extLst>
      <p:ext uri="{BB962C8B-B14F-4D97-AF65-F5344CB8AC3E}">
        <p14:creationId xmlns:p14="http://schemas.microsoft.com/office/powerpoint/2010/main" val="413582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7410-2DE5-6D12-77D5-716354C77216}"/>
              </a:ext>
            </a:extLst>
          </p:cNvPr>
          <p:cNvSpPr>
            <a:spLocks noGrp="1"/>
          </p:cNvSpPr>
          <p:nvPr>
            <p:ph type="title"/>
          </p:nvPr>
        </p:nvSpPr>
        <p:spPr>
          <a:xfrm>
            <a:off x="606388" y="0"/>
            <a:ext cx="7931224" cy="857250"/>
          </a:xfrm>
        </p:spPr>
        <p:txBody>
          <a:bodyPr/>
          <a:lstStyle/>
          <a:p>
            <a:r>
              <a:rPr lang="en-GB">
                <a:solidFill>
                  <a:srgbClr val="7030A0"/>
                </a:solidFill>
                <a:latin typeface="Trebuchet MS"/>
              </a:rPr>
              <a:t>Casework update</a:t>
            </a:r>
          </a:p>
        </p:txBody>
      </p:sp>
      <p:sp>
        <p:nvSpPr>
          <p:cNvPr id="3" name="Text Placeholder 2">
            <a:extLst>
              <a:ext uri="{FF2B5EF4-FFF2-40B4-BE49-F238E27FC236}">
                <a16:creationId xmlns:a16="http://schemas.microsoft.com/office/drawing/2014/main" id="{7E1939B2-4D10-BB14-5FB5-5843B315ABF5}"/>
              </a:ext>
            </a:extLst>
          </p:cNvPr>
          <p:cNvSpPr>
            <a:spLocks noGrp="1"/>
          </p:cNvSpPr>
          <p:nvPr>
            <p:ph type="body" sz="quarter" idx="13"/>
          </p:nvPr>
        </p:nvSpPr>
        <p:spPr>
          <a:xfrm>
            <a:off x="606388" y="774665"/>
            <a:ext cx="5833040" cy="3585176"/>
          </a:xfrm>
        </p:spPr>
        <p:txBody>
          <a:bodyPr vert="horz" lIns="91440" tIns="45720" rIns="91440" bIns="45720" rtlCol="0" anchor="t">
            <a:noAutofit/>
          </a:bodyPr>
          <a:lstStyle/>
          <a:p>
            <a:endParaRPr lang="en-GB" sz="2200" b="1">
              <a:solidFill>
                <a:srgbClr val="002060"/>
              </a:solidFill>
            </a:endParaRPr>
          </a:p>
          <a:p>
            <a:pPr>
              <a:lnSpc>
                <a:spcPct val="115000"/>
              </a:lnSpc>
            </a:pPr>
            <a:r>
              <a:rPr lang="en-GB" sz="2200" b="1">
                <a:solidFill>
                  <a:srgbClr val="002060"/>
                </a:solidFill>
                <a:latin typeface="Trebuchet MS"/>
              </a:rPr>
              <a:t>We are embedding the Complaint Standards into all of our casework  </a:t>
            </a:r>
          </a:p>
          <a:p>
            <a:pPr>
              <a:lnSpc>
                <a:spcPct val="114999"/>
              </a:lnSpc>
            </a:pPr>
            <a:r>
              <a:rPr lang="en-GB" sz="2200" b="1">
                <a:solidFill>
                  <a:srgbClr val="002060"/>
                </a:solidFill>
                <a:latin typeface="Trebuchet MS"/>
              </a:rPr>
              <a:t>This is a staggered roll out and we </a:t>
            </a:r>
            <a:r>
              <a:rPr lang="en-GB" sz="2200" b="1" dirty="0">
                <a:solidFill>
                  <a:srgbClr val="002060"/>
                </a:solidFill>
                <a:latin typeface="Trebuchet MS"/>
              </a:rPr>
              <a:t>have rolled out </a:t>
            </a:r>
            <a:r>
              <a:rPr lang="en-GB" sz="2200" b="1">
                <a:solidFill>
                  <a:srgbClr val="002060"/>
                </a:solidFill>
                <a:latin typeface="Trebuchet MS"/>
              </a:rPr>
              <a:t>to </a:t>
            </a:r>
            <a:r>
              <a:rPr lang="en-GB" sz="2200" b="1" dirty="0">
                <a:solidFill>
                  <a:srgbClr val="002060"/>
                </a:solidFill>
                <a:latin typeface="Trebuchet MS"/>
              </a:rPr>
              <a:t>all casework teams with three specialist teams remaining</a:t>
            </a:r>
            <a:endParaRPr lang="en-GB" sz="2200" b="1">
              <a:solidFill>
                <a:srgbClr val="002060"/>
              </a:solidFill>
            </a:endParaRPr>
          </a:p>
          <a:p>
            <a:pPr>
              <a:lnSpc>
                <a:spcPct val="114999"/>
              </a:lnSpc>
            </a:pPr>
            <a:r>
              <a:rPr lang="en-GB" sz="2200" b="1">
                <a:solidFill>
                  <a:srgbClr val="002060"/>
                </a:solidFill>
                <a:latin typeface="Trebuchet MS"/>
              </a:rPr>
              <a:t>Standards and MCHP taking over as main guidance for complaint handling</a:t>
            </a:r>
            <a:endParaRPr lang="en-GB" sz="2200" b="1">
              <a:solidFill>
                <a:srgbClr val="002060"/>
              </a:solidFill>
            </a:endParaRPr>
          </a:p>
          <a:p>
            <a:pPr marL="0" indent="0">
              <a:lnSpc>
                <a:spcPct val="114999"/>
              </a:lnSpc>
              <a:buNone/>
            </a:pPr>
            <a:endParaRPr lang="en-GB" sz="2200" b="1">
              <a:solidFill>
                <a:srgbClr val="002060"/>
              </a:solidFill>
            </a:endParaRPr>
          </a:p>
          <a:p>
            <a:pPr>
              <a:lnSpc>
                <a:spcPct val="115000"/>
              </a:lnSpc>
            </a:pPr>
            <a:endParaRPr lang="en-GB" sz="2200" b="1">
              <a:solidFill>
                <a:srgbClr val="002060"/>
              </a:solidFill>
            </a:endParaRPr>
          </a:p>
          <a:p>
            <a:endParaRPr lang="en-GB" sz="2200" b="1">
              <a:solidFill>
                <a:srgbClr val="002060"/>
              </a:solidFill>
            </a:endParaRPr>
          </a:p>
        </p:txBody>
      </p:sp>
      <p:pic>
        <p:nvPicPr>
          <p:cNvPr id="4" name="Picture 3">
            <a:extLst>
              <a:ext uri="{FF2B5EF4-FFF2-40B4-BE49-F238E27FC236}">
                <a16:creationId xmlns:a16="http://schemas.microsoft.com/office/drawing/2014/main" id="{EE6DB101-A33D-D3F6-B6D4-6B60F24EE90A}"/>
              </a:ext>
            </a:extLst>
          </p:cNvPr>
          <p:cNvPicPr>
            <a:picLocks noChangeAspect="1"/>
          </p:cNvPicPr>
          <p:nvPr/>
        </p:nvPicPr>
        <p:blipFill>
          <a:blip r:embed="rId3"/>
          <a:stretch>
            <a:fillRect/>
          </a:stretch>
        </p:blipFill>
        <p:spPr>
          <a:xfrm>
            <a:off x="6538586" y="1006777"/>
            <a:ext cx="2472793" cy="3353064"/>
          </a:xfrm>
          <a:prstGeom prst="rect">
            <a:avLst/>
          </a:prstGeom>
        </p:spPr>
      </p:pic>
    </p:spTree>
    <p:extLst>
      <p:ext uri="{BB962C8B-B14F-4D97-AF65-F5344CB8AC3E}">
        <p14:creationId xmlns:p14="http://schemas.microsoft.com/office/powerpoint/2010/main" val="384273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7410-2DE5-6D12-77D5-716354C77216}"/>
              </a:ext>
            </a:extLst>
          </p:cNvPr>
          <p:cNvSpPr>
            <a:spLocks noGrp="1"/>
          </p:cNvSpPr>
          <p:nvPr>
            <p:ph type="title"/>
          </p:nvPr>
        </p:nvSpPr>
        <p:spPr>
          <a:xfrm>
            <a:off x="606388" y="0"/>
            <a:ext cx="7931224" cy="857250"/>
          </a:xfrm>
        </p:spPr>
        <p:txBody>
          <a:bodyPr/>
          <a:lstStyle/>
          <a:p>
            <a:r>
              <a:rPr lang="en-GB">
                <a:solidFill>
                  <a:srgbClr val="7030A0"/>
                </a:solidFill>
                <a:latin typeface="Trebuchet MS"/>
              </a:rPr>
              <a:t>Casework update</a:t>
            </a:r>
          </a:p>
        </p:txBody>
      </p:sp>
      <p:sp>
        <p:nvSpPr>
          <p:cNvPr id="3" name="Text Placeholder 2">
            <a:extLst>
              <a:ext uri="{FF2B5EF4-FFF2-40B4-BE49-F238E27FC236}">
                <a16:creationId xmlns:a16="http://schemas.microsoft.com/office/drawing/2014/main" id="{7E1939B2-4D10-BB14-5FB5-5843B315ABF5}"/>
              </a:ext>
            </a:extLst>
          </p:cNvPr>
          <p:cNvSpPr>
            <a:spLocks noGrp="1"/>
          </p:cNvSpPr>
          <p:nvPr>
            <p:ph type="body" sz="quarter" idx="13"/>
          </p:nvPr>
        </p:nvSpPr>
        <p:spPr>
          <a:xfrm>
            <a:off x="606388" y="890721"/>
            <a:ext cx="5932198" cy="3585176"/>
          </a:xfrm>
        </p:spPr>
        <p:txBody>
          <a:bodyPr vert="horz" lIns="91440" tIns="45720" rIns="91440" bIns="45720" rtlCol="0" anchor="t">
            <a:noAutofit/>
          </a:bodyPr>
          <a:lstStyle/>
          <a:p>
            <a:pPr>
              <a:lnSpc>
                <a:spcPct val="115000"/>
              </a:lnSpc>
            </a:pPr>
            <a:r>
              <a:rPr lang="en-GB" sz="2200" b="1">
                <a:solidFill>
                  <a:srgbClr val="002060"/>
                </a:solidFill>
                <a:latin typeface="Trebuchet MS"/>
              </a:rPr>
              <a:t>We </a:t>
            </a:r>
            <a:r>
              <a:rPr lang="en-GB" sz="2200" b="1" dirty="0">
                <a:solidFill>
                  <a:srgbClr val="002060"/>
                </a:solidFill>
                <a:latin typeface="Trebuchet MS"/>
              </a:rPr>
              <a:t>are using </a:t>
            </a:r>
            <a:r>
              <a:rPr lang="en-GB" sz="2200" b="1">
                <a:solidFill>
                  <a:srgbClr val="002060"/>
                </a:solidFill>
                <a:latin typeface="Trebuchet MS"/>
              </a:rPr>
              <a:t>the Standards as a reflective guide for good practice in complaints handling, rather than a stringent ‘rulebook’ </a:t>
            </a:r>
            <a:endParaRPr lang="en-GB" sz="2200" b="1" dirty="0">
              <a:solidFill>
                <a:srgbClr val="002060"/>
              </a:solidFill>
              <a:latin typeface="Trebuchet MS"/>
            </a:endParaRPr>
          </a:p>
          <a:p>
            <a:pPr lvl="0">
              <a:lnSpc>
                <a:spcPct val="115000"/>
              </a:lnSpc>
            </a:pPr>
            <a:r>
              <a:rPr lang="en-GB" sz="2200" b="1" dirty="0">
                <a:solidFill>
                  <a:srgbClr val="002060"/>
                </a:solidFill>
                <a:latin typeface="Trebuchet MS"/>
              </a:rPr>
              <a:t>We are referring to the Standards in an advisory way, particularly referring to them in any recommendations we may make on improving complaint handling</a:t>
            </a:r>
          </a:p>
          <a:p>
            <a:pPr marL="114300" indent="0">
              <a:buNone/>
            </a:pPr>
            <a:endParaRPr lang="en-GB" sz="18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E6DB101-A33D-D3F6-B6D4-6B60F24EE90A}"/>
              </a:ext>
            </a:extLst>
          </p:cNvPr>
          <p:cNvPicPr>
            <a:picLocks noChangeAspect="1"/>
          </p:cNvPicPr>
          <p:nvPr/>
        </p:nvPicPr>
        <p:blipFill>
          <a:blip r:embed="rId3"/>
          <a:stretch>
            <a:fillRect/>
          </a:stretch>
        </p:blipFill>
        <p:spPr>
          <a:xfrm>
            <a:off x="6538586" y="1006777"/>
            <a:ext cx="2472793" cy="3353064"/>
          </a:xfrm>
          <a:prstGeom prst="rect">
            <a:avLst/>
          </a:prstGeom>
        </p:spPr>
      </p:pic>
    </p:spTree>
    <p:extLst>
      <p:ext uri="{BB962C8B-B14F-4D97-AF65-F5344CB8AC3E}">
        <p14:creationId xmlns:p14="http://schemas.microsoft.com/office/powerpoint/2010/main" val="3191201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7410-2DE5-6D12-77D5-716354C77216}"/>
              </a:ext>
            </a:extLst>
          </p:cNvPr>
          <p:cNvSpPr>
            <a:spLocks noGrp="1"/>
          </p:cNvSpPr>
          <p:nvPr>
            <p:ph type="title"/>
          </p:nvPr>
        </p:nvSpPr>
        <p:spPr>
          <a:xfrm>
            <a:off x="606388" y="0"/>
            <a:ext cx="7931224" cy="857250"/>
          </a:xfrm>
        </p:spPr>
        <p:txBody>
          <a:bodyPr/>
          <a:lstStyle/>
          <a:p>
            <a:r>
              <a:rPr lang="en-GB">
                <a:solidFill>
                  <a:srgbClr val="7030A0"/>
                </a:solidFill>
                <a:latin typeface="Trebuchet MS"/>
              </a:rPr>
              <a:t>Casework update</a:t>
            </a:r>
          </a:p>
        </p:txBody>
      </p:sp>
      <p:sp>
        <p:nvSpPr>
          <p:cNvPr id="3" name="Text Placeholder 2">
            <a:extLst>
              <a:ext uri="{FF2B5EF4-FFF2-40B4-BE49-F238E27FC236}">
                <a16:creationId xmlns:a16="http://schemas.microsoft.com/office/drawing/2014/main" id="{7E1939B2-4D10-BB14-5FB5-5843B315ABF5}"/>
              </a:ext>
            </a:extLst>
          </p:cNvPr>
          <p:cNvSpPr>
            <a:spLocks noGrp="1"/>
          </p:cNvSpPr>
          <p:nvPr>
            <p:ph type="body" sz="quarter" idx="13"/>
          </p:nvPr>
        </p:nvSpPr>
        <p:spPr>
          <a:xfrm>
            <a:off x="606388" y="857250"/>
            <a:ext cx="5833040" cy="3585176"/>
          </a:xfrm>
        </p:spPr>
        <p:txBody>
          <a:bodyPr vert="horz" lIns="91440" tIns="45720" rIns="91440" bIns="45720" rtlCol="0" anchor="t">
            <a:noAutofit/>
          </a:bodyPr>
          <a:lstStyle/>
          <a:p>
            <a:pPr marL="457200"/>
            <a:endParaRPr lang="en-GB" sz="18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pPr>
            <a:r>
              <a:rPr lang="en-GB" sz="2200" b="1">
                <a:solidFill>
                  <a:srgbClr val="002060"/>
                </a:solidFill>
                <a:latin typeface="Trebuchet MS"/>
              </a:rPr>
              <a:t>We will continue to work with stakeholders to determine how PHSO will report on progress in embedding the Complaint Standards ensuring we highlight best practice alongside reporting on broad themes we have seen on complaints handling through our casework.  </a:t>
            </a:r>
            <a:endParaRPr lang="en-GB" sz="2200" b="1">
              <a:solidFill>
                <a:srgbClr val="002060"/>
              </a:solidFill>
            </a:endParaRPr>
          </a:p>
          <a:p>
            <a:endParaRPr lang="en-GB" sz="2200" b="1">
              <a:solidFill>
                <a:srgbClr val="002060"/>
              </a:solidFill>
            </a:endParaRPr>
          </a:p>
        </p:txBody>
      </p:sp>
      <p:pic>
        <p:nvPicPr>
          <p:cNvPr id="4" name="Picture 3">
            <a:extLst>
              <a:ext uri="{FF2B5EF4-FFF2-40B4-BE49-F238E27FC236}">
                <a16:creationId xmlns:a16="http://schemas.microsoft.com/office/drawing/2014/main" id="{EE6DB101-A33D-D3F6-B6D4-6B60F24EE90A}"/>
              </a:ext>
            </a:extLst>
          </p:cNvPr>
          <p:cNvPicPr>
            <a:picLocks noChangeAspect="1"/>
          </p:cNvPicPr>
          <p:nvPr/>
        </p:nvPicPr>
        <p:blipFill>
          <a:blip r:embed="rId3"/>
          <a:stretch>
            <a:fillRect/>
          </a:stretch>
        </p:blipFill>
        <p:spPr>
          <a:xfrm>
            <a:off x="6538586" y="1006777"/>
            <a:ext cx="2472793" cy="3353064"/>
          </a:xfrm>
          <a:prstGeom prst="rect">
            <a:avLst/>
          </a:prstGeom>
        </p:spPr>
      </p:pic>
    </p:spTree>
    <p:extLst>
      <p:ext uri="{BB962C8B-B14F-4D97-AF65-F5344CB8AC3E}">
        <p14:creationId xmlns:p14="http://schemas.microsoft.com/office/powerpoint/2010/main" val="2070015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907" y="953711"/>
            <a:ext cx="4331154" cy="4127047"/>
          </a:xfrm>
        </p:spPr>
        <p:txBody>
          <a:bodyPr/>
          <a:lstStyle/>
          <a:p>
            <a:pPr defTabSz="685800">
              <a:lnSpc>
                <a:spcPct val="90000"/>
              </a:lnSpc>
              <a:spcBef>
                <a:spcPts val="750"/>
              </a:spcBef>
              <a:defRPr/>
            </a:pPr>
            <a:r>
              <a:rPr lang="en-GB" sz="3200" b="1"/>
              <a:t>You can find the procedures and guidance on our website.</a:t>
            </a:r>
            <a:br>
              <a:rPr lang="en-GB" sz="3200" b="1">
                <a:solidFill>
                  <a:srgbClr val="002060"/>
                </a:solidFill>
              </a:rPr>
            </a:br>
            <a:br>
              <a:rPr lang="en-GB" sz="2400">
                <a:solidFill>
                  <a:srgbClr val="7030A0"/>
                </a:solidFill>
                <a:ea typeface="+mn-ea"/>
                <a:cs typeface="+mn-cs"/>
              </a:rPr>
            </a:br>
            <a:br>
              <a:rPr lang="en-GB" sz="3000" b="0">
                <a:solidFill>
                  <a:prstClr val="black"/>
                </a:solidFill>
                <a:ea typeface="+mn-ea"/>
                <a:cs typeface="+mn-cs"/>
              </a:rPr>
            </a:br>
            <a:br>
              <a:rPr lang="en-GB" sz="3000">
                <a:solidFill>
                  <a:srgbClr val="7030A0"/>
                </a:solidFill>
              </a:rPr>
            </a:br>
            <a:endParaRPr lang="en-GB" sz="3000"/>
          </a:p>
        </p:txBody>
      </p:sp>
      <p:sp>
        <p:nvSpPr>
          <p:cNvPr id="6" name="Rectangle 5">
            <a:extLst>
              <a:ext uri="{FF2B5EF4-FFF2-40B4-BE49-F238E27FC236}">
                <a16:creationId xmlns:a16="http://schemas.microsoft.com/office/drawing/2014/main" id="{03BB3420-B1AC-4EF3-801A-CF597722DD3F}"/>
              </a:ext>
            </a:extLst>
          </p:cNvPr>
          <p:cNvSpPr/>
          <p:nvPr/>
        </p:nvSpPr>
        <p:spPr>
          <a:xfrm>
            <a:off x="666686" y="4436027"/>
            <a:ext cx="2049236" cy="64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20200E43-C9AB-4CA7-82D5-C98A1DCFBE89}"/>
              </a:ext>
            </a:extLst>
          </p:cNvPr>
          <p:cNvSpPr txBox="1"/>
          <p:nvPr/>
        </p:nvSpPr>
        <p:spPr>
          <a:xfrm>
            <a:off x="1595302" y="4230137"/>
            <a:ext cx="5433134" cy="738664"/>
          </a:xfrm>
          <a:prstGeom prst="rect">
            <a:avLst/>
          </a:prstGeom>
          <a:noFill/>
        </p:spPr>
        <p:txBody>
          <a:bodyPr wrap="square" rtlCol="0">
            <a:spAutoFit/>
          </a:bodyPr>
          <a:lstStyle/>
          <a:p>
            <a:endParaRPr lang="en-GB" sz="2100"/>
          </a:p>
          <a:p>
            <a:r>
              <a:rPr lang="en-GB" sz="2100" b="1">
                <a:solidFill>
                  <a:srgbClr val="002060"/>
                </a:solidFill>
              </a:rPr>
              <a:t>www.ombudsman.org.uk/complaint-standards</a:t>
            </a:r>
          </a:p>
        </p:txBody>
      </p:sp>
      <p:pic>
        <p:nvPicPr>
          <p:cNvPr id="10" name="Picture 9">
            <a:extLst>
              <a:ext uri="{FF2B5EF4-FFF2-40B4-BE49-F238E27FC236}">
                <a16:creationId xmlns:a16="http://schemas.microsoft.com/office/drawing/2014/main" id="{F8D32985-CABC-EDC1-FABC-3EC5DCA81FF8}"/>
              </a:ext>
            </a:extLst>
          </p:cNvPr>
          <p:cNvPicPr>
            <a:picLocks noChangeAspect="1"/>
          </p:cNvPicPr>
          <p:nvPr/>
        </p:nvPicPr>
        <p:blipFill>
          <a:blip r:embed="rId3"/>
          <a:stretch>
            <a:fillRect/>
          </a:stretch>
        </p:blipFill>
        <p:spPr>
          <a:xfrm>
            <a:off x="666686" y="472422"/>
            <a:ext cx="4735851" cy="4127047"/>
          </a:xfrm>
          <a:prstGeom prst="rect">
            <a:avLst/>
          </a:prstGeom>
        </p:spPr>
      </p:pic>
    </p:spTree>
    <p:extLst>
      <p:ext uri="{BB962C8B-B14F-4D97-AF65-F5344CB8AC3E}">
        <p14:creationId xmlns:p14="http://schemas.microsoft.com/office/powerpoint/2010/main" val="1449374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68" y="143558"/>
            <a:ext cx="8388424" cy="857250"/>
          </a:xfrm>
        </p:spPr>
        <p:txBody>
          <a:bodyPr/>
          <a:lstStyle/>
          <a:p>
            <a:pPr lvl="0"/>
            <a:r>
              <a:rPr lang="en-GB" b="0">
                <a:solidFill>
                  <a:srgbClr val="4173B0"/>
                </a:solidFill>
              </a:rPr>
              <a:t>Community of practice</a:t>
            </a:r>
          </a:p>
        </p:txBody>
      </p:sp>
      <p:sp>
        <p:nvSpPr>
          <p:cNvPr id="3" name="Text Placeholder 2"/>
          <p:cNvSpPr>
            <a:spLocks noGrp="1"/>
          </p:cNvSpPr>
          <p:nvPr>
            <p:ph type="body" sz="quarter" idx="13"/>
          </p:nvPr>
        </p:nvSpPr>
        <p:spPr>
          <a:xfrm>
            <a:off x="611981" y="1224439"/>
            <a:ext cx="7920038" cy="1509136"/>
          </a:xfrm>
        </p:spPr>
        <p:txBody>
          <a:bodyPr>
            <a:normAutofit/>
          </a:bodyPr>
          <a:lstStyle/>
          <a:p>
            <a:pPr marL="257175" indent="-257175">
              <a:buFont typeface="Symbol" panose="05050102010706020507" pitchFamily="18" charset="2"/>
              <a:buChar char=""/>
            </a:pPr>
            <a:r>
              <a:rPr lang="en-GB" sz="2250" b="1">
                <a:solidFill>
                  <a:srgbClr val="293D6B"/>
                </a:solidFill>
                <a:ea typeface="+mj-ea"/>
                <a:cs typeface="+mj-cs"/>
              </a:rPr>
              <a:t>Share experiences with other NHS organisations</a:t>
            </a:r>
          </a:p>
          <a:p>
            <a:pPr marL="257175" indent="-257175">
              <a:buFont typeface="Symbol" panose="05050102010706020507" pitchFamily="18" charset="2"/>
              <a:buChar char=""/>
            </a:pPr>
            <a:r>
              <a:rPr lang="en-GB" sz="2250" b="1">
                <a:solidFill>
                  <a:srgbClr val="293D6B"/>
                </a:solidFill>
                <a:ea typeface="+mj-ea"/>
                <a:cs typeface="+mj-cs"/>
              </a:rPr>
              <a:t>To join, email </a:t>
            </a:r>
            <a:r>
              <a:rPr lang="en-GB" sz="2400">
                <a:solidFill>
                  <a:prstClr val="black"/>
                </a:solidFill>
                <a:hlinkClick r:id="rId3"/>
              </a:rPr>
              <a:t>Li</a:t>
            </a:r>
            <a:r>
              <a:rPr lang="en-GB" sz="2400">
                <a:solidFill>
                  <a:srgbClr val="002060"/>
                </a:solidFill>
                <a:hlinkClick r:id="rId3"/>
              </a:rPr>
              <a:t>aisonmanagers@ombudsman.org.uk</a:t>
            </a:r>
            <a:endParaRPr lang="en-GB" sz="2400">
              <a:solidFill>
                <a:srgbClr val="002060"/>
              </a:solidFill>
            </a:endParaRPr>
          </a:p>
          <a:p>
            <a:pPr marL="257175" indent="-257175">
              <a:buFont typeface="Symbol" panose="05050102010706020507" pitchFamily="18" charset="2"/>
              <a:buChar char=""/>
            </a:pPr>
            <a:endParaRPr lang="en-GB" sz="2400">
              <a:solidFill>
                <a:srgbClr val="002060"/>
              </a:solidFill>
            </a:endParaRPr>
          </a:p>
          <a:p>
            <a:pPr marL="257175" indent="-257175">
              <a:buFont typeface="Symbol" panose="05050102010706020507" pitchFamily="18" charset="2"/>
              <a:buChar char=""/>
            </a:pPr>
            <a:endParaRPr lang="en-GB" sz="2400">
              <a:solidFill>
                <a:srgbClr val="002060"/>
              </a:solidFill>
              <a:ea typeface="Times New Roman" panose="02020603050405020304" pitchFamily="18" charset="0"/>
            </a:endParaRPr>
          </a:p>
          <a:p>
            <a:pPr marL="257175" indent="-257175">
              <a:buFont typeface="Symbol" panose="05050102010706020507" pitchFamily="18" charset="2"/>
              <a:buChar char=""/>
            </a:pPr>
            <a:endParaRPr lang="en-GB" sz="2400">
              <a:solidFill>
                <a:srgbClr val="002060"/>
              </a:solidFill>
              <a:ea typeface="Calibri" panose="020F0502020204030204" pitchFamily="34" charset="0"/>
            </a:endParaRPr>
          </a:p>
          <a:p>
            <a:pPr marL="0" indent="0">
              <a:buNone/>
            </a:pPr>
            <a:endParaRPr lang="en-GB" sz="2400">
              <a:solidFill>
                <a:srgbClr val="002060"/>
              </a:solidFill>
            </a:endParaRPr>
          </a:p>
          <a:p>
            <a:pPr marL="0" indent="0">
              <a:buNone/>
            </a:pPr>
            <a:endParaRPr lang="en-GB" sz="2400"/>
          </a:p>
          <a:p>
            <a:endParaRPr lang="en-GB" sz="2400"/>
          </a:p>
          <a:p>
            <a:endParaRPr lang="en-GB" sz="2400"/>
          </a:p>
          <a:p>
            <a:endParaRPr lang="en-GB" sz="2400"/>
          </a:p>
          <a:p>
            <a:endParaRPr lang="en-GB" sz="2400"/>
          </a:p>
        </p:txBody>
      </p:sp>
      <p:pic>
        <p:nvPicPr>
          <p:cNvPr id="4" name="Picture 3">
            <a:extLst>
              <a:ext uri="{FF2B5EF4-FFF2-40B4-BE49-F238E27FC236}">
                <a16:creationId xmlns:a16="http://schemas.microsoft.com/office/drawing/2014/main" id="{2CB0FA90-CCC5-405A-B133-59A94020C584}"/>
              </a:ext>
            </a:extLst>
          </p:cNvPr>
          <p:cNvPicPr>
            <a:picLocks noChangeAspect="1"/>
          </p:cNvPicPr>
          <p:nvPr/>
        </p:nvPicPr>
        <p:blipFill>
          <a:blip r:embed="rId4"/>
          <a:stretch>
            <a:fillRect/>
          </a:stretch>
        </p:blipFill>
        <p:spPr>
          <a:xfrm>
            <a:off x="1738939" y="3380189"/>
            <a:ext cx="5419622" cy="783971"/>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4479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152" y="479858"/>
            <a:ext cx="3428375" cy="857250"/>
          </a:xfrm>
        </p:spPr>
        <p:txBody>
          <a:bodyPr>
            <a:noAutofit/>
          </a:bodyPr>
          <a:lstStyle/>
          <a:p>
            <a:r>
              <a:rPr lang="en-GB" sz="5400" b="0">
                <a:solidFill>
                  <a:srgbClr val="4173B0"/>
                </a:solidFill>
              </a:rPr>
              <a:t>Thank you</a:t>
            </a:r>
          </a:p>
        </p:txBody>
      </p:sp>
      <p:grpSp>
        <p:nvGrpSpPr>
          <p:cNvPr id="3" name="Group 2"/>
          <p:cNvGrpSpPr/>
          <p:nvPr/>
        </p:nvGrpSpPr>
        <p:grpSpPr>
          <a:xfrm>
            <a:off x="827584" y="1777434"/>
            <a:ext cx="4248471" cy="2218004"/>
            <a:chOff x="4857881" y="1511081"/>
            <a:chExt cx="4248471" cy="2047559"/>
          </a:xfrm>
        </p:grpSpPr>
        <p:sp>
          <p:nvSpPr>
            <p:cNvPr id="4" name="Rounded Rectangle 3"/>
            <p:cNvSpPr/>
            <p:nvPr/>
          </p:nvSpPr>
          <p:spPr>
            <a:xfrm>
              <a:off x="4857881" y="1573766"/>
              <a:ext cx="428628" cy="428628"/>
            </a:xfrm>
            <a:prstGeom prst="roundRect">
              <a:avLst>
                <a:gd name="adj" fmla="val 55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sp>
          <p:nvSpPr>
            <p:cNvPr id="5" name="TextBox 4"/>
            <p:cNvSpPr txBox="1"/>
            <p:nvPr/>
          </p:nvSpPr>
          <p:spPr>
            <a:xfrm>
              <a:off x="5317937" y="1511081"/>
              <a:ext cx="3572391" cy="553998"/>
            </a:xfrm>
            <a:prstGeom prst="rect">
              <a:avLst/>
            </a:prstGeom>
            <a:noFill/>
          </p:spPr>
          <p:txBody>
            <a:bodyPr wrap="square" rtlCol="0">
              <a:spAutoFit/>
            </a:bodyPr>
            <a:lstStyle/>
            <a:p>
              <a:r>
                <a:rPr lang="en-GB" sz="1600" b="1">
                  <a:latin typeface="Trebuchet MS" panose="020B0603020202020204" pitchFamily="34" charset="0"/>
                </a:rPr>
                <a:t>Website</a:t>
              </a:r>
              <a:endParaRPr lang="id-ID" sz="1400">
                <a:latin typeface="Trebuchet MS" panose="020B0603020202020204" pitchFamily="34" charset="0"/>
              </a:endParaRPr>
            </a:p>
            <a:p>
              <a:r>
                <a:rPr lang="id-ID" sz="1400">
                  <a:latin typeface="Trebuchet MS" panose="020B0603020202020204" pitchFamily="34" charset="0"/>
                </a:rPr>
                <a:t>www.ombudsman.org.uk</a:t>
              </a:r>
            </a:p>
          </p:txBody>
        </p:sp>
        <p:sp>
          <p:nvSpPr>
            <p:cNvPr id="6" name="Freeform 83"/>
            <p:cNvSpPr>
              <a:spLocks noEditPoints="1"/>
            </p:cNvSpPr>
            <p:nvPr/>
          </p:nvSpPr>
          <p:spPr bwMode="auto">
            <a:xfrm>
              <a:off x="4962657" y="1669017"/>
              <a:ext cx="222485" cy="222485"/>
            </a:xfrm>
            <a:custGeom>
              <a:avLst/>
              <a:gdLst/>
              <a:ahLst/>
              <a:cxnLst>
                <a:cxn ang="0">
                  <a:pos x="64" y="128"/>
                </a:cxn>
                <a:cxn ang="0">
                  <a:pos x="128" y="66"/>
                </a:cxn>
                <a:cxn ang="0">
                  <a:pos x="128" y="64"/>
                </a:cxn>
                <a:cxn ang="0">
                  <a:pos x="0" y="64"/>
                </a:cxn>
                <a:cxn ang="0">
                  <a:pos x="0" y="66"/>
                </a:cxn>
                <a:cxn ang="0">
                  <a:pos x="100" y="91"/>
                </a:cxn>
                <a:cxn ang="0">
                  <a:pos x="84" y="68"/>
                </a:cxn>
                <a:cxn ang="0">
                  <a:pos x="100" y="91"/>
                </a:cxn>
                <a:cxn ang="0">
                  <a:pos x="124" y="68"/>
                </a:cxn>
                <a:cxn ang="0">
                  <a:pos x="103" y="93"/>
                </a:cxn>
                <a:cxn ang="0">
                  <a:pos x="50" y="89"/>
                </a:cxn>
                <a:cxn ang="0">
                  <a:pos x="78" y="89"/>
                </a:cxn>
                <a:cxn ang="0">
                  <a:pos x="50" y="89"/>
                </a:cxn>
                <a:cxn ang="0">
                  <a:pos x="30" y="95"/>
                </a:cxn>
                <a:cxn ang="0">
                  <a:pos x="56" y="123"/>
                </a:cxn>
                <a:cxn ang="0">
                  <a:pos x="64" y="44"/>
                </a:cxn>
                <a:cxn ang="0">
                  <a:pos x="80" y="64"/>
                </a:cxn>
                <a:cxn ang="0">
                  <a:pos x="49" y="43"/>
                </a:cxn>
                <a:cxn ang="0">
                  <a:pos x="79" y="85"/>
                </a:cxn>
                <a:cxn ang="0">
                  <a:pos x="49" y="85"/>
                </a:cxn>
                <a:cxn ang="0">
                  <a:pos x="80" y="68"/>
                </a:cxn>
                <a:cxn ang="0">
                  <a:pos x="98" y="95"/>
                </a:cxn>
                <a:cxn ang="0">
                  <a:pos x="82" y="90"/>
                </a:cxn>
                <a:cxn ang="0">
                  <a:pos x="83" y="42"/>
                </a:cxn>
                <a:cxn ang="0">
                  <a:pos x="104" y="64"/>
                </a:cxn>
                <a:cxn ang="0">
                  <a:pos x="82" y="38"/>
                </a:cxn>
                <a:cxn ang="0">
                  <a:pos x="98" y="33"/>
                </a:cxn>
                <a:cxn ang="0">
                  <a:pos x="78" y="39"/>
                </a:cxn>
                <a:cxn ang="0">
                  <a:pos x="50" y="39"/>
                </a:cxn>
                <a:cxn ang="0">
                  <a:pos x="78" y="39"/>
                </a:cxn>
                <a:cxn ang="0">
                  <a:pos x="30" y="33"/>
                </a:cxn>
                <a:cxn ang="0">
                  <a:pos x="46" y="38"/>
                </a:cxn>
                <a:cxn ang="0">
                  <a:pos x="44" y="64"/>
                </a:cxn>
                <a:cxn ang="0">
                  <a:pos x="28" y="37"/>
                </a:cxn>
                <a:cxn ang="0">
                  <a:pos x="44" y="68"/>
                </a:cxn>
                <a:cxn ang="0">
                  <a:pos x="28" y="91"/>
                </a:cxn>
                <a:cxn ang="0">
                  <a:pos x="44" y="68"/>
                </a:cxn>
                <a:cxn ang="0">
                  <a:pos x="15" y="98"/>
                </a:cxn>
                <a:cxn ang="0">
                  <a:pos x="20" y="68"/>
                </a:cxn>
                <a:cxn ang="0">
                  <a:pos x="17" y="102"/>
                </a:cxn>
                <a:cxn ang="0">
                  <a:pos x="43" y="120"/>
                </a:cxn>
                <a:cxn ang="0">
                  <a:pos x="85" y="120"/>
                </a:cxn>
                <a:cxn ang="0">
                  <a:pos x="111" y="102"/>
                </a:cxn>
                <a:cxn ang="0">
                  <a:pos x="108" y="64"/>
                </a:cxn>
                <a:cxn ang="0">
                  <a:pos x="113" y="30"/>
                </a:cxn>
                <a:cxn ang="0">
                  <a:pos x="108" y="64"/>
                </a:cxn>
                <a:cxn ang="0">
                  <a:pos x="102" y="32"/>
                </a:cxn>
                <a:cxn ang="0">
                  <a:pos x="111" y="26"/>
                </a:cxn>
                <a:cxn ang="0">
                  <a:pos x="26" y="32"/>
                </a:cxn>
                <a:cxn ang="0">
                  <a:pos x="43" y="8"/>
                </a:cxn>
                <a:cxn ang="0">
                  <a:pos x="25" y="35"/>
                </a:cxn>
                <a:cxn ang="0">
                  <a:pos x="4" y="64"/>
                </a:cxn>
              </a:cxnLst>
              <a:rect l="0" t="0" r="r" b="b"/>
              <a:pathLst>
                <a:path w="128" h="128">
                  <a:moveTo>
                    <a:pt x="0" y="67"/>
                  </a:moveTo>
                  <a:cubicBezTo>
                    <a:pt x="2" y="101"/>
                    <a:pt x="30" y="128"/>
                    <a:pt x="64" y="128"/>
                  </a:cubicBezTo>
                  <a:cubicBezTo>
                    <a:pt x="98" y="128"/>
                    <a:pt x="126" y="101"/>
                    <a:pt x="128" y="67"/>
                  </a:cubicBezTo>
                  <a:cubicBezTo>
                    <a:pt x="128" y="66"/>
                    <a:pt x="128" y="66"/>
                    <a:pt x="128" y="66"/>
                  </a:cubicBezTo>
                  <a:cubicBezTo>
                    <a:pt x="128" y="66"/>
                    <a:pt x="128" y="66"/>
                    <a:pt x="128" y="66"/>
                  </a:cubicBezTo>
                  <a:cubicBezTo>
                    <a:pt x="128" y="65"/>
                    <a:pt x="128" y="65"/>
                    <a:pt x="128" y="64"/>
                  </a:cubicBezTo>
                  <a:cubicBezTo>
                    <a:pt x="128" y="29"/>
                    <a:pt x="99" y="0"/>
                    <a:pt x="64" y="0"/>
                  </a:cubicBezTo>
                  <a:cubicBezTo>
                    <a:pt x="29" y="0"/>
                    <a:pt x="0" y="29"/>
                    <a:pt x="0" y="64"/>
                  </a:cubicBezTo>
                  <a:cubicBezTo>
                    <a:pt x="0" y="65"/>
                    <a:pt x="0" y="65"/>
                    <a:pt x="0" y="66"/>
                  </a:cubicBezTo>
                  <a:cubicBezTo>
                    <a:pt x="0" y="66"/>
                    <a:pt x="0" y="66"/>
                    <a:pt x="0" y="66"/>
                  </a:cubicBezTo>
                  <a:cubicBezTo>
                    <a:pt x="0" y="66"/>
                    <a:pt x="0" y="66"/>
                    <a:pt x="0" y="67"/>
                  </a:cubicBezTo>
                  <a:close/>
                  <a:moveTo>
                    <a:pt x="100" y="91"/>
                  </a:moveTo>
                  <a:cubicBezTo>
                    <a:pt x="94" y="89"/>
                    <a:pt x="89" y="87"/>
                    <a:pt x="83" y="86"/>
                  </a:cubicBezTo>
                  <a:cubicBezTo>
                    <a:pt x="83" y="80"/>
                    <a:pt x="84" y="74"/>
                    <a:pt x="84" y="68"/>
                  </a:cubicBezTo>
                  <a:cubicBezTo>
                    <a:pt x="104" y="68"/>
                    <a:pt x="104" y="68"/>
                    <a:pt x="104" y="68"/>
                  </a:cubicBezTo>
                  <a:cubicBezTo>
                    <a:pt x="104" y="76"/>
                    <a:pt x="102" y="84"/>
                    <a:pt x="100" y="91"/>
                  </a:cubicBezTo>
                  <a:close/>
                  <a:moveTo>
                    <a:pt x="108" y="68"/>
                  </a:moveTo>
                  <a:cubicBezTo>
                    <a:pt x="124" y="68"/>
                    <a:pt x="124" y="68"/>
                    <a:pt x="124" y="68"/>
                  </a:cubicBezTo>
                  <a:cubicBezTo>
                    <a:pt x="123" y="79"/>
                    <a:pt x="119" y="90"/>
                    <a:pt x="113" y="98"/>
                  </a:cubicBezTo>
                  <a:cubicBezTo>
                    <a:pt x="110" y="96"/>
                    <a:pt x="107" y="94"/>
                    <a:pt x="103" y="93"/>
                  </a:cubicBezTo>
                  <a:cubicBezTo>
                    <a:pt x="106" y="85"/>
                    <a:pt x="107" y="77"/>
                    <a:pt x="108" y="68"/>
                  </a:cubicBezTo>
                  <a:close/>
                  <a:moveTo>
                    <a:pt x="50" y="89"/>
                  </a:moveTo>
                  <a:cubicBezTo>
                    <a:pt x="54" y="88"/>
                    <a:pt x="59" y="88"/>
                    <a:pt x="64" y="88"/>
                  </a:cubicBezTo>
                  <a:cubicBezTo>
                    <a:pt x="69" y="88"/>
                    <a:pt x="74" y="88"/>
                    <a:pt x="78" y="89"/>
                  </a:cubicBezTo>
                  <a:cubicBezTo>
                    <a:pt x="76" y="110"/>
                    <a:pt x="70" y="124"/>
                    <a:pt x="64" y="124"/>
                  </a:cubicBezTo>
                  <a:cubicBezTo>
                    <a:pt x="58" y="124"/>
                    <a:pt x="52" y="110"/>
                    <a:pt x="50" y="89"/>
                  </a:cubicBezTo>
                  <a:close/>
                  <a:moveTo>
                    <a:pt x="56" y="123"/>
                  </a:moveTo>
                  <a:cubicBezTo>
                    <a:pt x="45" y="119"/>
                    <a:pt x="35" y="109"/>
                    <a:pt x="30" y="95"/>
                  </a:cubicBezTo>
                  <a:cubicBezTo>
                    <a:pt x="35" y="93"/>
                    <a:pt x="40" y="91"/>
                    <a:pt x="46" y="90"/>
                  </a:cubicBezTo>
                  <a:cubicBezTo>
                    <a:pt x="48" y="104"/>
                    <a:pt x="51" y="116"/>
                    <a:pt x="56" y="123"/>
                  </a:cubicBezTo>
                  <a:close/>
                  <a:moveTo>
                    <a:pt x="49" y="43"/>
                  </a:moveTo>
                  <a:cubicBezTo>
                    <a:pt x="54" y="44"/>
                    <a:pt x="59" y="44"/>
                    <a:pt x="64" y="44"/>
                  </a:cubicBezTo>
                  <a:cubicBezTo>
                    <a:pt x="69" y="44"/>
                    <a:pt x="74" y="44"/>
                    <a:pt x="79" y="43"/>
                  </a:cubicBezTo>
                  <a:cubicBezTo>
                    <a:pt x="80" y="49"/>
                    <a:pt x="80" y="56"/>
                    <a:pt x="80" y="64"/>
                  </a:cubicBezTo>
                  <a:cubicBezTo>
                    <a:pt x="48" y="64"/>
                    <a:pt x="48" y="64"/>
                    <a:pt x="48" y="64"/>
                  </a:cubicBezTo>
                  <a:cubicBezTo>
                    <a:pt x="48" y="56"/>
                    <a:pt x="48" y="49"/>
                    <a:pt x="49" y="43"/>
                  </a:cubicBezTo>
                  <a:close/>
                  <a:moveTo>
                    <a:pt x="80" y="68"/>
                  </a:moveTo>
                  <a:cubicBezTo>
                    <a:pt x="80" y="74"/>
                    <a:pt x="79" y="80"/>
                    <a:pt x="79" y="85"/>
                  </a:cubicBezTo>
                  <a:cubicBezTo>
                    <a:pt x="74" y="84"/>
                    <a:pt x="69" y="84"/>
                    <a:pt x="64" y="84"/>
                  </a:cubicBezTo>
                  <a:cubicBezTo>
                    <a:pt x="59" y="84"/>
                    <a:pt x="54" y="84"/>
                    <a:pt x="49" y="85"/>
                  </a:cubicBezTo>
                  <a:cubicBezTo>
                    <a:pt x="49" y="80"/>
                    <a:pt x="48" y="74"/>
                    <a:pt x="48" y="68"/>
                  </a:cubicBezTo>
                  <a:lnTo>
                    <a:pt x="80" y="68"/>
                  </a:lnTo>
                  <a:close/>
                  <a:moveTo>
                    <a:pt x="82" y="90"/>
                  </a:moveTo>
                  <a:cubicBezTo>
                    <a:pt x="88" y="91"/>
                    <a:pt x="93" y="93"/>
                    <a:pt x="98" y="95"/>
                  </a:cubicBezTo>
                  <a:cubicBezTo>
                    <a:pt x="93" y="109"/>
                    <a:pt x="83" y="119"/>
                    <a:pt x="72" y="123"/>
                  </a:cubicBezTo>
                  <a:cubicBezTo>
                    <a:pt x="77" y="116"/>
                    <a:pt x="80" y="104"/>
                    <a:pt x="82" y="90"/>
                  </a:cubicBezTo>
                  <a:close/>
                  <a:moveTo>
                    <a:pt x="84" y="64"/>
                  </a:moveTo>
                  <a:cubicBezTo>
                    <a:pt x="84" y="57"/>
                    <a:pt x="84" y="49"/>
                    <a:pt x="83" y="42"/>
                  </a:cubicBezTo>
                  <a:cubicBezTo>
                    <a:pt x="89" y="41"/>
                    <a:pt x="94" y="39"/>
                    <a:pt x="100" y="37"/>
                  </a:cubicBezTo>
                  <a:cubicBezTo>
                    <a:pt x="102" y="45"/>
                    <a:pt x="104" y="54"/>
                    <a:pt x="104" y="64"/>
                  </a:cubicBezTo>
                  <a:lnTo>
                    <a:pt x="84" y="64"/>
                  </a:lnTo>
                  <a:close/>
                  <a:moveTo>
                    <a:pt x="82" y="38"/>
                  </a:moveTo>
                  <a:cubicBezTo>
                    <a:pt x="80" y="24"/>
                    <a:pt x="77" y="12"/>
                    <a:pt x="72" y="5"/>
                  </a:cubicBezTo>
                  <a:cubicBezTo>
                    <a:pt x="83" y="9"/>
                    <a:pt x="93" y="19"/>
                    <a:pt x="98" y="33"/>
                  </a:cubicBezTo>
                  <a:cubicBezTo>
                    <a:pt x="93" y="35"/>
                    <a:pt x="88" y="37"/>
                    <a:pt x="82" y="38"/>
                  </a:cubicBezTo>
                  <a:close/>
                  <a:moveTo>
                    <a:pt x="78" y="39"/>
                  </a:moveTo>
                  <a:cubicBezTo>
                    <a:pt x="74" y="40"/>
                    <a:pt x="69" y="40"/>
                    <a:pt x="64" y="40"/>
                  </a:cubicBezTo>
                  <a:cubicBezTo>
                    <a:pt x="59" y="40"/>
                    <a:pt x="54" y="40"/>
                    <a:pt x="50" y="39"/>
                  </a:cubicBezTo>
                  <a:cubicBezTo>
                    <a:pt x="52" y="18"/>
                    <a:pt x="58" y="4"/>
                    <a:pt x="64" y="4"/>
                  </a:cubicBezTo>
                  <a:cubicBezTo>
                    <a:pt x="70" y="4"/>
                    <a:pt x="76" y="18"/>
                    <a:pt x="78" y="39"/>
                  </a:cubicBezTo>
                  <a:close/>
                  <a:moveTo>
                    <a:pt x="46" y="38"/>
                  </a:moveTo>
                  <a:cubicBezTo>
                    <a:pt x="40" y="37"/>
                    <a:pt x="35" y="35"/>
                    <a:pt x="30" y="33"/>
                  </a:cubicBezTo>
                  <a:cubicBezTo>
                    <a:pt x="35" y="19"/>
                    <a:pt x="45" y="9"/>
                    <a:pt x="56" y="5"/>
                  </a:cubicBezTo>
                  <a:cubicBezTo>
                    <a:pt x="51" y="12"/>
                    <a:pt x="48" y="24"/>
                    <a:pt x="46" y="38"/>
                  </a:cubicBezTo>
                  <a:close/>
                  <a:moveTo>
                    <a:pt x="45" y="42"/>
                  </a:moveTo>
                  <a:cubicBezTo>
                    <a:pt x="44" y="49"/>
                    <a:pt x="44" y="57"/>
                    <a:pt x="44" y="64"/>
                  </a:cubicBezTo>
                  <a:cubicBezTo>
                    <a:pt x="24" y="64"/>
                    <a:pt x="24" y="64"/>
                    <a:pt x="24" y="64"/>
                  </a:cubicBezTo>
                  <a:cubicBezTo>
                    <a:pt x="24" y="54"/>
                    <a:pt x="26" y="45"/>
                    <a:pt x="28" y="37"/>
                  </a:cubicBezTo>
                  <a:cubicBezTo>
                    <a:pt x="34" y="39"/>
                    <a:pt x="39" y="41"/>
                    <a:pt x="45" y="42"/>
                  </a:cubicBezTo>
                  <a:close/>
                  <a:moveTo>
                    <a:pt x="44" y="68"/>
                  </a:moveTo>
                  <a:cubicBezTo>
                    <a:pt x="44" y="74"/>
                    <a:pt x="45" y="80"/>
                    <a:pt x="45" y="86"/>
                  </a:cubicBezTo>
                  <a:cubicBezTo>
                    <a:pt x="39" y="87"/>
                    <a:pt x="34" y="89"/>
                    <a:pt x="28" y="91"/>
                  </a:cubicBezTo>
                  <a:cubicBezTo>
                    <a:pt x="26" y="84"/>
                    <a:pt x="25" y="76"/>
                    <a:pt x="24" y="68"/>
                  </a:cubicBezTo>
                  <a:lnTo>
                    <a:pt x="44" y="68"/>
                  </a:lnTo>
                  <a:close/>
                  <a:moveTo>
                    <a:pt x="25" y="93"/>
                  </a:moveTo>
                  <a:cubicBezTo>
                    <a:pt x="21" y="94"/>
                    <a:pt x="18" y="96"/>
                    <a:pt x="15" y="98"/>
                  </a:cubicBezTo>
                  <a:cubicBezTo>
                    <a:pt x="9" y="90"/>
                    <a:pt x="5" y="79"/>
                    <a:pt x="4" y="68"/>
                  </a:cubicBezTo>
                  <a:cubicBezTo>
                    <a:pt x="20" y="68"/>
                    <a:pt x="20" y="68"/>
                    <a:pt x="20" y="68"/>
                  </a:cubicBezTo>
                  <a:cubicBezTo>
                    <a:pt x="21" y="77"/>
                    <a:pt x="22" y="85"/>
                    <a:pt x="25" y="93"/>
                  </a:cubicBezTo>
                  <a:close/>
                  <a:moveTo>
                    <a:pt x="17" y="102"/>
                  </a:moveTo>
                  <a:cubicBezTo>
                    <a:pt x="20" y="100"/>
                    <a:pt x="23" y="98"/>
                    <a:pt x="26" y="96"/>
                  </a:cubicBezTo>
                  <a:cubicBezTo>
                    <a:pt x="30" y="106"/>
                    <a:pt x="36" y="114"/>
                    <a:pt x="43" y="120"/>
                  </a:cubicBezTo>
                  <a:cubicBezTo>
                    <a:pt x="33" y="116"/>
                    <a:pt x="24" y="110"/>
                    <a:pt x="17" y="102"/>
                  </a:cubicBezTo>
                  <a:close/>
                  <a:moveTo>
                    <a:pt x="85" y="120"/>
                  </a:moveTo>
                  <a:cubicBezTo>
                    <a:pt x="92" y="114"/>
                    <a:pt x="98" y="106"/>
                    <a:pt x="102" y="96"/>
                  </a:cubicBezTo>
                  <a:cubicBezTo>
                    <a:pt x="105" y="98"/>
                    <a:pt x="108" y="100"/>
                    <a:pt x="111" y="102"/>
                  </a:cubicBezTo>
                  <a:cubicBezTo>
                    <a:pt x="104" y="110"/>
                    <a:pt x="95" y="116"/>
                    <a:pt x="85" y="120"/>
                  </a:cubicBezTo>
                  <a:close/>
                  <a:moveTo>
                    <a:pt x="108" y="64"/>
                  </a:moveTo>
                  <a:cubicBezTo>
                    <a:pt x="108" y="54"/>
                    <a:pt x="106" y="44"/>
                    <a:pt x="103" y="35"/>
                  </a:cubicBezTo>
                  <a:cubicBezTo>
                    <a:pt x="107" y="34"/>
                    <a:pt x="110" y="32"/>
                    <a:pt x="113" y="30"/>
                  </a:cubicBezTo>
                  <a:cubicBezTo>
                    <a:pt x="120" y="39"/>
                    <a:pt x="124" y="51"/>
                    <a:pt x="124" y="64"/>
                  </a:cubicBezTo>
                  <a:lnTo>
                    <a:pt x="108" y="64"/>
                  </a:lnTo>
                  <a:close/>
                  <a:moveTo>
                    <a:pt x="111" y="26"/>
                  </a:moveTo>
                  <a:cubicBezTo>
                    <a:pt x="108" y="28"/>
                    <a:pt x="105" y="30"/>
                    <a:pt x="102" y="32"/>
                  </a:cubicBezTo>
                  <a:cubicBezTo>
                    <a:pt x="98" y="22"/>
                    <a:pt x="92" y="14"/>
                    <a:pt x="85" y="8"/>
                  </a:cubicBezTo>
                  <a:cubicBezTo>
                    <a:pt x="95" y="12"/>
                    <a:pt x="104" y="18"/>
                    <a:pt x="111" y="26"/>
                  </a:cubicBezTo>
                  <a:close/>
                  <a:moveTo>
                    <a:pt x="43" y="8"/>
                  </a:moveTo>
                  <a:cubicBezTo>
                    <a:pt x="36" y="14"/>
                    <a:pt x="30" y="22"/>
                    <a:pt x="26" y="32"/>
                  </a:cubicBezTo>
                  <a:cubicBezTo>
                    <a:pt x="23" y="30"/>
                    <a:pt x="20" y="28"/>
                    <a:pt x="17" y="26"/>
                  </a:cubicBezTo>
                  <a:cubicBezTo>
                    <a:pt x="24" y="18"/>
                    <a:pt x="33" y="12"/>
                    <a:pt x="43" y="8"/>
                  </a:cubicBezTo>
                  <a:close/>
                  <a:moveTo>
                    <a:pt x="15" y="30"/>
                  </a:moveTo>
                  <a:cubicBezTo>
                    <a:pt x="18" y="32"/>
                    <a:pt x="21" y="34"/>
                    <a:pt x="25" y="35"/>
                  </a:cubicBezTo>
                  <a:cubicBezTo>
                    <a:pt x="22" y="44"/>
                    <a:pt x="20" y="54"/>
                    <a:pt x="20" y="64"/>
                  </a:cubicBezTo>
                  <a:cubicBezTo>
                    <a:pt x="4" y="64"/>
                    <a:pt x="4" y="64"/>
                    <a:pt x="4" y="64"/>
                  </a:cubicBezTo>
                  <a:cubicBezTo>
                    <a:pt x="4" y="51"/>
                    <a:pt x="8" y="39"/>
                    <a:pt x="15" y="30"/>
                  </a:cubicBezTo>
                  <a:close/>
                </a:path>
              </a:pathLst>
            </a:custGeom>
            <a:solidFill>
              <a:schemeClr val="bg1"/>
            </a:solid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7" name="Rounded Rectangle 6"/>
            <p:cNvSpPr/>
            <p:nvPr/>
          </p:nvSpPr>
          <p:spPr>
            <a:xfrm>
              <a:off x="4857881" y="3109900"/>
              <a:ext cx="428628" cy="428628"/>
            </a:xfrm>
            <a:prstGeom prst="roundRect">
              <a:avLst>
                <a:gd name="adj" fmla="val 453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sp>
          <p:nvSpPr>
            <p:cNvPr id="17" name="Freeform 353"/>
            <p:cNvSpPr>
              <a:spLocks noEditPoints="1"/>
            </p:cNvSpPr>
            <p:nvPr/>
          </p:nvSpPr>
          <p:spPr bwMode="auto">
            <a:xfrm>
              <a:off x="4974426" y="3218995"/>
              <a:ext cx="198946" cy="167775"/>
            </a:xfrm>
            <a:custGeom>
              <a:avLst/>
              <a:gdLst/>
              <a:ahLst/>
              <a:cxnLst>
                <a:cxn ang="0">
                  <a:pos x="80" y="2"/>
                </a:cxn>
                <a:cxn ang="0">
                  <a:pos x="72" y="2"/>
                </a:cxn>
                <a:cxn ang="0">
                  <a:pos x="1" y="44"/>
                </a:cxn>
                <a:cxn ang="0">
                  <a:pos x="0" y="46"/>
                </a:cxn>
                <a:cxn ang="0">
                  <a:pos x="0" y="122"/>
                </a:cxn>
                <a:cxn ang="0">
                  <a:pos x="6" y="128"/>
                </a:cxn>
                <a:cxn ang="0">
                  <a:pos x="146" y="128"/>
                </a:cxn>
                <a:cxn ang="0">
                  <a:pos x="152" y="122"/>
                </a:cxn>
                <a:cxn ang="0">
                  <a:pos x="152" y="46"/>
                </a:cxn>
                <a:cxn ang="0">
                  <a:pos x="151" y="44"/>
                </a:cxn>
                <a:cxn ang="0">
                  <a:pos x="80" y="2"/>
                </a:cxn>
                <a:cxn ang="0">
                  <a:pos x="74" y="5"/>
                </a:cxn>
                <a:cxn ang="0">
                  <a:pos x="74" y="5"/>
                </a:cxn>
                <a:cxn ang="0">
                  <a:pos x="76" y="4"/>
                </a:cxn>
                <a:cxn ang="0">
                  <a:pos x="78" y="5"/>
                </a:cxn>
                <a:cxn ang="0">
                  <a:pos x="78" y="5"/>
                </a:cxn>
                <a:cxn ang="0">
                  <a:pos x="147" y="47"/>
                </a:cxn>
                <a:cxn ang="0">
                  <a:pos x="97" y="76"/>
                </a:cxn>
                <a:cxn ang="0">
                  <a:pos x="96" y="79"/>
                </a:cxn>
                <a:cxn ang="0">
                  <a:pos x="98" y="80"/>
                </a:cxn>
                <a:cxn ang="0">
                  <a:pos x="99" y="80"/>
                </a:cxn>
                <a:cxn ang="0">
                  <a:pos x="148" y="51"/>
                </a:cxn>
                <a:cxn ang="0">
                  <a:pos x="148" y="122"/>
                </a:cxn>
                <a:cxn ang="0">
                  <a:pos x="80" y="77"/>
                </a:cxn>
                <a:cxn ang="0">
                  <a:pos x="72" y="76"/>
                </a:cxn>
                <a:cxn ang="0">
                  <a:pos x="4" y="122"/>
                </a:cxn>
                <a:cxn ang="0">
                  <a:pos x="4" y="51"/>
                </a:cxn>
                <a:cxn ang="0">
                  <a:pos x="53" y="80"/>
                </a:cxn>
                <a:cxn ang="0">
                  <a:pos x="54" y="80"/>
                </a:cxn>
                <a:cxn ang="0">
                  <a:pos x="56" y="79"/>
                </a:cxn>
                <a:cxn ang="0">
                  <a:pos x="55" y="76"/>
                </a:cxn>
                <a:cxn ang="0">
                  <a:pos x="5" y="47"/>
                </a:cxn>
                <a:cxn ang="0">
                  <a:pos x="74" y="5"/>
                </a:cxn>
                <a:cxn ang="0">
                  <a:pos x="144" y="124"/>
                </a:cxn>
                <a:cxn ang="0">
                  <a:pos x="8" y="124"/>
                </a:cxn>
                <a:cxn ang="0">
                  <a:pos x="74" y="80"/>
                </a:cxn>
                <a:cxn ang="0">
                  <a:pos x="78" y="80"/>
                </a:cxn>
                <a:cxn ang="0">
                  <a:pos x="144" y="124"/>
                </a:cxn>
              </a:cxnLst>
              <a:rect l="0" t="0" r="r" b="b"/>
              <a:pathLst>
                <a:path w="152" h="128">
                  <a:moveTo>
                    <a:pt x="80" y="2"/>
                  </a:moveTo>
                  <a:cubicBezTo>
                    <a:pt x="78" y="0"/>
                    <a:pt x="74" y="0"/>
                    <a:pt x="72" y="2"/>
                  </a:cubicBezTo>
                  <a:cubicBezTo>
                    <a:pt x="1" y="44"/>
                    <a:pt x="1" y="44"/>
                    <a:pt x="1" y="44"/>
                  </a:cubicBezTo>
                  <a:cubicBezTo>
                    <a:pt x="0" y="45"/>
                    <a:pt x="0" y="45"/>
                    <a:pt x="0" y="46"/>
                  </a:cubicBezTo>
                  <a:cubicBezTo>
                    <a:pt x="0" y="122"/>
                    <a:pt x="0" y="122"/>
                    <a:pt x="0" y="122"/>
                  </a:cubicBezTo>
                  <a:cubicBezTo>
                    <a:pt x="0" y="125"/>
                    <a:pt x="3" y="128"/>
                    <a:pt x="6" y="128"/>
                  </a:cubicBezTo>
                  <a:cubicBezTo>
                    <a:pt x="146" y="128"/>
                    <a:pt x="146" y="128"/>
                    <a:pt x="146" y="128"/>
                  </a:cubicBezTo>
                  <a:cubicBezTo>
                    <a:pt x="149" y="128"/>
                    <a:pt x="152" y="125"/>
                    <a:pt x="152" y="122"/>
                  </a:cubicBezTo>
                  <a:cubicBezTo>
                    <a:pt x="152" y="46"/>
                    <a:pt x="152" y="46"/>
                    <a:pt x="152" y="46"/>
                  </a:cubicBezTo>
                  <a:cubicBezTo>
                    <a:pt x="152" y="45"/>
                    <a:pt x="152" y="45"/>
                    <a:pt x="151" y="44"/>
                  </a:cubicBezTo>
                  <a:lnTo>
                    <a:pt x="80" y="2"/>
                  </a:lnTo>
                  <a:close/>
                  <a:moveTo>
                    <a:pt x="74" y="5"/>
                  </a:moveTo>
                  <a:cubicBezTo>
                    <a:pt x="74" y="5"/>
                    <a:pt x="74" y="5"/>
                    <a:pt x="74" y="5"/>
                  </a:cubicBezTo>
                  <a:cubicBezTo>
                    <a:pt x="75" y="4"/>
                    <a:pt x="75" y="4"/>
                    <a:pt x="76" y="4"/>
                  </a:cubicBezTo>
                  <a:cubicBezTo>
                    <a:pt x="77" y="4"/>
                    <a:pt x="77" y="4"/>
                    <a:pt x="78" y="5"/>
                  </a:cubicBezTo>
                  <a:cubicBezTo>
                    <a:pt x="78" y="5"/>
                    <a:pt x="78" y="5"/>
                    <a:pt x="78" y="5"/>
                  </a:cubicBezTo>
                  <a:cubicBezTo>
                    <a:pt x="147" y="47"/>
                    <a:pt x="147" y="47"/>
                    <a:pt x="147" y="47"/>
                  </a:cubicBezTo>
                  <a:cubicBezTo>
                    <a:pt x="97" y="76"/>
                    <a:pt x="97" y="76"/>
                    <a:pt x="97" y="76"/>
                  </a:cubicBezTo>
                  <a:cubicBezTo>
                    <a:pt x="96" y="77"/>
                    <a:pt x="96" y="78"/>
                    <a:pt x="96" y="79"/>
                  </a:cubicBezTo>
                  <a:cubicBezTo>
                    <a:pt x="97" y="80"/>
                    <a:pt x="97" y="80"/>
                    <a:pt x="98" y="80"/>
                  </a:cubicBezTo>
                  <a:cubicBezTo>
                    <a:pt x="98" y="80"/>
                    <a:pt x="99" y="80"/>
                    <a:pt x="99" y="80"/>
                  </a:cubicBezTo>
                  <a:cubicBezTo>
                    <a:pt x="148" y="51"/>
                    <a:pt x="148" y="51"/>
                    <a:pt x="148" y="51"/>
                  </a:cubicBezTo>
                  <a:cubicBezTo>
                    <a:pt x="148" y="122"/>
                    <a:pt x="148" y="122"/>
                    <a:pt x="148" y="122"/>
                  </a:cubicBezTo>
                  <a:cubicBezTo>
                    <a:pt x="80" y="77"/>
                    <a:pt x="80" y="77"/>
                    <a:pt x="80" y="77"/>
                  </a:cubicBezTo>
                  <a:cubicBezTo>
                    <a:pt x="78" y="75"/>
                    <a:pt x="74" y="75"/>
                    <a:pt x="72" y="76"/>
                  </a:cubicBezTo>
                  <a:cubicBezTo>
                    <a:pt x="4" y="122"/>
                    <a:pt x="4" y="122"/>
                    <a:pt x="4" y="122"/>
                  </a:cubicBezTo>
                  <a:cubicBezTo>
                    <a:pt x="4" y="51"/>
                    <a:pt x="4" y="51"/>
                    <a:pt x="4" y="51"/>
                  </a:cubicBezTo>
                  <a:cubicBezTo>
                    <a:pt x="53" y="80"/>
                    <a:pt x="53" y="80"/>
                    <a:pt x="53" y="80"/>
                  </a:cubicBezTo>
                  <a:cubicBezTo>
                    <a:pt x="53" y="80"/>
                    <a:pt x="54" y="80"/>
                    <a:pt x="54" y="80"/>
                  </a:cubicBezTo>
                  <a:cubicBezTo>
                    <a:pt x="55" y="80"/>
                    <a:pt x="55" y="80"/>
                    <a:pt x="56" y="79"/>
                  </a:cubicBezTo>
                  <a:cubicBezTo>
                    <a:pt x="56" y="78"/>
                    <a:pt x="56" y="77"/>
                    <a:pt x="55" y="76"/>
                  </a:cubicBezTo>
                  <a:cubicBezTo>
                    <a:pt x="5" y="47"/>
                    <a:pt x="5" y="47"/>
                    <a:pt x="5" y="47"/>
                  </a:cubicBezTo>
                  <a:lnTo>
                    <a:pt x="74" y="5"/>
                  </a:lnTo>
                  <a:close/>
                  <a:moveTo>
                    <a:pt x="144" y="124"/>
                  </a:moveTo>
                  <a:cubicBezTo>
                    <a:pt x="8" y="124"/>
                    <a:pt x="8" y="124"/>
                    <a:pt x="8" y="124"/>
                  </a:cubicBezTo>
                  <a:cubicBezTo>
                    <a:pt x="74" y="80"/>
                    <a:pt x="74" y="80"/>
                    <a:pt x="74" y="80"/>
                  </a:cubicBezTo>
                  <a:cubicBezTo>
                    <a:pt x="75" y="79"/>
                    <a:pt x="77" y="79"/>
                    <a:pt x="78" y="80"/>
                  </a:cubicBezTo>
                  <a:lnTo>
                    <a:pt x="144" y="124"/>
                  </a:lnTo>
                  <a:close/>
                </a:path>
              </a:pathLst>
            </a:custGeom>
            <a:solidFill>
              <a:schemeClr val="bg1"/>
            </a:solid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9" name="TextBox 8"/>
            <p:cNvSpPr txBox="1"/>
            <p:nvPr/>
          </p:nvSpPr>
          <p:spPr>
            <a:xfrm>
              <a:off x="5317937" y="3047215"/>
              <a:ext cx="3788415" cy="511425"/>
            </a:xfrm>
            <a:prstGeom prst="rect">
              <a:avLst/>
            </a:prstGeom>
            <a:noFill/>
          </p:spPr>
          <p:txBody>
            <a:bodyPr wrap="square" rtlCol="0">
              <a:spAutoFit/>
            </a:bodyPr>
            <a:lstStyle/>
            <a:p>
              <a:r>
                <a:rPr lang="id-ID" sz="1600" b="1">
                  <a:latin typeface="Trebuchet MS" panose="020B0603020202020204" pitchFamily="34" charset="0"/>
                </a:rPr>
                <a:t>Email</a:t>
              </a:r>
              <a:endParaRPr lang="en-GB" sz="1600">
                <a:latin typeface="Trebuchet MS" panose="020B0603020202020204" pitchFamily="34" charset="0"/>
              </a:endParaRPr>
            </a:p>
            <a:p>
              <a:r>
                <a:rPr lang="en-GB" sz="1400">
                  <a:latin typeface="Trebuchet MS" panose="020B0603020202020204" pitchFamily="34" charset="0"/>
                </a:rPr>
                <a:t>liaisonmanagers@ombudsman.org.uk</a:t>
              </a:r>
            </a:p>
          </p:txBody>
        </p:sp>
        <p:sp>
          <p:nvSpPr>
            <p:cNvPr id="10" name="Rounded Rectangle 9"/>
            <p:cNvSpPr/>
            <p:nvPr/>
          </p:nvSpPr>
          <p:spPr>
            <a:xfrm>
              <a:off x="4857881" y="2256896"/>
              <a:ext cx="428628" cy="428628"/>
            </a:xfrm>
            <a:prstGeom prst="roundRect">
              <a:avLst>
                <a:gd name="adj" fmla="val 554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schemeClr val="tx1"/>
                </a:solidFill>
                <a:latin typeface="Trebuchet MS" panose="020B0603020202020204" pitchFamily="34" charset="0"/>
              </a:endParaRPr>
            </a:p>
          </p:txBody>
        </p:sp>
        <p:grpSp>
          <p:nvGrpSpPr>
            <p:cNvPr id="11" name="Group 36"/>
            <p:cNvGrpSpPr/>
            <p:nvPr/>
          </p:nvGrpSpPr>
          <p:grpSpPr>
            <a:xfrm>
              <a:off x="5007640" y="2363835"/>
              <a:ext cx="132518" cy="222485"/>
              <a:chOff x="2546351" y="435482"/>
              <a:chExt cx="173038" cy="290513"/>
            </a:xfrm>
            <a:solidFill>
              <a:schemeClr val="bg1"/>
            </a:solidFill>
          </p:grpSpPr>
          <p:sp>
            <p:nvSpPr>
              <p:cNvPr id="13" name="Freeform 143"/>
              <p:cNvSpPr>
                <a:spLocks noEditPoints="1"/>
              </p:cNvSpPr>
              <p:nvPr/>
            </p:nvSpPr>
            <p:spPr bwMode="auto">
              <a:xfrm>
                <a:off x="2546351" y="435482"/>
                <a:ext cx="173038" cy="290513"/>
              </a:xfrm>
              <a:custGeom>
                <a:avLst/>
                <a:gdLst/>
                <a:ahLst/>
                <a:cxnLst>
                  <a:cxn ang="0">
                    <a:pos x="6" y="128"/>
                  </a:cxn>
                  <a:cxn ang="0">
                    <a:pos x="70" y="128"/>
                  </a:cxn>
                  <a:cxn ang="0">
                    <a:pos x="76" y="122"/>
                  </a:cxn>
                  <a:cxn ang="0">
                    <a:pos x="76" y="6"/>
                  </a:cxn>
                  <a:cxn ang="0">
                    <a:pos x="70" y="0"/>
                  </a:cxn>
                  <a:cxn ang="0">
                    <a:pos x="6" y="0"/>
                  </a:cxn>
                  <a:cxn ang="0">
                    <a:pos x="0" y="6"/>
                  </a:cxn>
                  <a:cxn ang="0">
                    <a:pos x="0" y="122"/>
                  </a:cxn>
                  <a:cxn ang="0">
                    <a:pos x="6" y="128"/>
                  </a:cxn>
                  <a:cxn ang="0">
                    <a:pos x="4" y="6"/>
                  </a:cxn>
                  <a:cxn ang="0">
                    <a:pos x="6" y="4"/>
                  </a:cxn>
                  <a:cxn ang="0">
                    <a:pos x="70" y="4"/>
                  </a:cxn>
                  <a:cxn ang="0">
                    <a:pos x="72" y="6"/>
                  </a:cxn>
                  <a:cxn ang="0">
                    <a:pos x="72" y="122"/>
                  </a:cxn>
                  <a:cxn ang="0">
                    <a:pos x="70" y="124"/>
                  </a:cxn>
                  <a:cxn ang="0">
                    <a:pos x="6" y="124"/>
                  </a:cxn>
                  <a:cxn ang="0">
                    <a:pos x="4" y="122"/>
                  </a:cxn>
                  <a:cxn ang="0">
                    <a:pos x="4" y="6"/>
                  </a:cxn>
                </a:cxnLst>
                <a:rect l="0" t="0" r="r" b="b"/>
                <a:pathLst>
                  <a:path w="76" h="128">
                    <a:moveTo>
                      <a:pt x="6" y="128"/>
                    </a:moveTo>
                    <a:cubicBezTo>
                      <a:pt x="70" y="128"/>
                      <a:pt x="70" y="128"/>
                      <a:pt x="70" y="128"/>
                    </a:cubicBezTo>
                    <a:cubicBezTo>
                      <a:pt x="73" y="128"/>
                      <a:pt x="76" y="125"/>
                      <a:pt x="76" y="122"/>
                    </a:cubicBezTo>
                    <a:cubicBezTo>
                      <a:pt x="76" y="6"/>
                      <a:pt x="76" y="6"/>
                      <a:pt x="76" y="6"/>
                    </a:cubicBezTo>
                    <a:cubicBezTo>
                      <a:pt x="76" y="3"/>
                      <a:pt x="73" y="0"/>
                      <a:pt x="70" y="0"/>
                    </a:cubicBezTo>
                    <a:cubicBezTo>
                      <a:pt x="6" y="0"/>
                      <a:pt x="6" y="0"/>
                      <a:pt x="6" y="0"/>
                    </a:cubicBezTo>
                    <a:cubicBezTo>
                      <a:pt x="3" y="0"/>
                      <a:pt x="0" y="3"/>
                      <a:pt x="0" y="6"/>
                    </a:cubicBezTo>
                    <a:cubicBezTo>
                      <a:pt x="0" y="122"/>
                      <a:pt x="0" y="122"/>
                      <a:pt x="0" y="122"/>
                    </a:cubicBezTo>
                    <a:cubicBezTo>
                      <a:pt x="0" y="125"/>
                      <a:pt x="3" y="128"/>
                      <a:pt x="6" y="128"/>
                    </a:cubicBezTo>
                    <a:close/>
                    <a:moveTo>
                      <a:pt x="4" y="6"/>
                    </a:moveTo>
                    <a:cubicBezTo>
                      <a:pt x="4" y="5"/>
                      <a:pt x="5" y="4"/>
                      <a:pt x="6" y="4"/>
                    </a:cubicBezTo>
                    <a:cubicBezTo>
                      <a:pt x="70" y="4"/>
                      <a:pt x="70" y="4"/>
                      <a:pt x="70" y="4"/>
                    </a:cubicBezTo>
                    <a:cubicBezTo>
                      <a:pt x="71" y="4"/>
                      <a:pt x="72" y="5"/>
                      <a:pt x="72" y="6"/>
                    </a:cubicBezTo>
                    <a:cubicBezTo>
                      <a:pt x="72" y="122"/>
                      <a:pt x="72" y="122"/>
                      <a:pt x="72" y="122"/>
                    </a:cubicBezTo>
                    <a:cubicBezTo>
                      <a:pt x="72" y="123"/>
                      <a:pt x="71" y="124"/>
                      <a:pt x="70" y="124"/>
                    </a:cubicBezTo>
                    <a:cubicBezTo>
                      <a:pt x="6" y="124"/>
                      <a:pt x="6" y="124"/>
                      <a:pt x="6" y="124"/>
                    </a:cubicBezTo>
                    <a:cubicBezTo>
                      <a:pt x="5" y="124"/>
                      <a:pt x="4" y="123"/>
                      <a:pt x="4" y="122"/>
                    </a:cubicBezTo>
                    <a:lnTo>
                      <a:pt x="4" y="6"/>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14" name="Freeform 144"/>
              <p:cNvSpPr>
                <a:spLocks noEditPoints="1"/>
              </p:cNvSpPr>
              <p:nvPr/>
            </p:nvSpPr>
            <p:spPr bwMode="auto">
              <a:xfrm>
                <a:off x="2563814" y="481519"/>
                <a:ext cx="136525" cy="200024"/>
              </a:xfrm>
              <a:custGeom>
                <a:avLst/>
                <a:gdLst/>
                <a:ahLst/>
                <a:cxnLst>
                  <a:cxn ang="0">
                    <a:pos x="2" y="88"/>
                  </a:cxn>
                  <a:cxn ang="0">
                    <a:pos x="58" y="88"/>
                  </a:cxn>
                  <a:cxn ang="0">
                    <a:pos x="60" y="86"/>
                  </a:cxn>
                  <a:cxn ang="0">
                    <a:pos x="60" y="2"/>
                  </a:cxn>
                  <a:cxn ang="0">
                    <a:pos x="58" y="0"/>
                  </a:cxn>
                  <a:cxn ang="0">
                    <a:pos x="2" y="0"/>
                  </a:cxn>
                  <a:cxn ang="0">
                    <a:pos x="0" y="2"/>
                  </a:cxn>
                  <a:cxn ang="0">
                    <a:pos x="0" y="86"/>
                  </a:cxn>
                  <a:cxn ang="0">
                    <a:pos x="2" y="88"/>
                  </a:cxn>
                  <a:cxn ang="0">
                    <a:pos x="4" y="4"/>
                  </a:cxn>
                  <a:cxn ang="0">
                    <a:pos x="56" y="4"/>
                  </a:cxn>
                  <a:cxn ang="0">
                    <a:pos x="56" y="84"/>
                  </a:cxn>
                  <a:cxn ang="0">
                    <a:pos x="4" y="84"/>
                  </a:cxn>
                  <a:cxn ang="0">
                    <a:pos x="4" y="4"/>
                  </a:cxn>
                </a:cxnLst>
                <a:rect l="0" t="0" r="r" b="b"/>
                <a:pathLst>
                  <a:path w="60" h="88">
                    <a:moveTo>
                      <a:pt x="2" y="88"/>
                    </a:moveTo>
                    <a:cubicBezTo>
                      <a:pt x="58" y="88"/>
                      <a:pt x="58" y="88"/>
                      <a:pt x="58" y="88"/>
                    </a:cubicBezTo>
                    <a:cubicBezTo>
                      <a:pt x="59" y="88"/>
                      <a:pt x="60" y="87"/>
                      <a:pt x="60" y="86"/>
                    </a:cubicBezTo>
                    <a:cubicBezTo>
                      <a:pt x="60" y="2"/>
                      <a:pt x="60" y="2"/>
                      <a:pt x="60" y="2"/>
                    </a:cubicBezTo>
                    <a:cubicBezTo>
                      <a:pt x="60" y="1"/>
                      <a:pt x="59" y="0"/>
                      <a:pt x="58" y="0"/>
                    </a:cubicBezTo>
                    <a:cubicBezTo>
                      <a:pt x="2" y="0"/>
                      <a:pt x="2" y="0"/>
                      <a:pt x="2" y="0"/>
                    </a:cubicBezTo>
                    <a:cubicBezTo>
                      <a:pt x="1" y="0"/>
                      <a:pt x="0" y="1"/>
                      <a:pt x="0" y="2"/>
                    </a:cubicBezTo>
                    <a:cubicBezTo>
                      <a:pt x="0" y="86"/>
                      <a:pt x="0" y="86"/>
                      <a:pt x="0" y="86"/>
                    </a:cubicBezTo>
                    <a:cubicBezTo>
                      <a:pt x="0" y="87"/>
                      <a:pt x="1" y="88"/>
                      <a:pt x="2" y="88"/>
                    </a:cubicBezTo>
                    <a:close/>
                    <a:moveTo>
                      <a:pt x="4" y="4"/>
                    </a:moveTo>
                    <a:cubicBezTo>
                      <a:pt x="56" y="4"/>
                      <a:pt x="56" y="4"/>
                      <a:pt x="56" y="4"/>
                    </a:cubicBezTo>
                    <a:cubicBezTo>
                      <a:pt x="56" y="84"/>
                      <a:pt x="56" y="84"/>
                      <a:pt x="56" y="84"/>
                    </a:cubicBezTo>
                    <a:cubicBezTo>
                      <a:pt x="4" y="84"/>
                      <a:pt x="4" y="84"/>
                      <a:pt x="4" y="84"/>
                    </a:cubicBezTo>
                    <a:lnTo>
                      <a:pt x="4" y="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sp>
            <p:nvSpPr>
              <p:cNvPr id="15" name="Oval 145"/>
              <p:cNvSpPr>
                <a:spLocks noChangeArrowheads="1"/>
              </p:cNvSpPr>
              <p:nvPr/>
            </p:nvSpPr>
            <p:spPr bwMode="auto">
              <a:xfrm>
                <a:off x="2627314" y="689481"/>
                <a:ext cx="19050" cy="19050"/>
              </a:xfrm>
              <a:prstGeom prst="ellipse">
                <a:avLst/>
              </a:prstGeom>
              <a:grpFill/>
              <a:ln w="12700">
                <a:noFill/>
                <a:round/>
                <a:headEnd/>
                <a:tailEnd/>
              </a:ln>
            </p:spPr>
            <p:txBody>
              <a:bodyPr vert="horz" wrap="square" lIns="91440" tIns="45720" rIns="91440" bIns="45720" numCol="1" anchor="t" anchorCtr="0" compatLnSpc="1">
                <a:prstTxWarp prst="textNoShape">
                  <a:avLst/>
                </a:prstTxWarp>
              </a:bodyPr>
              <a:lstStyle/>
              <a:p>
                <a:endParaRPr lang="id-ID" sz="3200">
                  <a:latin typeface="Trebuchet MS" panose="020B0603020202020204" pitchFamily="34" charset="0"/>
                </a:endParaRPr>
              </a:p>
            </p:txBody>
          </p:sp>
        </p:grpSp>
        <p:sp>
          <p:nvSpPr>
            <p:cNvPr id="12" name="TextBox 11"/>
            <p:cNvSpPr txBox="1"/>
            <p:nvPr/>
          </p:nvSpPr>
          <p:spPr>
            <a:xfrm>
              <a:off x="5317937" y="2165819"/>
              <a:ext cx="3428375" cy="923330"/>
            </a:xfrm>
            <a:prstGeom prst="rect">
              <a:avLst/>
            </a:prstGeom>
            <a:noFill/>
          </p:spPr>
          <p:txBody>
            <a:bodyPr wrap="square" rtlCol="0" anchor="t">
              <a:spAutoFit/>
            </a:bodyPr>
            <a:lstStyle/>
            <a:p>
              <a:r>
                <a:rPr lang="en-GB" sz="1600" b="1">
                  <a:latin typeface="Trebuchet MS"/>
                </a:rPr>
                <a:t>Helpline</a:t>
              </a:r>
              <a:endParaRPr lang="id-ID" sz="1600">
                <a:latin typeface="Trebuchet MS"/>
              </a:endParaRPr>
            </a:p>
            <a:p>
              <a:r>
                <a:rPr lang="id-ID" sz="1400" b="1">
                  <a:latin typeface="Trebuchet MS"/>
                </a:rPr>
                <a:t>0345 015 4033</a:t>
              </a:r>
              <a:endParaRPr lang="en-GB" sz="1400" b="1">
                <a:latin typeface="Trebuchet MS"/>
              </a:endParaRPr>
            </a:p>
            <a:p>
              <a:r>
                <a:rPr lang="en-GB" sz="1200" b="1">
                  <a:latin typeface="Trebuchet MS"/>
                </a:rPr>
                <a:t>8.30 - 5.00 Monday to Thursday</a:t>
              </a:r>
            </a:p>
            <a:p>
              <a:r>
                <a:rPr lang="en-GB" sz="1200" b="1">
                  <a:latin typeface="Trebuchet MS"/>
                </a:rPr>
                <a:t>8:30 –12:00 Friday</a:t>
              </a:r>
              <a:endParaRPr lang="en-GB" sz="1200" b="1">
                <a:latin typeface="Trebuchet MS" panose="020B0603020202020204" pitchFamily="34" charset="0"/>
              </a:endParaRPr>
            </a:p>
          </p:txBody>
        </p:sp>
      </p:grpSp>
      <p:sp>
        <p:nvSpPr>
          <p:cNvPr id="37" name="AutoShape 4" descr="Image result for itunes circl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AutoShape 6" descr="Image result for itunes circl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AutoShape 8" descr="Image result for itunes circl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AutoShape 10"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AutoShape 12" descr="https://vignette.wikia.nocookie.net/meghan-trainer/images/5/56/ITunes_and_Apple_Music_circle.png/revision/latest?cb=20170305062714"/>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AutoShape 16" descr="Image result for facebook circl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AutoShape 18" descr="Image result for facebook circl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p:nvGrpSpPr>
        <p:grpSpPr>
          <a:xfrm>
            <a:off x="5076055" y="1887043"/>
            <a:ext cx="3704724" cy="2224847"/>
            <a:chOff x="5209147" y="1893736"/>
            <a:chExt cx="4054677" cy="2338071"/>
          </a:xfrm>
        </p:grpSpPr>
        <p:sp>
          <p:nvSpPr>
            <p:cNvPr id="33" name="Rectangle 32"/>
            <p:cNvSpPr/>
            <p:nvPr/>
          </p:nvSpPr>
          <p:spPr>
            <a:xfrm>
              <a:off x="5940151" y="2033836"/>
              <a:ext cx="1604927" cy="307777"/>
            </a:xfrm>
            <a:prstGeom prst="rect">
              <a:avLst/>
            </a:prstGeom>
          </p:spPr>
          <p:txBody>
            <a:bodyPr wrap="none">
              <a:spAutoFit/>
            </a:bodyPr>
            <a:lstStyle/>
            <a:p>
              <a:r>
                <a:rPr lang="en-GB" sz="1400">
                  <a:latin typeface="Trebuchet MS" panose="020B0603020202020204" pitchFamily="34" charset="0"/>
                </a:rPr>
                <a:t>@PHSOmbudsman</a:t>
              </a:r>
            </a:p>
          </p:txBody>
        </p:sp>
        <p:grpSp>
          <p:nvGrpSpPr>
            <p:cNvPr id="34" name="Group 31004"/>
            <p:cNvGrpSpPr/>
            <p:nvPr/>
          </p:nvGrpSpPr>
          <p:grpSpPr>
            <a:xfrm>
              <a:off x="5328115" y="1893736"/>
              <a:ext cx="561886" cy="561884"/>
              <a:chOff x="0" y="-119132"/>
              <a:chExt cx="980686" cy="980679"/>
            </a:xfrm>
          </p:grpSpPr>
          <p:sp>
            <p:nvSpPr>
              <p:cNvPr id="35" name="Shape 31002"/>
              <p:cNvSpPr/>
              <p:nvPr/>
            </p:nvSpPr>
            <p:spPr>
              <a:xfrm>
                <a:off x="0" y="-119132"/>
                <a:ext cx="980686" cy="980679"/>
              </a:xfrm>
              <a:prstGeom prst="ellipse">
                <a:avLst/>
              </a:prstGeom>
              <a:solidFill>
                <a:schemeClr val="accent1"/>
              </a:solidFill>
              <a:ln w="12700" cap="flat">
                <a:noFill/>
                <a:miter lim="400000"/>
              </a:ln>
              <a:effectLst/>
            </p:spPr>
            <p:txBody>
              <a:bodyPr wrap="square" lIns="10716" tIns="10716" rIns="10716" bIns="10716" numCol="1" anchor="ctr">
                <a:noAutofit/>
              </a:bodyPr>
              <a:lstStyle/>
              <a:p>
                <a:pPr defTabSz="1285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p>
            </p:txBody>
          </p:sp>
          <p:sp>
            <p:nvSpPr>
              <p:cNvPr id="36" name="Shape 31003"/>
              <p:cNvSpPr/>
              <p:nvPr/>
            </p:nvSpPr>
            <p:spPr>
              <a:xfrm>
                <a:off x="204722" y="153945"/>
                <a:ext cx="571241" cy="464241"/>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7" y="2990"/>
                      <a:pt x="19951" y="3284"/>
                      <a:pt x="19056" y="3415"/>
                    </a:cubicBezTo>
                    <a:cubicBezTo>
                      <a:pt x="19970" y="2740"/>
                      <a:pt x="20672" y="1672"/>
                      <a:pt x="21004" y="398"/>
                    </a:cubicBezTo>
                    <a:cubicBezTo>
                      <a:pt x="20148" y="1023"/>
                      <a:pt x="19198" y="1476"/>
                      <a:pt x="18190" y="1722"/>
                    </a:cubicBezTo>
                    <a:cubicBezTo>
                      <a:pt x="17381" y="661"/>
                      <a:pt x="16229" y="0"/>
                      <a:pt x="14955" y="0"/>
                    </a:cubicBezTo>
                    <a:cubicBezTo>
                      <a:pt x="12506" y="0"/>
                      <a:pt x="10523" y="2442"/>
                      <a:pt x="10523" y="5452"/>
                    </a:cubicBezTo>
                    <a:cubicBezTo>
                      <a:pt x="10523" y="5879"/>
                      <a:pt x="10561" y="6296"/>
                      <a:pt x="10637" y="6696"/>
                    </a:cubicBezTo>
                    <a:cubicBezTo>
                      <a:pt x="6955" y="6468"/>
                      <a:pt x="3689" y="4297"/>
                      <a:pt x="1503" y="996"/>
                    </a:cubicBezTo>
                    <a:cubicBezTo>
                      <a:pt x="1120" y="1802"/>
                      <a:pt x="904" y="2740"/>
                      <a:pt x="904" y="3738"/>
                    </a:cubicBezTo>
                    <a:cubicBezTo>
                      <a:pt x="904" y="5631"/>
                      <a:pt x="1686" y="7300"/>
                      <a:pt x="2873" y="8278"/>
                    </a:cubicBezTo>
                    <a:cubicBezTo>
                      <a:pt x="2148" y="8250"/>
                      <a:pt x="1465" y="8004"/>
                      <a:pt x="866" y="7594"/>
                    </a:cubicBezTo>
                    <a:cubicBezTo>
                      <a:pt x="866" y="7618"/>
                      <a:pt x="866" y="7640"/>
                      <a:pt x="866" y="7664"/>
                    </a:cubicBezTo>
                    <a:cubicBezTo>
                      <a:pt x="866" y="10306"/>
                      <a:pt x="2394" y="12509"/>
                      <a:pt x="4422" y="13010"/>
                    </a:cubicBezTo>
                    <a:cubicBezTo>
                      <a:pt x="4051" y="13135"/>
                      <a:pt x="3658" y="13202"/>
                      <a:pt x="3254" y="13202"/>
                    </a:cubicBezTo>
                    <a:cubicBezTo>
                      <a:pt x="2969" y="13202"/>
                      <a:pt x="2691" y="13169"/>
                      <a:pt x="2420" y="13105"/>
                    </a:cubicBezTo>
                    <a:cubicBezTo>
                      <a:pt x="2986" y="15271"/>
                      <a:pt x="4622" y="16848"/>
                      <a:pt x="6561" y="16892"/>
                    </a:cubicBezTo>
                    <a:cubicBezTo>
                      <a:pt x="5045" y="18356"/>
                      <a:pt x="3133" y="19225"/>
                      <a:pt x="1056" y="19225"/>
                    </a:cubicBezTo>
                    <a:cubicBezTo>
                      <a:pt x="698" y="19225"/>
                      <a:pt x="345" y="19202"/>
                      <a:pt x="0" y="19151"/>
                    </a:cubicBezTo>
                    <a:cubicBezTo>
                      <a:pt x="1961" y="20697"/>
                      <a:pt x="4289" y="21600"/>
                      <a:pt x="6793" y="21600"/>
                    </a:cubicBezTo>
                    <a:cubicBezTo>
                      <a:pt x="14942" y="21600"/>
                      <a:pt x="19402" y="13290"/>
                      <a:pt x="19402" y="6084"/>
                    </a:cubicBezTo>
                    <a:cubicBezTo>
                      <a:pt x="19402" y="5847"/>
                      <a:pt x="19396" y="5613"/>
                      <a:pt x="19389" y="5379"/>
                    </a:cubicBezTo>
                    <a:cubicBezTo>
                      <a:pt x="20256" y="4610"/>
                      <a:pt x="21006" y="3650"/>
                      <a:pt x="21600" y="2557"/>
                    </a:cubicBezTo>
                    <a:cubicBezTo>
                      <a:pt x="21600" y="2557"/>
                      <a:pt x="21600" y="2557"/>
                      <a:pt x="21600" y="2557"/>
                    </a:cubicBezTo>
                    <a:close/>
                  </a:path>
                </a:pathLst>
              </a:custGeom>
              <a:solidFill>
                <a:srgbClr val="F4F5F5"/>
              </a:solidFill>
              <a:ln w="12700" cap="flat">
                <a:noFill/>
                <a:miter lim="400000"/>
              </a:ln>
              <a:effectLst/>
            </p:spPr>
            <p:txBody>
              <a:bodyPr wrap="square" lIns="10716" tIns="10716" rIns="10716" bIns="10716" numCol="1" anchor="ctr">
                <a:noAutofit/>
              </a:bodyPr>
              <a:lstStyle/>
              <a:p>
                <a:pPr defTabSz="12858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44"/>
              </a:p>
            </p:txBody>
          </p:sp>
        </p:grpSp>
        <p:sp>
          <p:nvSpPr>
            <p:cNvPr id="38" name="Rectangle 37"/>
            <p:cNvSpPr/>
            <p:nvPr/>
          </p:nvSpPr>
          <p:spPr>
            <a:xfrm>
              <a:off x="6712960" y="3774185"/>
              <a:ext cx="2550864" cy="336850"/>
            </a:xfrm>
            <a:prstGeom prst="rect">
              <a:avLst/>
            </a:prstGeom>
          </p:spPr>
          <p:txBody>
            <a:bodyPr wrap="none">
              <a:spAutoFit/>
            </a:bodyPr>
            <a:lstStyle/>
            <a:p>
              <a:r>
                <a:rPr lang="en-GB" sz="1400">
                  <a:latin typeface="Trebuchet MS" panose="020B0603020202020204" pitchFamily="34" charset="0"/>
                </a:rPr>
                <a:t>Radio Ombudsman Podcast</a:t>
              </a:r>
            </a:p>
          </p:txBody>
        </p:sp>
        <p:grpSp>
          <p:nvGrpSpPr>
            <p:cNvPr id="54" name="Group 53"/>
            <p:cNvGrpSpPr/>
            <p:nvPr/>
          </p:nvGrpSpPr>
          <p:grpSpPr>
            <a:xfrm>
              <a:off x="5328115" y="3625032"/>
              <a:ext cx="1305812" cy="606775"/>
              <a:chOff x="5259858" y="3895458"/>
              <a:chExt cx="1305812" cy="606775"/>
            </a:xfrm>
          </p:grpSpPr>
          <p:pic>
            <p:nvPicPr>
              <p:cNvPr id="1026" name="Picture 2" descr="Image result for soundcloud circl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858" y="3895458"/>
                <a:ext cx="561887" cy="56188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798" y="3915361"/>
                <a:ext cx="586872" cy="586872"/>
              </a:xfrm>
              <a:prstGeom prst="rect">
                <a:avLst/>
              </a:prstGeom>
            </p:spPr>
          </p:pic>
        </p:grpSp>
        <p:sp>
          <p:nvSpPr>
            <p:cNvPr id="48" name="Rectangle 47"/>
            <p:cNvSpPr/>
            <p:nvPr/>
          </p:nvSpPr>
          <p:spPr>
            <a:xfrm>
              <a:off x="6712960" y="2656811"/>
              <a:ext cx="1963496" cy="738664"/>
            </a:xfrm>
            <a:prstGeom prst="rect">
              <a:avLst/>
            </a:prstGeom>
          </p:spPr>
          <p:txBody>
            <a:bodyPr wrap="square">
              <a:spAutoFit/>
            </a:bodyPr>
            <a:lstStyle/>
            <a:p>
              <a:pPr fontAlgn="base"/>
              <a:r>
                <a:rPr lang="en-GB" sz="1400">
                  <a:latin typeface="Trebuchet MS" panose="020B0603020202020204" pitchFamily="34" charset="0"/>
                </a:rPr>
                <a:t>Parliamentary and Health Service Ombudsman</a:t>
              </a:r>
            </a:p>
          </p:txBody>
        </p:sp>
        <p:grpSp>
          <p:nvGrpSpPr>
            <p:cNvPr id="53" name="Group 52"/>
            <p:cNvGrpSpPr/>
            <p:nvPr/>
          </p:nvGrpSpPr>
          <p:grpSpPr>
            <a:xfrm>
              <a:off x="5209147" y="2618257"/>
              <a:ext cx="1356523" cy="743763"/>
              <a:chOff x="5209147" y="2866585"/>
              <a:chExt cx="1356523" cy="743763"/>
            </a:xfrm>
          </p:grpSpPr>
          <p:pic>
            <p:nvPicPr>
              <p:cNvPr id="1038" name="Picture 14" descr="Image result for linkedin circ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147" y="2866585"/>
                <a:ext cx="743763" cy="7437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8798" y="2940397"/>
                <a:ext cx="586872" cy="586872"/>
              </a:xfrm>
              <a:prstGeom prst="rect">
                <a:avLst/>
              </a:prstGeom>
            </p:spPr>
          </p:pic>
        </p:grpSp>
      </p:grpSp>
    </p:spTree>
    <p:extLst>
      <p:ext uri="{BB962C8B-B14F-4D97-AF65-F5344CB8AC3E}">
        <p14:creationId xmlns:p14="http://schemas.microsoft.com/office/powerpoint/2010/main" val="122192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0920"/>
            <a:ext cx="9875439" cy="857250"/>
          </a:xfrm>
        </p:spPr>
        <p:txBody>
          <a:bodyPr>
            <a:normAutofit/>
          </a:bodyPr>
          <a:lstStyle/>
          <a:p>
            <a:pPr algn="l"/>
            <a:r>
              <a:rPr lang="en-GB" sz="3600">
                <a:solidFill>
                  <a:srgbClr val="4173B0"/>
                </a:solidFill>
              </a:rPr>
              <a:t>Who we are</a:t>
            </a:r>
          </a:p>
        </p:txBody>
      </p:sp>
      <p:sp>
        <p:nvSpPr>
          <p:cNvPr id="3" name="Content Placeholder 2"/>
          <p:cNvSpPr>
            <a:spLocks noGrp="1"/>
          </p:cNvSpPr>
          <p:nvPr>
            <p:ph sz="half" idx="2"/>
          </p:nvPr>
        </p:nvSpPr>
        <p:spPr>
          <a:xfrm>
            <a:off x="5528326" y="1167595"/>
            <a:ext cx="3508170" cy="3074604"/>
          </a:xfrm>
        </p:spPr>
        <p:txBody>
          <a:bodyPr>
            <a:normAutofit/>
          </a:bodyPr>
          <a:lstStyle/>
          <a:p>
            <a:pPr marL="0" indent="0">
              <a:buNone/>
            </a:pPr>
            <a:r>
              <a:rPr lang="en-GB" sz="2000" b="1"/>
              <a:t>Health Service         Commissioners Act 1993</a:t>
            </a:r>
          </a:p>
        </p:txBody>
      </p:sp>
      <p:sp>
        <p:nvSpPr>
          <p:cNvPr id="4" name="Slide Number Placeholder 3"/>
          <p:cNvSpPr>
            <a:spLocks noGrp="1"/>
          </p:cNvSpPr>
          <p:nvPr>
            <p:ph type="sldNum" sz="quarter" idx="12"/>
          </p:nvPr>
        </p:nvSpPr>
        <p:spPr/>
        <p:txBody>
          <a:bodyPr/>
          <a:lstStyle/>
          <a:p>
            <a:pPr>
              <a:defRPr/>
            </a:pPr>
            <a:fld id="{4B997C8D-DAF7-4D15-B816-904348F503AE}" type="slidenum">
              <a:rPr lang="en-GB" smtClean="0"/>
              <a:pPr>
                <a:defRPr/>
              </a:pPr>
              <a:t>3</a:t>
            </a:fld>
            <a:endParaRPr lang="en-GB"/>
          </a:p>
        </p:txBody>
      </p:sp>
      <p:sp>
        <p:nvSpPr>
          <p:cNvPr id="5" name="Text Placeholder 4"/>
          <p:cNvSpPr>
            <a:spLocks noGrp="1"/>
          </p:cNvSpPr>
          <p:nvPr>
            <p:ph type="body" sz="quarter" idx="13"/>
          </p:nvPr>
        </p:nvSpPr>
        <p:spPr>
          <a:xfrm>
            <a:off x="904270" y="1167595"/>
            <a:ext cx="3450190" cy="2249458"/>
          </a:xfrm>
        </p:spPr>
        <p:txBody>
          <a:bodyPr/>
          <a:lstStyle/>
          <a:p>
            <a:pPr marL="0" indent="0">
              <a:buNone/>
            </a:pPr>
            <a:r>
              <a:rPr lang="en-GB" sz="2000" b="1"/>
              <a:t>Parliamentary Commissioner Act 1967</a:t>
            </a:r>
          </a:p>
          <a:p>
            <a:pPr marL="0" indent="0">
              <a:buNone/>
            </a:pPr>
            <a:endParaRPr lang="en-GB"/>
          </a:p>
        </p:txBody>
      </p:sp>
      <p:pic>
        <p:nvPicPr>
          <p:cNvPr id="6" name="Picture 5" descr="http://www.legislation.gov.uk/images/crests/ukpga.gif">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7094" y="858031"/>
            <a:ext cx="1152127" cy="945326"/>
          </a:xfrm>
          <a:prstGeom prst="rect">
            <a:avLst/>
          </a:prstGeom>
          <a:noFill/>
          <a:ln>
            <a:noFill/>
          </a:ln>
        </p:spPr>
      </p:pic>
      <p:pic>
        <p:nvPicPr>
          <p:cNvPr id="7" name="Picture 2" descr="G:\Communications Design\Images\Images formatted for Social media banners\Easy_read_forms_prom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527" y="2427734"/>
            <a:ext cx="3001337" cy="208823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a:spLocks noChangeAspect="1"/>
          </p:cNvSpPr>
          <p:nvPr/>
        </p:nvSpPr>
        <p:spPr>
          <a:xfrm>
            <a:off x="7107592" y="2112702"/>
            <a:ext cx="772917" cy="729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a:t>82%</a:t>
            </a:r>
          </a:p>
        </p:txBody>
      </p:sp>
      <p:sp>
        <p:nvSpPr>
          <p:cNvPr id="12" name="Text Placeholder 4"/>
          <p:cNvSpPr txBox="1">
            <a:spLocks/>
          </p:cNvSpPr>
          <p:nvPr/>
        </p:nvSpPr>
        <p:spPr>
          <a:xfrm>
            <a:off x="539553" y="1281894"/>
            <a:ext cx="2952327" cy="3078175"/>
          </a:xfrm>
          <a:prstGeom prst="rect">
            <a:avLst/>
          </a:prstGeom>
        </p:spPr>
        <p:txBody>
          <a:bodyPr lIns="68580" tIns="34290" rIns="68580" bIns="34290"/>
          <a:lstStyle>
            <a:lvl1pPr marL="342900" marR="0" indent="-342900" algn="l" defTabSz="914400" rtl="0" eaLnBrk="1" fontAlgn="base" latinLnBrk="0" hangingPunct="1">
              <a:lnSpc>
                <a:spcPts val="2800"/>
              </a:lnSpc>
              <a:spcBef>
                <a:spcPct val="0"/>
              </a:spcBef>
              <a:spcAft>
                <a:spcPts val="1400"/>
              </a:spcAft>
              <a:buClr>
                <a:srgbClr val="174A7C"/>
              </a:buClr>
              <a:buSzTx/>
              <a:buFont typeface="Arial" panose="020B0604020202020204" pitchFamily="34" charset="0"/>
              <a:buChar char="•"/>
              <a:tabLst/>
              <a:defRPr sz="2400">
                <a:solidFill>
                  <a:schemeClr val="tx1"/>
                </a:solidFill>
                <a:latin typeface="+mn-lt"/>
                <a:ea typeface="+mn-ea"/>
                <a:cs typeface="+mn-cs"/>
              </a:defRPr>
            </a:lvl1pPr>
            <a:lvl2pPr marL="635000" marR="0" indent="-177800" algn="l" defTabSz="914400" rtl="0" eaLnBrk="1" fontAlgn="base" latinLnBrk="0" hangingPunct="1">
              <a:lnSpc>
                <a:spcPts val="2800"/>
              </a:lnSpc>
              <a:spcBef>
                <a:spcPct val="0"/>
              </a:spcBef>
              <a:spcAft>
                <a:spcPts val="1400"/>
              </a:spcAft>
              <a:buClr>
                <a:srgbClr val="BBBB44"/>
              </a:buClr>
              <a:buSzTx/>
              <a:buFontTx/>
              <a:buChar char="–"/>
              <a:tabLst/>
              <a:defRPr sz="2800">
                <a:solidFill>
                  <a:schemeClr val="tx1"/>
                </a:solidFill>
                <a:latin typeface="+mn-lt"/>
              </a:defRPr>
            </a:lvl2pPr>
            <a:lvl3pPr marL="1092200" marR="0" indent="-177800" algn="l" defTabSz="914400" rtl="0" eaLnBrk="1" fontAlgn="base" latinLnBrk="0" hangingPunct="1">
              <a:lnSpc>
                <a:spcPts val="2800"/>
              </a:lnSpc>
              <a:spcBef>
                <a:spcPct val="0"/>
              </a:spcBef>
              <a:spcAft>
                <a:spcPts val="1400"/>
              </a:spcAft>
              <a:buClr>
                <a:srgbClr val="BBBB44"/>
              </a:buClr>
              <a:buSzTx/>
              <a:buFontTx/>
              <a:buChar char="–"/>
              <a:tabLst/>
              <a:defRPr>
                <a:solidFill>
                  <a:schemeClr val="tx1"/>
                </a:solidFill>
                <a:latin typeface="+mn-lt"/>
              </a:defRPr>
            </a:lvl3pPr>
            <a:lvl4pPr marL="1524000" marR="0" indent="-152400" algn="l" defTabSz="914400" rtl="0" eaLnBrk="1" fontAlgn="base" latinLnBrk="0" hangingPunct="1">
              <a:lnSpc>
                <a:spcPts val="2800"/>
              </a:lnSpc>
              <a:spcBef>
                <a:spcPct val="0"/>
              </a:spcBef>
              <a:spcAft>
                <a:spcPts val="1400"/>
              </a:spcAft>
              <a:buClr>
                <a:srgbClr val="BBBB44"/>
              </a:buClr>
              <a:buSzTx/>
              <a:buFontTx/>
              <a:buChar char="–"/>
              <a:tabLst/>
              <a:defRPr sz="1600">
                <a:solidFill>
                  <a:schemeClr val="tx1"/>
                </a:solidFill>
                <a:latin typeface="+mn-lt"/>
              </a:defRPr>
            </a:lvl4pPr>
            <a:lvl5pPr marL="1981200" marR="0" indent="-152400" algn="l" defTabSz="914400" rtl="0" eaLnBrk="1" fontAlgn="base" latinLnBrk="0" hangingPunct="1">
              <a:lnSpc>
                <a:spcPts val="2800"/>
              </a:lnSpc>
              <a:spcBef>
                <a:spcPct val="0"/>
              </a:spcBef>
              <a:spcAft>
                <a:spcPts val="1400"/>
              </a:spcAft>
              <a:buClr>
                <a:srgbClr val="BBBB44"/>
              </a:buClr>
              <a:buSzTx/>
              <a:buFontTx/>
              <a:buChar char="–"/>
              <a:tabLst/>
              <a:defRPr sz="1400">
                <a:solidFill>
                  <a:schemeClr val="tx1"/>
                </a:solidFill>
                <a:latin typeface="+mn-lt"/>
              </a:defRPr>
            </a:lvl5pPr>
            <a:lvl6pPr marL="24384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6pPr>
            <a:lvl7pPr marL="28956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7pPr>
            <a:lvl8pPr marL="33528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8pPr>
            <a:lvl9pPr marL="3810000" indent="-152400" algn="l" rtl="0" eaLnBrk="1" fontAlgn="base" hangingPunct="1">
              <a:lnSpc>
                <a:spcPts val="2800"/>
              </a:lnSpc>
              <a:spcBef>
                <a:spcPct val="0"/>
              </a:spcBef>
              <a:spcAft>
                <a:spcPts val="1400"/>
              </a:spcAft>
              <a:buClr>
                <a:schemeClr val="accent1"/>
              </a:buClr>
              <a:buChar char="–"/>
              <a:defRPr sz="1400">
                <a:solidFill>
                  <a:schemeClr val="tx1"/>
                </a:solidFill>
                <a:latin typeface="+mn-lt"/>
              </a:defRPr>
            </a:lvl9pPr>
          </a:lstStyle>
          <a:p>
            <a:endParaRPr lang="en-GB" kern="0"/>
          </a:p>
          <a:p>
            <a:endParaRPr lang="en-GB" kern="0"/>
          </a:p>
          <a:p>
            <a:endParaRPr lang="en-GB" kern="0"/>
          </a:p>
          <a:p>
            <a:pPr marL="0" indent="0">
              <a:buNone/>
            </a:pPr>
            <a:r>
              <a:rPr lang="en-GB" kern="0"/>
              <a:t>              </a:t>
            </a:r>
          </a:p>
        </p:txBody>
      </p:sp>
      <p:sp>
        <p:nvSpPr>
          <p:cNvPr id="13" name="Oval 12"/>
          <p:cNvSpPr>
            <a:spLocks noChangeAspect="1"/>
          </p:cNvSpPr>
          <p:nvPr/>
        </p:nvSpPr>
        <p:spPr>
          <a:xfrm>
            <a:off x="1547664" y="2112702"/>
            <a:ext cx="858417" cy="729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a:t>18% </a:t>
            </a:r>
          </a:p>
        </p:txBody>
      </p:sp>
      <p:sp>
        <p:nvSpPr>
          <p:cNvPr id="17" name="TextBox 16"/>
          <p:cNvSpPr txBox="1"/>
          <p:nvPr/>
        </p:nvSpPr>
        <p:spPr>
          <a:xfrm>
            <a:off x="6553200" y="3103369"/>
            <a:ext cx="2205608" cy="500137"/>
          </a:xfrm>
          <a:prstGeom prst="rect">
            <a:avLst/>
          </a:prstGeom>
          <a:noFill/>
          <a:ln w="28575">
            <a:solidFill>
              <a:schemeClr val="accent1"/>
            </a:solidFill>
          </a:ln>
        </p:spPr>
        <p:txBody>
          <a:bodyPr wrap="square" lIns="68580" tIns="34290" rIns="68580" bIns="34290" rtlCol="0">
            <a:spAutoFit/>
          </a:bodyPr>
          <a:lstStyle/>
          <a:p>
            <a:r>
              <a:rPr lang="en-GB" sz="1400">
                <a:latin typeface="Trebuchet MS" panose="020B0603020202020204" pitchFamily="34" charset="0"/>
              </a:rPr>
              <a:t>Complaints about the NHS in England </a:t>
            </a:r>
          </a:p>
        </p:txBody>
      </p:sp>
      <p:sp>
        <p:nvSpPr>
          <p:cNvPr id="18" name="TextBox 17"/>
          <p:cNvSpPr txBox="1"/>
          <p:nvPr/>
        </p:nvSpPr>
        <p:spPr>
          <a:xfrm>
            <a:off x="1141858" y="3103369"/>
            <a:ext cx="1896012" cy="931024"/>
          </a:xfrm>
          <a:prstGeom prst="rect">
            <a:avLst/>
          </a:prstGeom>
          <a:noFill/>
          <a:ln w="28575">
            <a:solidFill>
              <a:srgbClr val="7030A0"/>
            </a:solidFill>
          </a:ln>
        </p:spPr>
        <p:txBody>
          <a:bodyPr wrap="square" lIns="68580" tIns="34290" rIns="68580" bIns="34290" rtlCol="0">
            <a:spAutoFit/>
          </a:bodyPr>
          <a:lstStyle/>
          <a:p>
            <a:r>
              <a:rPr lang="en-GB" sz="1400">
                <a:latin typeface="Trebuchet MS" panose="020B0603020202020204" pitchFamily="34" charset="0"/>
              </a:rPr>
              <a:t>Complaints about UK government departments and public organisations  </a:t>
            </a:r>
          </a:p>
        </p:txBody>
      </p:sp>
      <p:pic>
        <p:nvPicPr>
          <p:cNvPr id="14" name="Picture 13"/>
          <p:cNvPicPr>
            <a:picLocks noChangeAspect="1"/>
          </p:cNvPicPr>
          <p:nvPr/>
        </p:nvPicPr>
        <p:blipFill>
          <a:blip r:embed="rId6"/>
          <a:stretch>
            <a:fillRect/>
          </a:stretch>
        </p:blipFill>
        <p:spPr>
          <a:xfrm>
            <a:off x="3935670" y="886431"/>
            <a:ext cx="1498104" cy="1226271"/>
          </a:xfrm>
          <a:prstGeom prst="rect">
            <a:avLst/>
          </a:prstGeom>
        </p:spPr>
      </p:pic>
    </p:spTree>
    <p:extLst>
      <p:ext uri="{BB962C8B-B14F-4D97-AF65-F5344CB8AC3E}">
        <p14:creationId xmlns:p14="http://schemas.microsoft.com/office/powerpoint/2010/main" val="285531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931224" cy="1080120"/>
          </a:xfrm>
        </p:spPr>
        <p:txBody>
          <a:bodyPr/>
          <a:lstStyle/>
          <a:p>
            <a:r>
              <a:rPr lang="en-GB" sz="3200" b="0">
                <a:solidFill>
                  <a:schemeClr val="accent1"/>
                </a:solidFill>
              </a:rPr>
              <a:t>What we do - NHS complaints</a:t>
            </a:r>
            <a:br>
              <a:rPr lang="en-GB" sz="3200" b="0">
                <a:solidFill>
                  <a:schemeClr val="accent1"/>
                </a:solidFill>
              </a:rPr>
            </a:br>
            <a:r>
              <a:rPr lang="en-GB" sz="3200" b="0">
                <a:solidFill>
                  <a:schemeClr val="accent1"/>
                </a:solidFill>
              </a:rPr>
              <a:t>second and final stage</a:t>
            </a:r>
          </a:p>
        </p:txBody>
      </p:sp>
      <p:sp>
        <p:nvSpPr>
          <p:cNvPr id="3" name="Text Placeholder 2"/>
          <p:cNvSpPr>
            <a:spLocks noGrp="1"/>
          </p:cNvSpPr>
          <p:nvPr>
            <p:ph type="body" sz="quarter" idx="13"/>
          </p:nvPr>
        </p:nvSpPr>
        <p:spPr>
          <a:xfrm>
            <a:off x="755650" y="2139702"/>
            <a:ext cx="7920038" cy="2376263"/>
          </a:xfrm>
          <a:noFill/>
        </p:spPr>
        <p:txBody>
          <a:bodyPr>
            <a:normAutofit fontScale="92500" lnSpcReduction="20000"/>
          </a:bodyPr>
          <a:lstStyle/>
          <a:p>
            <a:endParaRPr lang="en-GB" b="1"/>
          </a:p>
          <a:p>
            <a:endParaRPr lang="en-GB" b="1"/>
          </a:p>
          <a:p>
            <a:r>
              <a:rPr lang="en-GB" sz="2400"/>
              <a:t>Under Regulation 14(2)(c) and Regulation 14(2)(d), the local response must tell the complainant of their right to take the complaint to the Ombudsman</a:t>
            </a:r>
          </a:p>
          <a:p>
            <a:endParaRPr lang="en-GB" sz="2400"/>
          </a:p>
          <a:p>
            <a:pPr marL="0" indent="0">
              <a:buNone/>
            </a:pPr>
            <a:r>
              <a:rPr lang="en-GB" sz="1700" i="1"/>
              <a:t>The Local Authority Social Services and National Health Service Complaints (England) Regulations 2009</a:t>
            </a:r>
          </a:p>
          <a:p>
            <a:endParaRPr lang="en-GB"/>
          </a:p>
        </p:txBody>
      </p:sp>
      <p:pic>
        <p:nvPicPr>
          <p:cNvPr id="4" name="Picture 2" descr="C:\Users\tomlinsonl\AppData\Local\Microsoft\Windows\Temporary Internet Files\Content.Outlook\Y1NUYJG5\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565" y="1460121"/>
            <a:ext cx="1872208"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6"/>
          </p:nvPr>
        </p:nvSpPr>
        <p:spPr/>
        <p:txBody>
          <a:bodyPr/>
          <a:lstStyle/>
          <a:p>
            <a:fld id="{C505F74E-C0C2-4F07-8B62-5FAE9D938BEB}" type="slidenum">
              <a:rPr lang="en-GB" smtClean="0"/>
              <a:t>4</a:t>
            </a:fld>
            <a:endParaRPr lang="en-GB"/>
          </a:p>
        </p:txBody>
      </p:sp>
    </p:spTree>
    <p:extLst>
      <p:ext uri="{BB962C8B-B14F-4D97-AF65-F5344CB8AC3E}">
        <p14:creationId xmlns:p14="http://schemas.microsoft.com/office/powerpoint/2010/main" val="250012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F581-8D36-4667-8A34-8082D5CE1F95}"/>
              </a:ext>
            </a:extLst>
          </p:cNvPr>
          <p:cNvSpPr>
            <a:spLocks noGrp="1"/>
          </p:cNvSpPr>
          <p:nvPr>
            <p:ph type="title"/>
          </p:nvPr>
        </p:nvSpPr>
        <p:spPr>
          <a:xfrm>
            <a:off x="468385" y="-25879"/>
            <a:ext cx="7931224" cy="936104"/>
          </a:xfrm>
        </p:spPr>
        <p:txBody>
          <a:bodyPr/>
          <a:lstStyle/>
          <a:p>
            <a:r>
              <a:rPr lang="en-GB">
                <a:solidFill>
                  <a:srgbClr val="7030A0"/>
                </a:solidFill>
              </a:rPr>
              <a:t>Our numbers – 2022-23</a:t>
            </a:r>
          </a:p>
        </p:txBody>
      </p:sp>
      <p:sp>
        <p:nvSpPr>
          <p:cNvPr id="3" name="Text Placeholder 2">
            <a:extLst>
              <a:ext uri="{FF2B5EF4-FFF2-40B4-BE49-F238E27FC236}">
                <a16:creationId xmlns:a16="http://schemas.microsoft.com/office/drawing/2014/main" id="{A6DA9406-A2A6-432E-9C55-9079A91131F4}"/>
              </a:ext>
            </a:extLst>
          </p:cNvPr>
          <p:cNvSpPr>
            <a:spLocks noGrp="1"/>
          </p:cNvSpPr>
          <p:nvPr>
            <p:ph type="body" sz="quarter" idx="13"/>
          </p:nvPr>
        </p:nvSpPr>
        <p:spPr>
          <a:xfrm>
            <a:off x="766762" y="1035151"/>
            <a:ext cx="7920038" cy="3312367"/>
          </a:xfrm>
          <a:noFill/>
        </p:spPr>
        <p:txBody>
          <a:bodyPr>
            <a:normAutofit/>
          </a:bodyPr>
          <a:lstStyle/>
          <a:p>
            <a:r>
              <a:rPr lang="en-GB" sz="2000">
                <a:solidFill>
                  <a:srgbClr val="002060"/>
                </a:solidFill>
              </a:rPr>
              <a:t>129,346 enquiries received  </a:t>
            </a:r>
          </a:p>
          <a:p>
            <a:r>
              <a:rPr lang="en-GB" sz="2000">
                <a:solidFill>
                  <a:srgbClr val="002060"/>
                </a:solidFill>
              </a:rPr>
              <a:t>24,984 complaints were not ready for us </a:t>
            </a:r>
          </a:p>
          <a:p>
            <a:r>
              <a:rPr lang="en-GB" sz="2000">
                <a:solidFill>
                  <a:srgbClr val="002060"/>
                </a:solidFill>
              </a:rPr>
              <a:t>35,662 decisions were made, including:</a:t>
            </a:r>
          </a:p>
          <a:p>
            <a:pPr lvl="1"/>
            <a:r>
              <a:rPr lang="en-GB" sz="2000">
                <a:solidFill>
                  <a:srgbClr val="002060"/>
                </a:solidFill>
              </a:rPr>
              <a:t>27,492 decided after initial checks</a:t>
            </a:r>
          </a:p>
          <a:p>
            <a:pPr lvl="1"/>
            <a:r>
              <a:rPr lang="en-GB" sz="2000">
                <a:solidFill>
                  <a:srgbClr val="002060"/>
                </a:solidFill>
              </a:rPr>
              <a:t>74 cases resolved through mediation</a:t>
            </a:r>
          </a:p>
          <a:p>
            <a:pPr lvl="1"/>
            <a:r>
              <a:rPr lang="en-GB" sz="2000">
                <a:solidFill>
                  <a:srgbClr val="002060"/>
                </a:solidFill>
              </a:rPr>
              <a:t>7,484 decided at primary investigation</a:t>
            </a:r>
          </a:p>
          <a:p>
            <a:pPr lvl="1"/>
            <a:r>
              <a:rPr lang="en-GB" sz="2000">
                <a:solidFill>
                  <a:srgbClr val="002060"/>
                </a:solidFill>
              </a:rPr>
              <a:t>612 decided after detailed investigation</a:t>
            </a:r>
          </a:p>
          <a:p>
            <a:pPr lvl="1"/>
            <a:endParaRPr lang="en-GB"/>
          </a:p>
        </p:txBody>
      </p:sp>
      <p:pic>
        <p:nvPicPr>
          <p:cNvPr id="6" name="Picture 5">
            <a:extLst>
              <a:ext uri="{FF2B5EF4-FFF2-40B4-BE49-F238E27FC236}">
                <a16:creationId xmlns:a16="http://schemas.microsoft.com/office/drawing/2014/main" id="{F068B219-F9EA-85EC-91E4-2F8E45BEC3E2}"/>
              </a:ext>
            </a:extLst>
          </p:cNvPr>
          <p:cNvPicPr>
            <a:picLocks noChangeAspect="1"/>
          </p:cNvPicPr>
          <p:nvPr/>
        </p:nvPicPr>
        <p:blipFill>
          <a:blip r:embed="rId3"/>
          <a:stretch>
            <a:fillRect/>
          </a:stretch>
        </p:blipFill>
        <p:spPr>
          <a:xfrm>
            <a:off x="7521709" y="1200031"/>
            <a:ext cx="1755800" cy="2743438"/>
          </a:xfrm>
          <a:prstGeom prst="rect">
            <a:avLst/>
          </a:prstGeom>
        </p:spPr>
      </p:pic>
      <p:sp>
        <p:nvSpPr>
          <p:cNvPr id="4" name="Slide Number Placeholder 3">
            <a:extLst>
              <a:ext uri="{FF2B5EF4-FFF2-40B4-BE49-F238E27FC236}">
                <a16:creationId xmlns:a16="http://schemas.microsoft.com/office/drawing/2014/main" id="{364233AE-BCE1-689F-548D-9FFE644A2184}"/>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5F74E-C0C2-4F07-8B62-5FAE9D938BE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681F058-E8EE-B37A-C9C5-0F1C98DFE31B}"/>
              </a:ext>
            </a:extLst>
          </p:cNvPr>
          <p:cNvPicPr>
            <a:picLocks noChangeAspect="1"/>
          </p:cNvPicPr>
          <p:nvPr/>
        </p:nvPicPr>
        <p:blipFill>
          <a:blip r:embed="rId4"/>
          <a:stretch>
            <a:fillRect/>
          </a:stretch>
        </p:blipFill>
        <p:spPr>
          <a:xfrm>
            <a:off x="6948264" y="1036681"/>
            <a:ext cx="1950984" cy="289196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55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5EAF-C5DF-4FE2-B545-DF7E4A4A95AD}"/>
              </a:ext>
            </a:extLst>
          </p:cNvPr>
          <p:cNvSpPr>
            <a:spLocks noGrp="1"/>
          </p:cNvSpPr>
          <p:nvPr>
            <p:ph type="title"/>
          </p:nvPr>
        </p:nvSpPr>
        <p:spPr>
          <a:xfrm>
            <a:off x="514480" y="1"/>
            <a:ext cx="8172395" cy="915566"/>
          </a:xfrm>
        </p:spPr>
        <p:txBody>
          <a:bodyPr/>
          <a:lstStyle/>
          <a:p>
            <a:r>
              <a:rPr lang="en-GB">
                <a:solidFill>
                  <a:srgbClr val="7030A0"/>
                </a:solidFill>
              </a:rPr>
              <a:t>Recommendations in 2022-23</a:t>
            </a:r>
          </a:p>
        </p:txBody>
      </p:sp>
      <p:graphicFrame>
        <p:nvGraphicFramePr>
          <p:cNvPr id="3" name="Table 3">
            <a:extLst>
              <a:ext uri="{FF2B5EF4-FFF2-40B4-BE49-F238E27FC236}">
                <a16:creationId xmlns:a16="http://schemas.microsoft.com/office/drawing/2014/main" id="{9C4DEB0B-DAD8-A089-BBA3-15F991EF310B}"/>
              </a:ext>
            </a:extLst>
          </p:cNvPr>
          <p:cNvGraphicFramePr>
            <a:graphicFrameLocks noGrp="1"/>
          </p:cNvGraphicFramePr>
          <p:nvPr/>
        </p:nvGraphicFramePr>
        <p:xfrm>
          <a:off x="1043608" y="1275606"/>
          <a:ext cx="7560840" cy="2952328"/>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1070763482"/>
                    </a:ext>
                  </a:extLst>
                </a:gridCol>
                <a:gridCol w="3816424">
                  <a:extLst>
                    <a:ext uri="{9D8B030D-6E8A-4147-A177-3AD203B41FA5}">
                      <a16:colId xmlns:a16="http://schemas.microsoft.com/office/drawing/2014/main" val="3902230640"/>
                    </a:ext>
                  </a:extLst>
                </a:gridCol>
              </a:tblGrid>
              <a:tr h="1459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a:solidFill>
                          <a:srgbClr val="3E3F6B"/>
                        </a:solidFill>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solidFill>
                            <a:srgbClr val="3E3F6B"/>
                          </a:solidFill>
                          <a:latin typeface="Trebuchet MS" panose="020B0603020202020204" pitchFamily="34" charset="0"/>
                        </a:rPr>
                        <a:t>We recommended 361 apologies</a:t>
                      </a:r>
                    </a:p>
                    <a:p>
                      <a:endParaRPr lang="en-GB" sz="200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n-GB" sz="2000">
                        <a:solidFill>
                          <a:srgbClr val="3E3F6B"/>
                        </a:solidFill>
                        <a:latin typeface="Trebuchet MS" panose="020B0603020202020204" pitchFamily="34" charset="0"/>
                      </a:endParaRPr>
                    </a:p>
                    <a:p>
                      <a:pPr algn="ctr"/>
                      <a:r>
                        <a:rPr lang="en-GB" sz="2000">
                          <a:solidFill>
                            <a:srgbClr val="3E3F6B"/>
                          </a:solidFill>
                          <a:latin typeface="Trebuchet MS" panose="020B0603020202020204" pitchFamily="34" charset="0"/>
                        </a:rPr>
                        <a:t>We made 298 service improvement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95032973"/>
                  </a:ext>
                </a:extLst>
              </a:tr>
              <a:tr h="1492686">
                <a:tc>
                  <a:txBody>
                    <a:bodyPr/>
                    <a:lstStyle/>
                    <a:p>
                      <a:pPr algn="ctr"/>
                      <a:endParaRPr lang="en-GB" sz="2000" b="1">
                        <a:solidFill>
                          <a:srgbClr val="3E3F6B"/>
                        </a:solidFill>
                        <a:latin typeface="Trebuchet MS" panose="020B0603020202020204" pitchFamily="34" charset="0"/>
                      </a:endParaRPr>
                    </a:p>
                    <a:p>
                      <a:pPr algn="ctr"/>
                      <a:r>
                        <a:rPr lang="en-GB" sz="2000" b="1">
                          <a:solidFill>
                            <a:srgbClr val="3E3F6B"/>
                          </a:solidFill>
                          <a:latin typeface="Trebuchet MS" panose="020B0603020202020204" pitchFamily="34" charset="0"/>
                        </a:rPr>
                        <a:t>We recommended 98 other actions to put things right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GB" sz="2000" b="1" dirty="0">
                        <a:solidFill>
                          <a:srgbClr val="3E3F6B"/>
                        </a:solidFill>
                        <a:latin typeface="Trebuchet MS" panose="020B0603020202020204" pitchFamily="34" charset="0"/>
                      </a:endParaRPr>
                    </a:p>
                    <a:p>
                      <a:pPr algn="ctr"/>
                      <a:r>
                        <a:rPr lang="en-GB" sz="2000" b="1" dirty="0">
                          <a:solidFill>
                            <a:srgbClr val="3E3F6B"/>
                          </a:solidFill>
                          <a:latin typeface="Trebuchet MS" panose="020B0603020202020204" pitchFamily="34" charset="0"/>
                        </a:rPr>
                        <a:t>Financial remedy recommendations totalled £401,847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434489"/>
                  </a:ext>
                </a:extLst>
              </a:tr>
            </a:tbl>
          </a:graphicData>
        </a:graphic>
      </p:graphicFrame>
      <p:sp>
        <p:nvSpPr>
          <p:cNvPr id="4" name="Slide Number Placeholder 3">
            <a:extLst>
              <a:ext uri="{FF2B5EF4-FFF2-40B4-BE49-F238E27FC236}">
                <a16:creationId xmlns:a16="http://schemas.microsoft.com/office/drawing/2014/main" id="{4DECEA06-61E5-55DA-611E-125846C81E77}"/>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5F74E-C0C2-4F07-8B62-5FAE9D938BE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520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46" y="-65459"/>
            <a:ext cx="7931224" cy="1080120"/>
          </a:xfrm>
        </p:spPr>
        <p:txBody>
          <a:bodyPr/>
          <a:lstStyle/>
          <a:p>
            <a:r>
              <a:rPr lang="en-GB" sz="3200">
                <a:solidFill>
                  <a:srgbClr val="7030A0"/>
                </a:solidFill>
              </a:rPr>
              <a:t>The complaint journey  </a:t>
            </a:r>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7</a:t>
            </a: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Content Placeholder 5">
            <a:extLst>
              <a:ext uri="{FF2B5EF4-FFF2-40B4-BE49-F238E27FC236}">
                <a16:creationId xmlns:a16="http://schemas.microsoft.com/office/drawing/2014/main" id="{D3C1761D-DB59-465C-319C-01E3147DB228}"/>
              </a:ext>
            </a:extLst>
          </p:cNvPr>
          <p:cNvSpPr>
            <a:spLocks noGrp="1"/>
          </p:cNvSpPr>
          <p:nvPr>
            <p:ph type="body" sz="quarter" idx="13"/>
          </p:nvPr>
        </p:nvSpPr>
        <p:spPr>
          <a:xfrm>
            <a:off x="541309" y="785105"/>
            <a:ext cx="4950206" cy="3586845"/>
          </a:xfrm>
        </p:spPr>
        <p:txBody>
          <a:bodyPr>
            <a:normAutofit lnSpcReduction="10000"/>
          </a:bodyPr>
          <a:lstStyle/>
          <a:p>
            <a:pPr marL="0" indent="0">
              <a:lnSpc>
                <a:spcPct val="107000"/>
              </a:lnSpc>
              <a:spcAft>
                <a:spcPts val="800"/>
              </a:spcAft>
              <a:buNone/>
            </a:pPr>
            <a:r>
              <a:rPr lang="en-GB" sz="11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2200" b="1"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When we first receive a complaint</a:t>
            </a:r>
          </a:p>
          <a:p>
            <a:pPr marL="0" lvl="0" indent="0">
              <a:lnSpc>
                <a:spcPct val="107000"/>
              </a:lnSpc>
              <a:buNone/>
            </a:pPr>
            <a:r>
              <a:rPr lang="en-GB" sz="2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We check that: </a:t>
            </a:r>
            <a:endParaRPr lang="en-GB" sz="2200" dirty="0">
              <a:solidFill>
                <a:srgbClr val="002060"/>
              </a:solidFill>
              <a:effectLst/>
              <a:ea typeface="Calibri" panose="020F0502020204030204" pitchFamily="34" charset="0"/>
              <a:cs typeface="Times New Roman" panose="02020603050405020304" pitchFamily="18" charset="0"/>
            </a:endParaRPr>
          </a:p>
          <a:p>
            <a:pPr lvl="1" indent="-342900">
              <a:buFont typeface="Symbol" panose="05050102010706020507" pitchFamily="18" charset="2"/>
              <a:buChar char=""/>
            </a:pPr>
            <a:r>
              <a:rPr lang="en-GB" sz="2200" dirty="0">
                <a:solidFill>
                  <a:srgbClr val="002060"/>
                </a:solidFill>
                <a:effectLst/>
                <a:ea typeface="Calibri" panose="020F0502020204030204" pitchFamily="34" charset="0"/>
                <a:cs typeface="Times New Roman" panose="02020603050405020304" pitchFamily="18" charset="0"/>
              </a:rPr>
              <a:t>It’s about an organisation and a matter we can investigate</a:t>
            </a:r>
          </a:p>
          <a:p>
            <a:pPr lvl="1" indent="-342900">
              <a:buFont typeface="Symbol" panose="05050102010706020507" pitchFamily="18" charset="2"/>
              <a:buChar char=""/>
            </a:pPr>
            <a:r>
              <a:rPr lang="en-GB" sz="2200" dirty="0">
                <a:solidFill>
                  <a:srgbClr val="002060"/>
                </a:solidFill>
                <a:effectLst/>
                <a:ea typeface="Calibri" panose="020F0502020204030204" pitchFamily="34" charset="0"/>
                <a:cs typeface="Times New Roman" panose="02020603050405020304" pitchFamily="18" charset="0"/>
              </a:rPr>
              <a:t>It has finished the organisation’s complaint procedure</a:t>
            </a:r>
            <a:r>
              <a:rPr lang="en-GB" sz="2200" dirty="0">
                <a:solidFill>
                  <a:srgbClr val="002060"/>
                </a:solidFill>
                <a:effectLst/>
                <a:ea typeface="Calibri" panose="020F0502020204030204" pitchFamily="34" charset="0"/>
                <a:cs typeface="Arial" panose="020B0604020202020204" pitchFamily="34" charset="0"/>
              </a:rPr>
              <a:t> </a:t>
            </a:r>
          </a:p>
          <a:p>
            <a:pPr marL="0" indent="0">
              <a:buNone/>
            </a:pPr>
            <a:endParaRPr lang="en-GB" sz="1800" dirty="0">
              <a:solidFill>
                <a:srgbClr val="000000"/>
              </a:solidFill>
              <a:effectLst/>
              <a:latin typeface="Trebuchet MS" panose="020B0603020202020204" pitchFamily="34" charset="0"/>
              <a:ea typeface="Calibri" panose="020F0502020204030204" pitchFamily="34" charset="0"/>
              <a:cs typeface="Arial" panose="020B0604020202020204" pitchFamily="34" charset="0"/>
            </a:endParaRPr>
          </a:p>
          <a:p>
            <a:pPr marL="0" lvl="0" indent="0">
              <a:lnSpc>
                <a:spcPct val="107000"/>
              </a:lnSpc>
              <a:buNone/>
            </a:pPr>
            <a:r>
              <a:rPr lang="en-GB" sz="24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F68E995-3AC5-5A62-79DC-2AC67E085440}"/>
              </a:ext>
            </a:extLst>
          </p:cNvPr>
          <p:cNvPicPr>
            <a:picLocks noChangeAspect="1"/>
          </p:cNvPicPr>
          <p:nvPr/>
        </p:nvPicPr>
        <p:blipFill>
          <a:blip r:embed="rId3"/>
          <a:stretch>
            <a:fillRect/>
          </a:stretch>
        </p:blipFill>
        <p:spPr>
          <a:xfrm>
            <a:off x="6127589" y="897465"/>
            <a:ext cx="2313174" cy="4045148"/>
          </a:xfrm>
          <a:prstGeom prst="rect">
            <a:avLst/>
          </a:prstGeom>
          <a:ln>
            <a:noFill/>
          </a:ln>
          <a:effectLst>
            <a:softEdge rad="112500"/>
          </a:effectLst>
        </p:spPr>
      </p:pic>
    </p:spTree>
    <p:extLst>
      <p:ext uri="{BB962C8B-B14F-4D97-AF65-F5344CB8AC3E}">
        <p14:creationId xmlns:p14="http://schemas.microsoft.com/office/powerpoint/2010/main" val="257328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88" y="-113676"/>
            <a:ext cx="7931224" cy="1080120"/>
          </a:xfrm>
        </p:spPr>
        <p:txBody>
          <a:bodyPr/>
          <a:lstStyle/>
          <a:p>
            <a:r>
              <a:rPr lang="en-GB" sz="3200">
                <a:solidFill>
                  <a:srgbClr val="7030A0"/>
                </a:solidFill>
              </a:rPr>
              <a:t>The complaint journey   </a:t>
            </a:r>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5F74E-C0C2-4F07-8B62-5FAE9D938BE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Content Placeholder 5">
            <a:extLst>
              <a:ext uri="{FF2B5EF4-FFF2-40B4-BE49-F238E27FC236}">
                <a16:creationId xmlns:a16="http://schemas.microsoft.com/office/drawing/2014/main" id="{D3C1761D-DB59-465C-319C-01E3147DB228}"/>
              </a:ext>
            </a:extLst>
          </p:cNvPr>
          <p:cNvSpPr>
            <a:spLocks noGrp="1"/>
          </p:cNvSpPr>
          <p:nvPr>
            <p:ph type="body" sz="quarter" idx="13"/>
          </p:nvPr>
        </p:nvSpPr>
        <p:spPr>
          <a:xfrm>
            <a:off x="606388" y="1106662"/>
            <a:ext cx="5253214" cy="3797523"/>
          </a:xfrm>
        </p:spPr>
        <p:txBody>
          <a:bodyPr>
            <a:normAutofit/>
          </a:bodyPr>
          <a:lstStyle/>
          <a:p>
            <a:pPr marL="0" indent="0">
              <a:lnSpc>
                <a:spcPct val="107000"/>
              </a:lnSpc>
              <a:spcAft>
                <a:spcPts val="800"/>
              </a:spcAft>
              <a:buNone/>
            </a:pPr>
            <a:r>
              <a:rPr lang="en-GB" sz="2000">
                <a:effectLst/>
                <a:latin typeface="Trebuchet MS" panose="020B0603020202020204" pitchFamily="34" charset="0"/>
                <a:ea typeface="Calibri" panose="020F0502020204030204" pitchFamily="34" charset="0"/>
                <a:cs typeface="Times New Roman" panose="02020603050405020304" pitchFamily="18" charset="0"/>
              </a:rPr>
              <a:t> </a:t>
            </a:r>
            <a:r>
              <a:rPr lang="en-GB" sz="2000" b="1">
                <a:solidFill>
                  <a:srgbClr val="002060"/>
                </a:solidFill>
                <a:ea typeface="Calibri" panose="020F0502020204030204" pitchFamily="34" charset="0"/>
                <a:cs typeface="Times New Roman" panose="02020603050405020304" pitchFamily="18" charset="0"/>
              </a:rPr>
              <a:t>P</a:t>
            </a:r>
            <a:r>
              <a:rPr lang="en-GB" sz="2000" b="1">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rimary investigation</a:t>
            </a:r>
            <a:endParaRPr lang="en-GB"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a:solidFill>
                  <a:srgbClr val="002060"/>
                </a:solidFill>
                <a:ea typeface="Calibri" panose="020F0502020204030204" pitchFamily="34" charset="0"/>
                <a:cs typeface="Times New Roman" panose="02020603050405020304" pitchFamily="18" charset="0"/>
              </a:rPr>
              <a:t>Has the complaint been made within a year of the person knowing about the issues?</a:t>
            </a:r>
          </a:p>
          <a:p>
            <a:pPr marL="342900" lvl="0" indent="-342900">
              <a:lnSpc>
                <a:spcPct val="107000"/>
              </a:lnSpc>
              <a:buFont typeface="Symbol" panose="05050102010706020507" pitchFamily="18" charset="2"/>
              <a:buChar char=""/>
            </a:pPr>
            <a:r>
              <a:rPr lang="en-GB" sz="2000">
                <a:solidFill>
                  <a:srgbClr val="002060"/>
                </a:solidFill>
                <a:ea typeface="Calibri" panose="020F0502020204030204" pitchFamily="34" charset="0"/>
                <a:cs typeface="Times New Roman" panose="02020603050405020304" pitchFamily="18" charset="0"/>
              </a:rPr>
              <a:t>Is there an alternative legal remedy? </a:t>
            </a:r>
          </a:p>
          <a:p>
            <a:pPr marL="342900" lvl="0" indent="-342900">
              <a:lnSpc>
                <a:spcPct val="107000"/>
              </a:lnSpc>
              <a:buFont typeface="Symbol" panose="05050102010706020507" pitchFamily="18" charset="2"/>
              <a:buChar char=""/>
            </a:pPr>
            <a:r>
              <a:rPr lang="en-GB" sz="2000">
                <a:solidFill>
                  <a:srgbClr val="002060"/>
                </a:solidFill>
                <a:ea typeface="Calibri" panose="020F0502020204030204" pitchFamily="34" charset="0"/>
                <a:cs typeface="Times New Roman" panose="02020603050405020304" pitchFamily="18" charset="0"/>
              </a:rPr>
              <a:t>Is another organisation better suited to deal with the complaint? </a:t>
            </a:r>
          </a:p>
          <a:p>
            <a:pPr marL="342900" lvl="0" indent="-342900">
              <a:lnSpc>
                <a:spcPct val="107000"/>
              </a:lnSpc>
              <a:buFont typeface="Symbol" panose="05050102010706020507" pitchFamily="18" charset="2"/>
              <a:buChar char=""/>
            </a:pPr>
            <a:endParaRPr lang="en-GB" sz="2400">
              <a:solidFill>
                <a:schemeClr val="bg1">
                  <a:lumMod val="50000"/>
                </a:schemeClr>
              </a:solidFill>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400">
              <a:solidFill>
                <a:schemeClr val="bg1">
                  <a:lumMod val="50000"/>
                </a:schemeClr>
              </a:solidFill>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400">
              <a:solidFill>
                <a:schemeClr val="bg1">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400">
              <a:solidFill>
                <a:schemeClr val="bg1">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endParaRPr lang="en-GB" sz="240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CB11310-37DB-F9DC-D8AD-C976FF160617}"/>
              </a:ext>
            </a:extLst>
          </p:cNvPr>
          <p:cNvPicPr>
            <a:picLocks noChangeAspect="1"/>
          </p:cNvPicPr>
          <p:nvPr/>
        </p:nvPicPr>
        <p:blipFill>
          <a:blip r:embed="rId3"/>
          <a:stretch>
            <a:fillRect/>
          </a:stretch>
        </p:blipFill>
        <p:spPr>
          <a:xfrm>
            <a:off x="6084168" y="1301164"/>
            <a:ext cx="2735972" cy="3117234"/>
          </a:xfrm>
          <a:prstGeom prst="rect">
            <a:avLst/>
          </a:prstGeom>
          <a:ln>
            <a:noFill/>
          </a:ln>
          <a:effectLst>
            <a:softEdge rad="112500"/>
          </a:effectLst>
        </p:spPr>
      </p:pic>
    </p:spTree>
    <p:extLst>
      <p:ext uri="{BB962C8B-B14F-4D97-AF65-F5344CB8AC3E}">
        <p14:creationId xmlns:p14="http://schemas.microsoft.com/office/powerpoint/2010/main" val="121249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88" y="-113676"/>
            <a:ext cx="7931224" cy="1080120"/>
          </a:xfrm>
        </p:spPr>
        <p:txBody>
          <a:bodyPr/>
          <a:lstStyle/>
          <a:p>
            <a:r>
              <a:rPr lang="en-GB" sz="3200">
                <a:solidFill>
                  <a:srgbClr val="7030A0"/>
                </a:solidFill>
              </a:rPr>
              <a:t>The complaint journey   </a:t>
            </a:r>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5F74E-C0C2-4F07-8B62-5FAE9D938BEB}"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Content Placeholder 5">
            <a:extLst>
              <a:ext uri="{FF2B5EF4-FFF2-40B4-BE49-F238E27FC236}">
                <a16:creationId xmlns:a16="http://schemas.microsoft.com/office/drawing/2014/main" id="{D3C1761D-DB59-465C-319C-01E3147DB228}"/>
              </a:ext>
            </a:extLst>
          </p:cNvPr>
          <p:cNvSpPr>
            <a:spLocks noGrp="1"/>
          </p:cNvSpPr>
          <p:nvPr>
            <p:ph type="body" sz="quarter" idx="13"/>
          </p:nvPr>
        </p:nvSpPr>
        <p:spPr>
          <a:xfrm>
            <a:off x="613961" y="1112020"/>
            <a:ext cx="5253214" cy="3797523"/>
          </a:xfrm>
        </p:spPr>
        <p:txBody>
          <a:bodyPr>
            <a:normAutofit/>
          </a:bodyPr>
          <a:lstStyle/>
          <a:p>
            <a:pPr marL="0" indent="0">
              <a:lnSpc>
                <a:spcPct val="107000"/>
              </a:lnSpc>
              <a:spcAft>
                <a:spcPts val="800"/>
              </a:spcAft>
              <a:buNone/>
            </a:pPr>
            <a:r>
              <a:rPr lang="en-GB" sz="2000" dirty="0">
                <a:effectLst/>
                <a:latin typeface="Trebuchet MS" panose="020B0603020202020204" pitchFamily="34" charset="0"/>
                <a:ea typeface="Calibri" panose="020F0502020204030204" pitchFamily="34" charset="0"/>
                <a:cs typeface="Times New Roman" panose="02020603050405020304" pitchFamily="18" charset="0"/>
              </a:rPr>
              <a:t> </a:t>
            </a:r>
            <a:r>
              <a:rPr lang="en-GB" sz="2000" b="1" dirty="0">
                <a:solidFill>
                  <a:srgbClr val="002060"/>
                </a:solidFill>
                <a:ea typeface="Calibri" panose="020F0502020204030204" pitchFamily="34" charset="0"/>
                <a:cs typeface="Times New Roman" panose="02020603050405020304" pitchFamily="18" charset="0"/>
              </a:rPr>
              <a:t>P</a:t>
            </a:r>
            <a:r>
              <a:rPr lang="en-GB" sz="2000" b="1"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rimary investigation – the final questions</a:t>
            </a:r>
            <a:endPar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solidFill>
                  <a:srgbClr val="002060"/>
                </a:solidFill>
                <a:ea typeface="Calibri" panose="020F0502020204030204" pitchFamily="34" charset="0"/>
                <a:cs typeface="Times New Roman" panose="02020603050405020304" pitchFamily="18" charset="0"/>
              </a:rPr>
              <a:t>Does it look like the organisation may have made a mistake or given a poor service?</a:t>
            </a:r>
          </a:p>
          <a:p>
            <a:pPr marL="342900" lvl="0" indent="-342900">
              <a:lnSpc>
                <a:spcPct val="107000"/>
              </a:lnSpc>
              <a:buFont typeface="Symbol" panose="05050102010706020507" pitchFamily="18" charset="2"/>
              <a:buChar char=""/>
            </a:pPr>
            <a:r>
              <a:rPr lang="en-GB" sz="2000" dirty="0">
                <a:solidFill>
                  <a:srgbClr val="002060"/>
                </a:solidFill>
                <a:ea typeface="Calibri" panose="020F0502020204030204" pitchFamily="34" charset="0"/>
                <a:cs typeface="Times New Roman" panose="02020603050405020304" pitchFamily="18" charset="0"/>
              </a:rPr>
              <a:t>Does it look like the mistake or poor service may have had an impact?</a:t>
            </a:r>
          </a:p>
          <a:p>
            <a:pPr marL="342900" lvl="0" indent="-342900">
              <a:lnSpc>
                <a:spcPct val="107000"/>
              </a:lnSpc>
              <a:buFont typeface="Symbol" panose="05050102010706020507" pitchFamily="18" charset="2"/>
              <a:buChar char=""/>
            </a:pPr>
            <a:r>
              <a:rPr lang="en-GB" sz="2000" dirty="0">
                <a:solidFill>
                  <a:srgbClr val="002060"/>
                </a:solidFill>
                <a:ea typeface="Calibri" panose="020F0502020204030204" pitchFamily="34" charset="0"/>
                <a:cs typeface="Times New Roman" panose="02020603050405020304" pitchFamily="18" charset="0"/>
              </a:rPr>
              <a:t>Does it look like there is more that needs to be done to put things right?</a:t>
            </a:r>
          </a:p>
          <a:p>
            <a:pPr marL="342900" lvl="0" indent="-342900">
              <a:lnSpc>
                <a:spcPct val="107000"/>
              </a:lnSpc>
              <a:buFont typeface="Symbol" panose="05050102010706020507" pitchFamily="18" charset="2"/>
              <a:buChar char=""/>
            </a:pPr>
            <a:endParaRPr lang="en-GB" sz="2400" dirty="0">
              <a:solidFill>
                <a:schemeClr val="bg1">
                  <a:lumMod val="50000"/>
                </a:schemeClr>
              </a:solidFill>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400" dirty="0">
              <a:solidFill>
                <a:schemeClr val="bg1">
                  <a:lumMod val="50000"/>
                </a:schemeClr>
              </a:solidFill>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400" dirty="0">
              <a:solidFill>
                <a:schemeClr val="bg1">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400" dirty="0">
              <a:solidFill>
                <a:schemeClr val="bg1">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endParaRPr lang="en-GB" sz="2400"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CB11310-37DB-F9DC-D8AD-C976FF160617}"/>
              </a:ext>
            </a:extLst>
          </p:cNvPr>
          <p:cNvPicPr>
            <a:picLocks noChangeAspect="1"/>
          </p:cNvPicPr>
          <p:nvPr/>
        </p:nvPicPr>
        <p:blipFill>
          <a:blip r:embed="rId3"/>
          <a:stretch>
            <a:fillRect/>
          </a:stretch>
        </p:blipFill>
        <p:spPr>
          <a:xfrm>
            <a:off x="6084168" y="1301164"/>
            <a:ext cx="2735972" cy="3117234"/>
          </a:xfrm>
          <a:prstGeom prst="rect">
            <a:avLst/>
          </a:prstGeom>
          <a:ln>
            <a:noFill/>
          </a:ln>
          <a:effectLst>
            <a:softEdge rad="112500"/>
          </a:effectLst>
        </p:spPr>
      </p:pic>
    </p:spTree>
    <p:extLst>
      <p:ext uri="{BB962C8B-B14F-4D97-AF65-F5344CB8AC3E}">
        <p14:creationId xmlns:p14="http://schemas.microsoft.com/office/powerpoint/2010/main" val="4127804074"/>
      </p:ext>
    </p:extLst>
  </p:cSld>
  <p:clrMapOvr>
    <a:masterClrMapping/>
  </p:clrMapOvr>
</p:sld>
</file>

<file path=ppt/theme/theme1.xml><?xml version="1.0" encoding="utf-8"?>
<a:theme xmlns:a="http://schemas.openxmlformats.org/drawingml/2006/main" name="PHSO PowerPoint template - Wide Screen Light Blu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PowerPoint template - Wide Screen 16-9-2018-Light Blue 2019" id="{297F70CB-376A-4C77-973B-1A8A6CA0309B}" vid="{B5BFC116-E3CA-4E97-8947-0264C307BC15}"/>
    </a:ext>
  </a:extLst>
</a:theme>
</file>

<file path=ppt/theme/theme2.xml><?xml version="1.0" encoding="utf-8"?>
<a:theme xmlns:a="http://schemas.openxmlformats.org/drawingml/2006/main" name="1_PHSO PowerPoint template - Wide Screen Light Blue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SO PowerPoint template - Wide Screen 16-9-2018-Light Blue 2019" id="{297F70CB-376A-4C77-973B-1A8A6CA0309B}" vid="{B5BFC116-E3CA-4E97-8947-0264C307BC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roduction to PHSO Aug 2023" id="{EEF8B2F2-4BC8-4814-B5E9-0F82AA305445}" vid="{CB072ADF-383E-4076-97A7-9D87B34DEC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7B138FC4FB9654F944160C91AD97ACD" ma:contentTypeVersion="22" ma:contentTypeDescription="Create a new document." ma:contentTypeScope="" ma:versionID="cf43066e73400d3aae4b04f4acb75c41">
  <xsd:schema xmlns:xsd="http://www.w3.org/2001/XMLSchema" xmlns:xs="http://www.w3.org/2001/XMLSchema" xmlns:p="http://schemas.microsoft.com/office/2006/metadata/properties" xmlns:ns3="e305fa93-e23e-4755-9772-6f7b9d561354" xmlns:ns4="80359d33-57ff-4007-9dae-189e7bbbfcd9" targetNamespace="http://schemas.microsoft.com/office/2006/metadata/properties" ma:root="true" ma:fieldsID="ce6878b7c8e82cac401759a9982d6660" ns3:_="" ns4:_="">
    <xsd:import namespace="e305fa93-e23e-4755-9772-6f7b9d561354"/>
    <xsd:import namespace="80359d33-57ff-4007-9dae-189e7bbbfcd9"/>
    <xsd:element name="properties">
      <xsd:complexType>
        <xsd:sequence>
          <xsd:element name="documentManagement">
            <xsd:complexType>
              <xsd:all>
                <xsd:element ref="ns3:_dlc_DocId" minOccurs="0"/>
                <xsd:element ref="ns3:_dlc_DocIdUrl" minOccurs="0"/>
                <xsd:element ref="ns3:_dlc_DocIdPersistId" minOccurs="0"/>
                <xsd:element ref="ns4: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5fa93-e23e-4755-9772-6f7b9d5613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f248b37f-8499-4eef-b9f6-15a008bf850e}" ma:internalName="TaxCatchAll" ma:showField="CatchAllData" ma:web="e305fa93-e23e-4755-9772-6f7b9d5613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359d33-57ff-4007-9dae-189e7bbbfcd9" elementFormDefault="qualified">
    <xsd:import namespace="http://schemas.microsoft.com/office/2006/documentManagement/types"/>
    <xsd:import namespace="http://schemas.microsoft.com/office/infopath/2007/PartnerControls"/>
    <xsd:element name="lcf76f155ced4ddcb4097134ff3c332f" ma:index="1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0359d33-57ff-4007-9dae-189e7bbbfcd9" xsi:nil="true"/>
    <TaxCatchAll xmlns="e305fa93-e23e-4755-9772-6f7b9d561354" xsi:nil="true"/>
    <_dlc_DocId xmlns="e305fa93-e23e-4755-9772-6f7b9d561354">D5RPAS5QYAPA-1477396957-16791</_dlc_DocId>
    <_dlc_DocIdUrl xmlns="e305fa93-e23e-4755-9772-6f7b9d561354">
      <Url>https://cmsphsolgo.sharepoint.com/sites/ext/sa/_layouts/15/DocIdRedir.aspx?ID=D5RPAS5QYAPA-1477396957-16791</Url>
      <Description>D5RPAS5QYAPA-1477396957-16791</Description>
    </_dlc_DocIdUrl>
  </documentManagement>
</p:properties>
</file>

<file path=customXml/itemProps1.xml><?xml version="1.0" encoding="utf-8"?>
<ds:datastoreItem xmlns:ds="http://schemas.openxmlformats.org/officeDocument/2006/customXml" ds:itemID="{1838C07C-CCF8-4B6B-94FF-EB05F57B277E}">
  <ds:schemaRefs>
    <ds:schemaRef ds:uri="http://schemas.microsoft.com/sharepoint/events"/>
  </ds:schemaRefs>
</ds:datastoreItem>
</file>

<file path=customXml/itemProps2.xml><?xml version="1.0" encoding="utf-8"?>
<ds:datastoreItem xmlns:ds="http://schemas.openxmlformats.org/officeDocument/2006/customXml" ds:itemID="{182DC29E-5D41-4ED5-B998-FFF74237B437}">
  <ds:schemaRefs>
    <ds:schemaRef ds:uri="80359d33-57ff-4007-9dae-189e7bbbfcd9"/>
    <ds:schemaRef ds:uri="e305fa93-e23e-4755-9772-6f7b9d5613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1595B2-E349-4262-9234-3E457CA43D7B}">
  <ds:schemaRefs>
    <ds:schemaRef ds:uri="http://schemas.microsoft.com/sharepoint/v3/contenttype/forms"/>
  </ds:schemaRefs>
</ds:datastoreItem>
</file>

<file path=customXml/itemProps4.xml><?xml version="1.0" encoding="utf-8"?>
<ds:datastoreItem xmlns:ds="http://schemas.openxmlformats.org/officeDocument/2006/customXml" ds:itemID="{DA1D748B-AC1B-422C-A96C-B00D9AE90868}">
  <ds:schemaRefs>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www.w3.org/XML/1998/namespace"/>
    <ds:schemaRef ds:uri="80359d33-57ff-4007-9dae-189e7bbbfcd9"/>
    <ds:schemaRef ds:uri="http://schemas.microsoft.com/office/infopath/2007/PartnerControls"/>
    <ds:schemaRef ds:uri="http://schemas.openxmlformats.org/package/2006/metadata/core-properties"/>
    <ds:schemaRef ds:uri="e305fa93-e23e-4755-9772-6f7b9d561354"/>
  </ds:schemaRefs>
</ds:datastoreItem>
</file>

<file path=docMetadata/LabelInfo.xml><?xml version="1.0" encoding="utf-8"?>
<clbl:labelList xmlns:clbl="http://schemas.microsoft.com/office/2020/mipLabelMetadata">
  <clbl:label id="{7c88cec8-6411-4f32-9333-cf6877fd3515}" enabled="0" method="" siteId="{7c88cec8-6411-4f32-9333-cf6877fd3515}" removed="1"/>
</clbl:labelList>
</file>

<file path=docProps/app.xml><?xml version="1.0" encoding="utf-8"?>
<Properties xmlns="http://schemas.openxmlformats.org/officeDocument/2006/extended-properties" xmlns:vt="http://schemas.openxmlformats.org/officeDocument/2006/docPropsVTypes">
  <TotalTime>199</TotalTime>
  <Words>889</Words>
  <Application>Microsoft Office PowerPoint</Application>
  <PresentationFormat>On-screen Show (16:9)</PresentationFormat>
  <Paragraphs>199</Paragraphs>
  <Slides>26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Courier New</vt:lpstr>
      <vt:lpstr>Gill Sans</vt:lpstr>
      <vt:lpstr>Symbol</vt:lpstr>
      <vt:lpstr>Trebuchet MS</vt:lpstr>
      <vt:lpstr>PHSO PowerPoint template - Wide Screen Light Blue 2019</vt:lpstr>
      <vt:lpstr>1_PHSO PowerPoint template - Wide Screen Light Blue 2019</vt:lpstr>
      <vt:lpstr>Office Theme</vt:lpstr>
      <vt:lpstr>The Parliamentary and Health Service Ombudsman  </vt:lpstr>
      <vt:lpstr>Overview</vt:lpstr>
      <vt:lpstr>Who we are</vt:lpstr>
      <vt:lpstr>What we do - NHS complaints second and final stage</vt:lpstr>
      <vt:lpstr>Our numbers – 2022-23</vt:lpstr>
      <vt:lpstr>Recommendations in 2022-23</vt:lpstr>
      <vt:lpstr>The complaint journey  </vt:lpstr>
      <vt:lpstr>The complaint journey   </vt:lpstr>
      <vt:lpstr>The complaint journey   </vt:lpstr>
      <vt:lpstr>The complaint journey </vt:lpstr>
      <vt:lpstr>The complaint journey </vt:lpstr>
      <vt:lpstr>Our casework process - investigation</vt:lpstr>
      <vt:lpstr>The NHS Complaint Standards</vt:lpstr>
      <vt:lpstr> </vt:lpstr>
      <vt:lpstr>My Expectations </vt:lpstr>
      <vt:lpstr>PowerPoint Presentation</vt:lpstr>
      <vt:lpstr>Three Steps</vt:lpstr>
      <vt:lpstr>How will this help?</vt:lpstr>
      <vt:lpstr>Free Complaint Standards training </vt:lpstr>
      <vt:lpstr>Embedding the Standards  in our casework</vt:lpstr>
      <vt:lpstr>Casework update</vt:lpstr>
      <vt:lpstr>Casework update</vt:lpstr>
      <vt:lpstr>Casework update</vt:lpstr>
      <vt:lpstr>You can find the procedures and guidance on our website.    </vt:lpstr>
      <vt:lpstr>Community of practice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Parliamentary and Health Service Ombudsman  Good local complaint handling</dc:title>
  <dc:creator>Jo Power</dc:creator>
  <cp:lastModifiedBy>Jo Power</cp:lastModifiedBy>
  <cp:revision>3</cp:revision>
  <dcterms:created xsi:type="dcterms:W3CDTF">2021-05-09T19:39:28Z</dcterms:created>
  <dcterms:modified xsi:type="dcterms:W3CDTF">2024-04-17T13:47:55Z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0x01010097B138FC4FB9654F944160C91AD97ACD</vt:lpwstr>
  </property>
  <property fmtid="{D5CDD505-2E9C-101B-9397-08002B2CF9AE}" pid="3" name="_dlc_policyId">
    <vt:lpwstr/>
  </property>
  <property fmtid="{D5CDD505-2E9C-101B-9397-08002B2CF9AE}" pid="4" name="ItemRetentionFormula">
    <vt:lpwstr/>
  </property>
  <property fmtid="{D5CDD505-2E9C-101B-9397-08002B2CF9AE}" pid="5" name="MediaServiceImageTags">
    <vt:lpwstr/>
  </property>
  <property fmtid="{D5CDD505-2E9C-101B-9397-08002B2CF9AE}" pid="6" name="_dlc_DocIdItemGuid">
    <vt:lpwstr>08657e4b-69f4-4997-9620-f2878f5bf63f</vt:lpwstr>
  </property>
</Properties>
</file>