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7"/>
  </p:notesMasterIdLst>
  <p:handoutMasterIdLst>
    <p:handoutMasterId r:id="rId38"/>
  </p:handoutMasterIdLst>
  <p:sldIdLst>
    <p:sldId id="384" r:id="rId2"/>
    <p:sldId id="262" r:id="rId3"/>
    <p:sldId id="461" r:id="rId4"/>
    <p:sldId id="462" r:id="rId5"/>
    <p:sldId id="463" r:id="rId6"/>
    <p:sldId id="465" r:id="rId7"/>
    <p:sldId id="453" r:id="rId8"/>
    <p:sldId id="483" r:id="rId9"/>
    <p:sldId id="484" r:id="rId10"/>
    <p:sldId id="485" r:id="rId11"/>
    <p:sldId id="481" r:id="rId12"/>
    <p:sldId id="486" r:id="rId13"/>
    <p:sldId id="487" r:id="rId14"/>
    <p:sldId id="467" r:id="rId15"/>
    <p:sldId id="468" r:id="rId16"/>
    <p:sldId id="494" r:id="rId17"/>
    <p:sldId id="473" r:id="rId18"/>
    <p:sldId id="489" r:id="rId19"/>
    <p:sldId id="314" r:id="rId20"/>
    <p:sldId id="264" r:id="rId21"/>
    <p:sldId id="265" r:id="rId22"/>
    <p:sldId id="317" r:id="rId23"/>
    <p:sldId id="325" r:id="rId24"/>
    <p:sldId id="451" r:id="rId25"/>
    <p:sldId id="454" r:id="rId26"/>
    <p:sldId id="455" r:id="rId27"/>
    <p:sldId id="456" r:id="rId28"/>
    <p:sldId id="333" r:id="rId29"/>
    <p:sldId id="334" r:id="rId30"/>
    <p:sldId id="459" r:id="rId31"/>
    <p:sldId id="460" r:id="rId32"/>
    <p:sldId id="491" r:id="rId33"/>
    <p:sldId id="493" r:id="rId34"/>
    <p:sldId id="492" r:id="rId35"/>
    <p:sldId id="477" r:id="rId36"/>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94565" autoAdjust="0"/>
  </p:normalViewPr>
  <p:slideViewPr>
    <p:cSldViewPr>
      <p:cViewPr varScale="1">
        <p:scale>
          <a:sx n="105" d="100"/>
          <a:sy n="105" d="100"/>
        </p:scale>
        <p:origin x="18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AE7A2-4A28-5DFE-6792-F4294468DC1B}"/>
              </a:ext>
            </a:extLst>
          </p:cNvPr>
          <p:cNvSpPr>
            <a:spLocks noGrp="1"/>
          </p:cNvSpPr>
          <p:nvPr>
            <p:ph type="hdr" sz="quarter"/>
          </p:nvPr>
        </p:nvSpPr>
        <p:spPr>
          <a:xfrm>
            <a:off x="0" y="0"/>
            <a:ext cx="2919413" cy="493713"/>
          </a:xfrm>
          <a:prstGeom prst="rect">
            <a:avLst/>
          </a:prstGeom>
        </p:spPr>
        <p:txBody>
          <a:bodyPr vert="horz" lIns="90882" tIns="45441" rIns="90882" bIns="45441"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BD0A682-EC3C-14BE-97D8-960DAD3199B4}"/>
              </a:ext>
            </a:extLst>
          </p:cNvPr>
          <p:cNvSpPr>
            <a:spLocks noGrp="1"/>
          </p:cNvSpPr>
          <p:nvPr>
            <p:ph type="dt" sz="quarter" idx="1"/>
          </p:nvPr>
        </p:nvSpPr>
        <p:spPr>
          <a:xfrm>
            <a:off x="3814763" y="0"/>
            <a:ext cx="2919412" cy="493713"/>
          </a:xfrm>
          <a:prstGeom prst="rect">
            <a:avLst/>
          </a:prstGeom>
        </p:spPr>
        <p:txBody>
          <a:bodyPr vert="horz" lIns="90882" tIns="45441" rIns="90882" bIns="45441" rtlCol="0"/>
          <a:lstStyle>
            <a:lvl1pPr algn="r" eaLnBrk="1" hangingPunct="1">
              <a:defRPr sz="1200">
                <a:latin typeface="Arial" charset="0"/>
              </a:defRPr>
            </a:lvl1pPr>
          </a:lstStyle>
          <a:p>
            <a:pPr>
              <a:defRPr/>
            </a:pPr>
            <a:fld id="{33578516-1F5E-DD4E-A4FD-83697CF33214}" type="datetimeFigureOut">
              <a:rPr lang="en-US"/>
              <a:pPr>
                <a:defRPr/>
              </a:pPr>
              <a:t>6/22/23</a:t>
            </a:fld>
            <a:endParaRPr lang="en-US"/>
          </a:p>
        </p:txBody>
      </p:sp>
      <p:sp>
        <p:nvSpPr>
          <p:cNvPr id="4" name="Footer Placeholder 3">
            <a:extLst>
              <a:ext uri="{FF2B5EF4-FFF2-40B4-BE49-F238E27FC236}">
                <a16:creationId xmlns:a16="http://schemas.microsoft.com/office/drawing/2014/main" id="{50246D7F-D404-2EB8-B3D0-D04872E6A29D}"/>
              </a:ext>
            </a:extLst>
          </p:cNvPr>
          <p:cNvSpPr>
            <a:spLocks noGrp="1"/>
          </p:cNvSpPr>
          <p:nvPr>
            <p:ph type="ftr" sz="quarter" idx="2"/>
          </p:nvPr>
        </p:nvSpPr>
        <p:spPr>
          <a:xfrm>
            <a:off x="0" y="9371013"/>
            <a:ext cx="2919413" cy="493712"/>
          </a:xfrm>
          <a:prstGeom prst="rect">
            <a:avLst/>
          </a:prstGeom>
        </p:spPr>
        <p:txBody>
          <a:bodyPr vert="horz" lIns="90882" tIns="45441" rIns="90882" bIns="45441"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8523D62-1067-AAC6-2B2E-2FECC4ED4236}"/>
              </a:ext>
            </a:extLst>
          </p:cNvPr>
          <p:cNvSpPr>
            <a:spLocks noGrp="1"/>
          </p:cNvSpPr>
          <p:nvPr>
            <p:ph type="sldNum" sz="quarter" idx="3"/>
          </p:nvPr>
        </p:nvSpPr>
        <p:spPr>
          <a:xfrm>
            <a:off x="3814763" y="9371013"/>
            <a:ext cx="2919412" cy="493712"/>
          </a:xfrm>
          <a:prstGeom prst="rect">
            <a:avLst/>
          </a:prstGeom>
        </p:spPr>
        <p:txBody>
          <a:bodyPr vert="horz" wrap="square" lIns="90882" tIns="45441" rIns="90882" bIns="45441" numCol="1" anchor="b" anchorCtr="0" compatLnSpc="1">
            <a:prstTxWarp prst="textNoShape">
              <a:avLst/>
            </a:prstTxWarp>
          </a:bodyPr>
          <a:lstStyle>
            <a:lvl1pPr algn="r" eaLnBrk="1" hangingPunct="1">
              <a:defRPr sz="1200"/>
            </a:lvl1pPr>
          </a:lstStyle>
          <a:p>
            <a:pPr>
              <a:defRPr/>
            </a:pPr>
            <a:fld id="{EEDD496A-3B20-A247-89A8-8BED767DA4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8E8D24-B959-5B25-CF9C-227550021C30}"/>
              </a:ext>
            </a:extLst>
          </p:cNvPr>
          <p:cNvSpPr>
            <a:spLocks noGrp="1"/>
          </p:cNvSpPr>
          <p:nvPr>
            <p:ph type="hdr" sz="quarter"/>
          </p:nvPr>
        </p:nvSpPr>
        <p:spPr>
          <a:xfrm>
            <a:off x="0" y="0"/>
            <a:ext cx="2919413" cy="493713"/>
          </a:xfrm>
          <a:prstGeom prst="rect">
            <a:avLst/>
          </a:prstGeom>
        </p:spPr>
        <p:txBody>
          <a:bodyPr vert="horz" lIns="90882" tIns="45441" rIns="90882" bIns="4544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5DD930-A19F-FB4A-E7C4-67EBAB21CA94}"/>
              </a:ext>
            </a:extLst>
          </p:cNvPr>
          <p:cNvSpPr>
            <a:spLocks noGrp="1"/>
          </p:cNvSpPr>
          <p:nvPr>
            <p:ph type="dt" idx="1"/>
          </p:nvPr>
        </p:nvSpPr>
        <p:spPr>
          <a:xfrm>
            <a:off x="3814763" y="0"/>
            <a:ext cx="2919412" cy="493713"/>
          </a:xfrm>
          <a:prstGeom prst="rect">
            <a:avLst/>
          </a:prstGeom>
        </p:spPr>
        <p:txBody>
          <a:bodyPr vert="horz" lIns="90882" tIns="45441" rIns="90882" bIns="45441" rtlCol="0"/>
          <a:lstStyle>
            <a:lvl1pPr algn="r" eaLnBrk="1" fontAlgn="auto" hangingPunct="1">
              <a:spcBef>
                <a:spcPts val="0"/>
              </a:spcBef>
              <a:spcAft>
                <a:spcPts val="0"/>
              </a:spcAft>
              <a:defRPr sz="1200">
                <a:latin typeface="+mn-lt"/>
              </a:defRPr>
            </a:lvl1pPr>
          </a:lstStyle>
          <a:p>
            <a:pPr>
              <a:defRPr/>
            </a:pPr>
            <a:fld id="{7C01AB15-EE24-244D-BEE3-F94443F57C6A}" type="datetimeFigureOut">
              <a:rPr lang="en-US"/>
              <a:pPr>
                <a:defRPr/>
              </a:pPr>
              <a:t>6/22/23</a:t>
            </a:fld>
            <a:endParaRPr lang="en-US"/>
          </a:p>
        </p:txBody>
      </p:sp>
      <p:sp>
        <p:nvSpPr>
          <p:cNvPr id="4" name="Slide Image Placeholder 3">
            <a:extLst>
              <a:ext uri="{FF2B5EF4-FFF2-40B4-BE49-F238E27FC236}">
                <a16:creationId xmlns:a16="http://schemas.microsoft.com/office/drawing/2014/main" id="{B60B5BCD-CBEB-81F2-AC34-95DBF3949F8F}"/>
              </a:ext>
            </a:extLst>
          </p:cNvPr>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0882" tIns="45441" rIns="90882" bIns="45441" rtlCol="0" anchor="ctr"/>
          <a:lstStyle/>
          <a:p>
            <a:pPr lvl="0"/>
            <a:endParaRPr lang="en-US" noProof="0"/>
          </a:p>
        </p:txBody>
      </p:sp>
      <p:sp>
        <p:nvSpPr>
          <p:cNvPr id="5" name="Notes Placeholder 4">
            <a:extLst>
              <a:ext uri="{FF2B5EF4-FFF2-40B4-BE49-F238E27FC236}">
                <a16:creationId xmlns:a16="http://schemas.microsoft.com/office/drawing/2014/main" id="{A1EE8EF7-7AF7-5C5B-F93A-FBC1C7F4A7EF}"/>
              </a:ext>
            </a:extLst>
          </p:cNvPr>
          <p:cNvSpPr>
            <a:spLocks noGrp="1"/>
          </p:cNvSpPr>
          <p:nvPr>
            <p:ph type="body" sz="quarter" idx="3"/>
          </p:nvPr>
        </p:nvSpPr>
        <p:spPr>
          <a:xfrm>
            <a:off x="673100" y="4686300"/>
            <a:ext cx="5389563" cy="4440238"/>
          </a:xfrm>
          <a:prstGeom prst="rect">
            <a:avLst/>
          </a:prstGeom>
        </p:spPr>
        <p:txBody>
          <a:bodyPr vert="horz" lIns="90882" tIns="45441" rIns="90882" bIns="454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437B2B-AC00-BFCF-FBE0-CDF6C8B80E68}"/>
              </a:ext>
            </a:extLst>
          </p:cNvPr>
          <p:cNvSpPr>
            <a:spLocks noGrp="1"/>
          </p:cNvSpPr>
          <p:nvPr>
            <p:ph type="ftr" sz="quarter" idx="4"/>
          </p:nvPr>
        </p:nvSpPr>
        <p:spPr>
          <a:xfrm>
            <a:off x="0" y="9371013"/>
            <a:ext cx="2919413" cy="493712"/>
          </a:xfrm>
          <a:prstGeom prst="rect">
            <a:avLst/>
          </a:prstGeom>
        </p:spPr>
        <p:txBody>
          <a:bodyPr vert="horz" lIns="90882" tIns="45441" rIns="90882" bIns="4544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071632F-A831-9783-DE27-802766A15987}"/>
              </a:ext>
            </a:extLst>
          </p:cNvPr>
          <p:cNvSpPr>
            <a:spLocks noGrp="1"/>
          </p:cNvSpPr>
          <p:nvPr>
            <p:ph type="sldNum" sz="quarter" idx="5"/>
          </p:nvPr>
        </p:nvSpPr>
        <p:spPr>
          <a:xfrm>
            <a:off x="3814763" y="9371013"/>
            <a:ext cx="2919412" cy="493712"/>
          </a:xfrm>
          <a:prstGeom prst="rect">
            <a:avLst/>
          </a:prstGeom>
        </p:spPr>
        <p:txBody>
          <a:bodyPr vert="horz" wrap="square" lIns="90882" tIns="45441" rIns="90882" bIns="4544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6B7314-5FE8-C443-A656-A143A71EE7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F8523B7-2ABC-A137-F1BF-1CF4A01148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FEC712-49C9-E947-BC55-7DBC55C38A92}"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
        <p:nvSpPr>
          <p:cNvPr id="20482" name="Rectangle 2">
            <a:extLst>
              <a:ext uri="{FF2B5EF4-FFF2-40B4-BE49-F238E27FC236}">
                <a16:creationId xmlns:a16="http://schemas.microsoft.com/office/drawing/2014/main" id="{5108831A-8A19-BB9D-52B4-8CD9EDEC73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7387D856-8DCE-4EF8-42D1-BC5E07DFE2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IE" altLang="en-US"/>
              <a:t>People experiencing an eating disorder share many of the following features:</a:t>
            </a:r>
          </a:p>
          <a:p>
            <a:pPr eaLnBrk="1" hangingPunct="1">
              <a:buFontTx/>
              <a:buChar char="-"/>
            </a:pPr>
            <a:r>
              <a:rPr lang="en-IE" altLang="en-US"/>
              <a:t>Likely to have dited</a:t>
            </a:r>
          </a:p>
          <a:p>
            <a:pPr eaLnBrk="1" hangingPunct="1">
              <a:buFontTx/>
              <a:buChar char="-"/>
            </a:pPr>
            <a:r>
              <a:rPr lang="en-IE" altLang="en-US"/>
              <a:t>Self esteem is low</a:t>
            </a:r>
          </a:p>
          <a:p>
            <a:pPr eaLnBrk="1" hangingPunct="1">
              <a:buFontTx/>
              <a:buChar char="-"/>
            </a:pPr>
            <a:r>
              <a:rPr lang="en-IE" altLang="en-US"/>
              <a:t>Marked over-concern with body shape, weight and size</a:t>
            </a:r>
          </a:p>
          <a:p>
            <a:pPr eaLnBrk="1" hangingPunct="1">
              <a:buFontTx/>
              <a:buChar char="-"/>
            </a:pPr>
            <a:r>
              <a:rPr lang="en-IE" altLang="en-US"/>
              <a:t>Thinness is seen as a magical solution, weight gain feared</a:t>
            </a:r>
          </a:p>
          <a:p>
            <a:pPr eaLnBrk="1" hangingPunct="1">
              <a:buFontTx/>
              <a:buChar char="-"/>
            </a:pPr>
            <a:r>
              <a:rPr lang="en-IE" altLang="en-US"/>
              <a:t>Likely to have difficulty expressing real needs</a:t>
            </a:r>
          </a:p>
          <a:p>
            <a:pPr eaLnBrk="1" hangingPunct="1">
              <a:buFontTx/>
              <a:buChar char="-"/>
            </a:pPr>
            <a:r>
              <a:rPr lang="en-IE" altLang="en-US"/>
              <a:t>Distorted body image</a:t>
            </a:r>
          </a:p>
          <a:p>
            <a:pPr eaLnBrk="1" hangingPunct="1">
              <a:buFontTx/>
              <a:buChar char="-"/>
            </a:pPr>
            <a:r>
              <a:rPr lang="en-IE" altLang="en-US"/>
              <a:t>Problems around control</a:t>
            </a:r>
          </a:p>
          <a:p>
            <a:pPr eaLnBrk="1" hangingPunct="1">
              <a:buFontTx/>
              <a:buChar char="-"/>
            </a:pPr>
            <a:r>
              <a:rPr lang="en-IE" altLang="en-US"/>
              <a:t>Hard to talk about feelings and or deal with conflict</a:t>
            </a:r>
          </a:p>
          <a:p>
            <a:pPr eaLnBrk="1" hangingPunct="1">
              <a:buFontTx/>
              <a:buChar char="-"/>
            </a:pPr>
            <a:r>
              <a:rPr lang="en-IE" altLang="en-US"/>
              <a:t>May be depressed and isolated</a:t>
            </a:r>
          </a:p>
          <a:p>
            <a:pPr eaLnBrk="1" hangingPunct="1">
              <a:buFontTx/>
              <a:buChar char="-"/>
            </a:pPr>
            <a:r>
              <a:rPr lang="en-IE" altLang="en-US"/>
              <a:t>Mood swings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E826649-BC3B-0769-EC20-9BFE4F759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C3644C-DA9D-D345-8553-0709A378C446}"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
        <p:nvSpPr>
          <p:cNvPr id="18434" name="Rectangle 2">
            <a:extLst>
              <a:ext uri="{FF2B5EF4-FFF2-40B4-BE49-F238E27FC236}">
                <a16:creationId xmlns:a16="http://schemas.microsoft.com/office/drawing/2014/main" id="{D58F6E60-F52A-C563-786B-0874A75782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F61E6E8F-19DA-2727-D13B-6CD016D855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IE" altLang="en-US"/>
              <a:t>People experiencing an eating disorder share many of the following features:</a:t>
            </a:r>
          </a:p>
          <a:p>
            <a:pPr eaLnBrk="1" hangingPunct="1">
              <a:buFontTx/>
              <a:buChar char="-"/>
            </a:pPr>
            <a:r>
              <a:rPr lang="en-IE" altLang="en-US"/>
              <a:t>Likely to have dited</a:t>
            </a:r>
          </a:p>
          <a:p>
            <a:pPr eaLnBrk="1" hangingPunct="1">
              <a:buFontTx/>
              <a:buChar char="-"/>
            </a:pPr>
            <a:r>
              <a:rPr lang="en-IE" altLang="en-US"/>
              <a:t>Self esteem is low</a:t>
            </a:r>
          </a:p>
          <a:p>
            <a:pPr eaLnBrk="1" hangingPunct="1">
              <a:buFontTx/>
              <a:buChar char="-"/>
            </a:pPr>
            <a:r>
              <a:rPr lang="en-IE" altLang="en-US"/>
              <a:t>Marked over-concern with body shape, weight and size</a:t>
            </a:r>
          </a:p>
          <a:p>
            <a:pPr eaLnBrk="1" hangingPunct="1">
              <a:buFontTx/>
              <a:buChar char="-"/>
            </a:pPr>
            <a:r>
              <a:rPr lang="en-IE" altLang="en-US"/>
              <a:t>Thinness is seen as a magical solution, weight gain feared</a:t>
            </a:r>
          </a:p>
          <a:p>
            <a:pPr eaLnBrk="1" hangingPunct="1">
              <a:buFontTx/>
              <a:buChar char="-"/>
            </a:pPr>
            <a:r>
              <a:rPr lang="en-IE" altLang="en-US"/>
              <a:t>Likely to have difficulty expressing real needs</a:t>
            </a:r>
          </a:p>
          <a:p>
            <a:pPr eaLnBrk="1" hangingPunct="1">
              <a:buFontTx/>
              <a:buChar char="-"/>
            </a:pPr>
            <a:r>
              <a:rPr lang="en-IE" altLang="en-US"/>
              <a:t>Distorted body image</a:t>
            </a:r>
          </a:p>
          <a:p>
            <a:pPr eaLnBrk="1" hangingPunct="1">
              <a:buFontTx/>
              <a:buChar char="-"/>
            </a:pPr>
            <a:r>
              <a:rPr lang="en-IE" altLang="en-US"/>
              <a:t>Problems around control</a:t>
            </a:r>
          </a:p>
          <a:p>
            <a:pPr eaLnBrk="1" hangingPunct="1">
              <a:buFontTx/>
              <a:buChar char="-"/>
            </a:pPr>
            <a:r>
              <a:rPr lang="en-IE" altLang="en-US"/>
              <a:t>Hard to talk about feelings and or deal with conflict</a:t>
            </a:r>
          </a:p>
          <a:p>
            <a:pPr eaLnBrk="1" hangingPunct="1">
              <a:buFontTx/>
              <a:buChar char="-"/>
            </a:pPr>
            <a:r>
              <a:rPr lang="en-IE" altLang="en-US"/>
              <a:t>May be depressed and isolated</a:t>
            </a:r>
          </a:p>
          <a:p>
            <a:pPr eaLnBrk="1" hangingPunct="1">
              <a:buFontTx/>
              <a:buChar char="-"/>
            </a:pPr>
            <a:r>
              <a:rPr lang="en-IE" altLang="en-US"/>
              <a:t>Mood swings</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BW logo transp.gif">
            <a:extLst>
              <a:ext uri="{FF2B5EF4-FFF2-40B4-BE49-F238E27FC236}">
                <a16:creationId xmlns:a16="http://schemas.microsoft.com/office/drawing/2014/main" id="{9766292B-4FBD-B222-F834-4B06F2344160}"/>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1643063" y="1652588"/>
            <a:ext cx="59578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071810"/>
            <a:ext cx="7772400" cy="1470025"/>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428728" y="4572008"/>
            <a:ext cx="6400800" cy="995354"/>
          </a:xfrm>
        </p:spPr>
        <p:txBody>
          <a:bodyPr>
            <a:normAutofit/>
          </a:bodyPr>
          <a:lstStyle>
            <a:lvl1pPr marL="0" indent="0" algn="ctr">
              <a:buNone/>
              <a:defRPr sz="2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506C83E-C5A3-9BA0-FE96-EBB4D36E0F2D}"/>
              </a:ext>
            </a:extLst>
          </p:cNvPr>
          <p:cNvSpPr>
            <a:spLocks noGrp="1"/>
          </p:cNvSpPr>
          <p:nvPr>
            <p:ph type="dt" sz="half" idx="10"/>
          </p:nvPr>
        </p:nvSpPr>
        <p:spPr/>
        <p:txBody>
          <a:bodyPr/>
          <a:lstStyle>
            <a:lvl1pPr>
              <a:defRPr/>
            </a:lvl1pPr>
          </a:lstStyle>
          <a:p>
            <a:pPr>
              <a:defRPr/>
            </a:pPr>
            <a:fld id="{D80E196F-9C9F-ED42-B3E6-BBAC78B7B711}" type="datetimeFigureOut">
              <a:rPr lang="en-US"/>
              <a:pPr>
                <a:defRPr/>
              </a:pPr>
              <a:t>6/22/23</a:t>
            </a:fld>
            <a:endParaRPr lang="en-US"/>
          </a:p>
        </p:txBody>
      </p:sp>
      <p:sp>
        <p:nvSpPr>
          <p:cNvPr id="6" name="Footer Placeholder 4">
            <a:extLst>
              <a:ext uri="{FF2B5EF4-FFF2-40B4-BE49-F238E27FC236}">
                <a16:creationId xmlns:a16="http://schemas.microsoft.com/office/drawing/2014/main" id="{2178A9F8-AA22-87EE-9E45-3D5D914DE0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8D4E9F-8F09-533C-CDDC-475F797F7877}"/>
              </a:ext>
            </a:extLst>
          </p:cNvPr>
          <p:cNvSpPr>
            <a:spLocks noGrp="1"/>
          </p:cNvSpPr>
          <p:nvPr>
            <p:ph type="sldNum" sz="quarter" idx="12"/>
          </p:nvPr>
        </p:nvSpPr>
        <p:spPr/>
        <p:txBody>
          <a:bodyPr/>
          <a:lstStyle>
            <a:lvl1pPr>
              <a:defRPr/>
            </a:lvl1pPr>
          </a:lstStyle>
          <a:p>
            <a:pPr>
              <a:defRPr/>
            </a:pPr>
            <a:fld id="{7F7ECC4C-DF87-4F4F-A310-9AB14347F4DE}" type="slidenum">
              <a:rPr lang="en-US" altLang="en-US"/>
              <a:pPr>
                <a:defRPr/>
              </a:pPr>
              <a:t>‹#›</a:t>
            </a:fld>
            <a:endParaRPr lang="en-US" altLang="en-US"/>
          </a:p>
        </p:txBody>
      </p:sp>
    </p:spTree>
    <p:extLst>
      <p:ext uri="{BB962C8B-B14F-4D97-AF65-F5344CB8AC3E}">
        <p14:creationId xmlns:p14="http://schemas.microsoft.com/office/powerpoint/2010/main" val="243316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BW logo transp.gif">
            <a:extLst>
              <a:ext uri="{FF2B5EF4-FFF2-40B4-BE49-F238E27FC236}">
                <a16:creationId xmlns:a16="http://schemas.microsoft.com/office/drawing/2014/main" id="{7B8813E5-2371-0193-14B0-8BA9828030D1}"/>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31A6CF-62F0-CDC3-217B-FDE84B16B7E9}"/>
              </a:ext>
            </a:extLst>
          </p:cNvPr>
          <p:cNvSpPr>
            <a:spLocks noGrp="1"/>
          </p:cNvSpPr>
          <p:nvPr>
            <p:ph type="dt" sz="half" idx="10"/>
          </p:nvPr>
        </p:nvSpPr>
        <p:spPr/>
        <p:txBody>
          <a:bodyPr/>
          <a:lstStyle>
            <a:lvl1pPr>
              <a:defRPr/>
            </a:lvl1pPr>
          </a:lstStyle>
          <a:p>
            <a:pPr>
              <a:defRPr/>
            </a:pPr>
            <a:fld id="{F0B0D2AC-EDAA-6E4C-9A7F-574FF3577ABA}" type="datetimeFigureOut">
              <a:rPr lang="en-US"/>
              <a:pPr>
                <a:defRPr/>
              </a:pPr>
              <a:t>6/22/23</a:t>
            </a:fld>
            <a:endParaRPr lang="en-US"/>
          </a:p>
        </p:txBody>
      </p:sp>
      <p:sp>
        <p:nvSpPr>
          <p:cNvPr id="6" name="Footer Placeholder 4">
            <a:extLst>
              <a:ext uri="{FF2B5EF4-FFF2-40B4-BE49-F238E27FC236}">
                <a16:creationId xmlns:a16="http://schemas.microsoft.com/office/drawing/2014/main" id="{E15A0B25-DE44-E3EA-9DC5-F6C505CFBC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386921-7B22-F911-CA62-E094151B0E03}"/>
              </a:ext>
            </a:extLst>
          </p:cNvPr>
          <p:cNvSpPr>
            <a:spLocks noGrp="1"/>
          </p:cNvSpPr>
          <p:nvPr>
            <p:ph type="sldNum" sz="quarter" idx="12"/>
          </p:nvPr>
        </p:nvSpPr>
        <p:spPr/>
        <p:txBody>
          <a:bodyPr/>
          <a:lstStyle>
            <a:lvl1pPr>
              <a:defRPr/>
            </a:lvl1pPr>
          </a:lstStyle>
          <a:p>
            <a:pPr>
              <a:defRPr/>
            </a:pPr>
            <a:fld id="{BD832172-1F84-6543-AB8D-DF8207FEC136}" type="slidenum">
              <a:rPr lang="en-US" altLang="en-US"/>
              <a:pPr>
                <a:defRPr/>
              </a:pPr>
              <a:t>‹#›</a:t>
            </a:fld>
            <a:endParaRPr lang="en-US" altLang="en-US"/>
          </a:p>
        </p:txBody>
      </p:sp>
    </p:spTree>
    <p:extLst>
      <p:ext uri="{BB962C8B-B14F-4D97-AF65-F5344CB8AC3E}">
        <p14:creationId xmlns:p14="http://schemas.microsoft.com/office/powerpoint/2010/main" val="274992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W logo transp.gif">
            <a:extLst>
              <a:ext uri="{FF2B5EF4-FFF2-40B4-BE49-F238E27FC236}">
                <a16:creationId xmlns:a16="http://schemas.microsoft.com/office/drawing/2014/main" id="{4F1D2C79-A7F7-975C-1C3A-492EFDA7C21B}"/>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36F890E-CDC6-98B3-9470-22FE51E19914}"/>
              </a:ext>
            </a:extLst>
          </p:cNvPr>
          <p:cNvSpPr>
            <a:spLocks noGrp="1"/>
          </p:cNvSpPr>
          <p:nvPr>
            <p:ph type="dt" sz="half" idx="10"/>
          </p:nvPr>
        </p:nvSpPr>
        <p:spPr/>
        <p:txBody>
          <a:bodyPr/>
          <a:lstStyle>
            <a:lvl1pPr>
              <a:defRPr/>
            </a:lvl1pPr>
          </a:lstStyle>
          <a:p>
            <a:pPr>
              <a:defRPr/>
            </a:pPr>
            <a:fld id="{93FCC70C-9FBE-074A-8DCA-28FC1EFEC1C2}" type="datetimeFigureOut">
              <a:rPr lang="en-US"/>
              <a:pPr>
                <a:defRPr/>
              </a:pPr>
              <a:t>6/22/23</a:t>
            </a:fld>
            <a:endParaRPr lang="en-US"/>
          </a:p>
        </p:txBody>
      </p:sp>
      <p:sp>
        <p:nvSpPr>
          <p:cNvPr id="6" name="Footer Placeholder 4">
            <a:extLst>
              <a:ext uri="{FF2B5EF4-FFF2-40B4-BE49-F238E27FC236}">
                <a16:creationId xmlns:a16="http://schemas.microsoft.com/office/drawing/2014/main" id="{70BC91EA-74F9-6B48-5E0C-DC6EA9AF9E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7876E9-D173-DC12-46E3-534EAA439CEC}"/>
              </a:ext>
            </a:extLst>
          </p:cNvPr>
          <p:cNvSpPr>
            <a:spLocks noGrp="1"/>
          </p:cNvSpPr>
          <p:nvPr>
            <p:ph type="sldNum" sz="quarter" idx="12"/>
          </p:nvPr>
        </p:nvSpPr>
        <p:spPr/>
        <p:txBody>
          <a:bodyPr/>
          <a:lstStyle>
            <a:lvl1pPr>
              <a:defRPr/>
            </a:lvl1pPr>
          </a:lstStyle>
          <a:p>
            <a:pPr>
              <a:defRPr/>
            </a:pPr>
            <a:fld id="{151EC8C5-FD15-5D44-8577-482707084A7A}" type="slidenum">
              <a:rPr lang="en-US" altLang="en-US"/>
              <a:pPr>
                <a:defRPr/>
              </a:pPr>
              <a:t>‹#›</a:t>
            </a:fld>
            <a:endParaRPr lang="en-US" altLang="en-US"/>
          </a:p>
        </p:txBody>
      </p:sp>
    </p:spTree>
    <p:extLst>
      <p:ext uri="{BB962C8B-B14F-4D97-AF65-F5344CB8AC3E}">
        <p14:creationId xmlns:p14="http://schemas.microsoft.com/office/powerpoint/2010/main" val="219928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W logo transp.gif">
            <a:extLst>
              <a:ext uri="{FF2B5EF4-FFF2-40B4-BE49-F238E27FC236}">
                <a16:creationId xmlns:a16="http://schemas.microsoft.com/office/drawing/2014/main" id="{7A16EFFB-C935-09BE-E2F2-633FB24334BF}"/>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DEBF81-8FF4-17DA-0DD9-3EFA8FAC566D}"/>
              </a:ext>
            </a:extLst>
          </p:cNvPr>
          <p:cNvSpPr>
            <a:spLocks noGrp="1"/>
          </p:cNvSpPr>
          <p:nvPr>
            <p:ph type="dt" sz="half" idx="10"/>
          </p:nvPr>
        </p:nvSpPr>
        <p:spPr/>
        <p:txBody>
          <a:bodyPr/>
          <a:lstStyle>
            <a:lvl1pPr>
              <a:defRPr/>
            </a:lvl1pPr>
          </a:lstStyle>
          <a:p>
            <a:pPr>
              <a:defRPr/>
            </a:pPr>
            <a:fld id="{E138D3FF-2CFC-F945-A992-6689934806CB}" type="datetimeFigureOut">
              <a:rPr lang="en-US"/>
              <a:pPr>
                <a:defRPr/>
              </a:pPr>
              <a:t>6/22/23</a:t>
            </a:fld>
            <a:endParaRPr lang="en-US"/>
          </a:p>
        </p:txBody>
      </p:sp>
      <p:sp>
        <p:nvSpPr>
          <p:cNvPr id="6" name="Footer Placeholder 4">
            <a:extLst>
              <a:ext uri="{FF2B5EF4-FFF2-40B4-BE49-F238E27FC236}">
                <a16:creationId xmlns:a16="http://schemas.microsoft.com/office/drawing/2014/main" id="{7A3D9D6E-F2CF-BA20-32DB-3297126F0F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B88918-C44E-A3A0-3147-89FF7CDC24C4}"/>
              </a:ext>
            </a:extLst>
          </p:cNvPr>
          <p:cNvSpPr>
            <a:spLocks noGrp="1"/>
          </p:cNvSpPr>
          <p:nvPr>
            <p:ph type="sldNum" sz="quarter" idx="12"/>
          </p:nvPr>
        </p:nvSpPr>
        <p:spPr/>
        <p:txBody>
          <a:bodyPr/>
          <a:lstStyle>
            <a:lvl1pPr>
              <a:defRPr/>
            </a:lvl1pPr>
          </a:lstStyle>
          <a:p>
            <a:pPr>
              <a:defRPr/>
            </a:pPr>
            <a:fld id="{943CAE98-7CFF-974E-816E-F0380854C139}" type="slidenum">
              <a:rPr lang="en-US" altLang="en-US"/>
              <a:pPr>
                <a:defRPr/>
              </a:pPr>
              <a:t>‹#›</a:t>
            </a:fld>
            <a:endParaRPr lang="en-US" altLang="en-US"/>
          </a:p>
        </p:txBody>
      </p:sp>
    </p:spTree>
    <p:extLst>
      <p:ext uri="{BB962C8B-B14F-4D97-AF65-F5344CB8AC3E}">
        <p14:creationId xmlns:p14="http://schemas.microsoft.com/office/powerpoint/2010/main" val="84828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BW logo transp.gif">
            <a:extLst>
              <a:ext uri="{FF2B5EF4-FFF2-40B4-BE49-F238E27FC236}">
                <a16:creationId xmlns:a16="http://schemas.microsoft.com/office/drawing/2014/main" id="{78F5EF10-6889-8C6F-8A20-4AEB18586FEB}"/>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53AB4AE-22C1-7B7A-8269-D9E7A26796F5}"/>
              </a:ext>
            </a:extLst>
          </p:cNvPr>
          <p:cNvSpPr>
            <a:spLocks noGrp="1"/>
          </p:cNvSpPr>
          <p:nvPr>
            <p:ph type="dt" sz="half" idx="10"/>
          </p:nvPr>
        </p:nvSpPr>
        <p:spPr/>
        <p:txBody>
          <a:bodyPr/>
          <a:lstStyle>
            <a:lvl1pPr>
              <a:defRPr/>
            </a:lvl1pPr>
          </a:lstStyle>
          <a:p>
            <a:pPr>
              <a:defRPr/>
            </a:pPr>
            <a:fld id="{BF4059E2-1DB1-624C-A2F2-7981DE5F5C8F}" type="datetimeFigureOut">
              <a:rPr lang="en-US"/>
              <a:pPr>
                <a:defRPr/>
              </a:pPr>
              <a:t>6/22/23</a:t>
            </a:fld>
            <a:endParaRPr lang="en-US"/>
          </a:p>
        </p:txBody>
      </p:sp>
      <p:sp>
        <p:nvSpPr>
          <p:cNvPr id="6" name="Footer Placeholder 4">
            <a:extLst>
              <a:ext uri="{FF2B5EF4-FFF2-40B4-BE49-F238E27FC236}">
                <a16:creationId xmlns:a16="http://schemas.microsoft.com/office/drawing/2014/main" id="{C6005C9B-6D08-13EF-4709-89363E1938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D1A64B-5F45-4ED9-11DE-C95F2630587F}"/>
              </a:ext>
            </a:extLst>
          </p:cNvPr>
          <p:cNvSpPr>
            <a:spLocks noGrp="1"/>
          </p:cNvSpPr>
          <p:nvPr>
            <p:ph type="sldNum" sz="quarter" idx="12"/>
          </p:nvPr>
        </p:nvSpPr>
        <p:spPr/>
        <p:txBody>
          <a:bodyPr/>
          <a:lstStyle>
            <a:lvl1pPr>
              <a:defRPr/>
            </a:lvl1pPr>
          </a:lstStyle>
          <a:p>
            <a:pPr>
              <a:defRPr/>
            </a:pPr>
            <a:fld id="{E3E2C3BD-8E9A-534A-A17E-5C743DE4BBD7}" type="slidenum">
              <a:rPr lang="en-US" altLang="en-US"/>
              <a:pPr>
                <a:defRPr/>
              </a:pPr>
              <a:t>‹#›</a:t>
            </a:fld>
            <a:endParaRPr lang="en-US" altLang="en-US"/>
          </a:p>
        </p:txBody>
      </p:sp>
    </p:spTree>
    <p:extLst>
      <p:ext uri="{BB962C8B-B14F-4D97-AF65-F5344CB8AC3E}">
        <p14:creationId xmlns:p14="http://schemas.microsoft.com/office/powerpoint/2010/main" val="426876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BW logo transp.gif">
            <a:extLst>
              <a:ext uri="{FF2B5EF4-FFF2-40B4-BE49-F238E27FC236}">
                <a16:creationId xmlns:a16="http://schemas.microsoft.com/office/drawing/2014/main" id="{C834101C-2712-9A25-5D3B-144C2744AE3A}"/>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6217A3D-AA7A-D8AA-67C7-A69AB2CA5BF9}"/>
              </a:ext>
            </a:extLst>
          </p:cNvPr>
          <p:cNvSpPr>
            <a:spLocks noGrp="1"/>
          </p:cNvSpPr>
          <p:nvPr>
            <p:ph type="dt" sz="half" idx="10"/>
          </p:nvPr>
        </p:nvSpPr>
        <p:spPr/>
        <p:txBody>
          <a:bodyPr/>
          <a:lstStyle>
            <a:lvl1pPr>
              <a:defRPr/>
            </a:lvl1pPr>
          </a:lstStyle>
          <a:p>
            <a:pPr>
              <a:defRPr/>
            </a:pPr>
            <a:fld id="{A2211314-7619-E04A-940A-E526687AF7B3}" type="datetimeFigureOut">
              <a:rPr lang="en-US"/>
              <a:pPr>
                <a:defRPr/>
              </a:pPr>
              <a:t>6/22/23</a:t>
            </a:fld>
            <a:endParaRPr lang="en-US"/>
          </a:p>
        </p:txBody>
      </p:sp>
      <p:sp>
        <p:nvSpPr>
          <p:cNvPr id="7" name="Footer Placeholder 5">
            <a:extLst>
              <a:ext uri="{FF2B5EF4-FFF2-40B4-BE49-F238E27FC236}">
                <a16:creationId xmlns:a16="http://schemas.microsoft.com/office/drawing/2014/main" id="{FC29C686-39E1-8485-0CE8-755259C7F48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DBD7810-3AED-6961-08E6-88E4E4CEE5E9}"/>
              </a:ext>
            </a:extLst>
          </p:cNvPr>
          <p:cNvSpPr>
            <a:spLocks noGrp="1"/>
          </p:cNvSpPr>
          <p:nvPr>
            <p:ph type="sldNum" sz="quarter" idx="12"/>
          </p:nvPr>
        </p:nvSpPr>
        <p:spPr/>
        <p:txBody>
          <a:bodyPr/>
          <a:lstStyle>
            <a:lvl1pPr>
              <a:defRPr/>
            </a:lvl1pPr>
          </a:lstStyle>
          <a:p>
            <a:pPr>
              <a:defRPr/>
            </a:pPr>
            <a:fld id="{42CE8292-F194-7245-9712-A33E2A030C01}" type="slidenum">
              <a:rPr lang="en-US" altLang="en-US"/>
              <a:pPr>
                <a:defRPr/>
              </a:pPr>
              <a:t>‹#›</a:t>
            </a:fld>
            <a:endParaRPr lang="en-US" altLang="en-US"/>
          </a:p>
        </p:txBody>
      </p:sp>
    </p:spTree>
    <p:extLst>
      <p:ext uri="{BB962C8B-B14F-4D97-AF65-F5344CB8AC3E}">
        <p14:creationId xmlns:p14="http://schemas.microsoft.com/office/powerpoint/2010/main" val="80404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BW logo transp.gif">
            <a:extLst>
              <a:ext uri="{FF2B5EF4-FFF2-40B4-BE49-F238E27FC236}">
                <a16:creationId xmlns:a16="http://schemas.microsoft.com/office/drawing/2014/main" id="{61B0C96E-1E5C-FF9F-B652-C60636043C57}"/>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729E945D-9491-F4DC-8DBB-25EED65983B6}"/>
              </a:ext>
            </a:extLst>
          </p:cNvPr>
          <p:cNvSpPr>
            <a:spLocks noGrp="1"/>
          </p:cNvSpPr>
          <p:nvPr>
            <p:ph type="dt" sz="half" idx="10"/>
          </p:nvPr>
        </p:nvSpPr>
        <p:spPr/>
        <p:txBody>
          <a:bodyPr/>
          <a:lstStyle>
            <a:lvl1pPr>
              <a:defRPr/>
            </a:lvl1pPr>
          </a:lstStyle>
          <a:p>
            <a:pPr>
              <a:defRPr/>
            </a:pPr>
            <a:fld id="{9DA11329-E9D8-3940-8B01-37158393A2B5}" type="datetimeFigureOut">
              <a:rPr lang="en-US"/>
              <a:pPr>
                <a:defRPr/>
              </a:pPr>
              <a:t>6/22/23</a:t>
            </a:fld>
            <a:endParaRPr lang="en-US"/>
          </a:p>
        </p:txBody>
      </p:sp>
      <p:sp>
        <p:nvSpPr>
          <p:cNvPr id="9" name="Footer Placeholder 7">
            <a:extLst>
              <a:ext uri="{FF2B5EF4-FFF2-40B4-BE49-F238E27FC236}">
                <a16:creationId xmlns:a16="http://schemas.microsoft.com/office/drawing/2014/main" id="{6321DB58-C96F-D03F-0E9D-A3B77431CA0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5D1E587A-905A-A82A-27F4-7FF7DDA24229}"/>
              </a:ext>
            </a:extLst>
          </p:cNvPr>
          <p:cNvSpPr>
            <a:spLocks noGrp="1"/>
          </p:cNvSpPr>
          <p:nvPr>
            <p:ph type="sldNum" sz="quarter" idx="12"/>
          </p:nvPr>
        </p:nvSpPr>
        <p:spPr/>
        <p:txBody>
          <a:bodyPr/>
          <a:lstStyle>
            <a:lvl1pPr>
              <a:defRPr/>
            </a:lvl1pPr>
          </a:lstStyle>
          <a:p>
            <a:pPr>
              <a:defRPr/>
            </a:pPr>
            <a:fld id="{D9191D1A-BF44-F84D-AB89-0B45AAC396EA}" type="slidenum">
              <a:rPr lang="en-US" altLang="en-US"/>
              <a:pPr>
                <a:defRPr/>
              </a:pPr>
              <a:t>‹#›</a:t>
            </a:fld>
            <a:endParaRPr lang="en-US" altLang="en-US"/>
          </a:p>
        </p:txBody>
      </p:sp>
    </p:spTree>
    <p:extLst>
      <p:ext uri="{BB962C8B-B14F-4D97-AF65-F5344CB8AC3E}">
        <p14:creationId xmlns:p14="http://schemas.microsoft.com/office/powerpoint/2010/main" val="385676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BW logo transp.gif">
            <a:extLst>
              <a:ext uri="{FF2B5EF4-FFF2-40B4-BE49-F238E27FC236}">
                <a16:creationId xmlns:a16="http://schemas.microsoft.com/office/drawing/2014/main" id="{DE3552BF-C449-CC7E-5FBC-C073858DAA5E}"/>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D8AEBDB-A706-4876-6055-56E36BFC7F9C}"/>
              </a:ext>
            </a:extLst>
          </p:cNvPr>
          <p:cNvSpPr>
            <a:spLocks noGrp="1"/>
          </p:cNvSpPr>
          <p:nvPr>
            <p:ph type="dt" sz="half" idx="10"/>
          </p:nvPr>
        </p:nvSpPr>
        <p:spPr/>
        <p:txBody>
          <a:bodyPr/>
          <a:lstStyle>
            <a:lvl1pPr>
              <a:defRPr/>
            </a:lvl1pPr>
          </a:lstStyle>
          <a:p>
            <a:pPr>
              <a:defRPr/>
            </a:pPr>
            <a:fld id="{4C9F2FCB-8CCE-214D-84C5-09036AAFC06E}" type="datetimeFigureOut">
              <a:rPr lang="en-US"/>
              <a:pPr>
                <a:defRPr/>
              </a:pPr>
              <a:t>6/22/23</a:t>
            </a:fld>
            <a:endParaRPr lang="en-US"/>
          </a:p>
        </p:txBody>
      </p:sp>
      <p:sp>
        <p:nvSpPr>
          <p:cNvPr id="5" name="Footer Placeholder 3">
            <a:extLst>
              <a:ext uri="{FF2B5EF4-FFF2-40B4-BE49-F238E27FC236}">
                <a16:creationId xmlns:a16="http://schemas.microsoft.com/office/drawing/2014/main" id="{67111804-4386-F080-D29A-723E1AF5EF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396688B-96CB-80DF-95CF-10B31DD86AB4}"/>
              </a:ext>
            </a:extLst>
          </p:cNvPr>
          <p:cNvSpPr>
            <a:spLocks noGrp="1"/>
          </p:cNvSpPr>
          <p:nvPr>
            <p:ph type="sldNum" sz="quarter" idx="12"/>
          </p:nvPr>
        </p:nvSpPr>
        <p:spPr/>
        <p:txBody>
          <a:bodyPr/>
          <a:lstStyle>
            <a:lvl1pPr>
              <a:defRPr/>
            </a:lvl1pPr>
          </a:lstStyle>
          <a:p>
            <a:pPr>
              <a:defRPr/>
            </a:pPr>
            <a:fld id="{D8A91896-9B03-744B-A723-0F316279E9EF}" type="slidenum">
              <a:rPr lang="en-US" altLang="en-US"/>
              <a:pPr>
                <a:defRPr/>
              </a:pPr>
              <a:t>‹#›</a:t>
            </a:fld>
            <a:endParaRPr lang="en-US" altLang="en-US"/>
          </a:p>
        </p:txBody>
      </p:sp>
    </p:spTree>
    <p:extLst>
      <p:ext uri="{BB962C8B-B14F-4D97-AF65-F5344CB8AC3E}">
        <p14:creationId xmlns:p14="http://schemas.microsoft.com/office/powerpoint/2010/main" val="10514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BW logo transp.gif">
            <a:extLst>
              <a:ext uri="{FF2B5EF4-FFF2-40B4-BE49-F238E27FC236}">
                <a16:creationId xmlns:a16="http://schemas.microsoft.com/office/drawing/2014/main" id="{B4ED0D4D-D9FF-CAE0-B16A-5C9CE6658017}"/>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FA2B5CD1-9585-BDBF-6F7B-75308A707274}"/>
              </a:ext>
            </a:extLst>
          </p:cNvPr>
          <p:cNvSpPr>
            <a:spLocks noGrp="1"/>
          </p:cNvSpPr>
          <p:nvPr>
            <p:ph type="dt" sz="half" idx="10"/>
          </p:nvPr>
        </p:nvSpPr>
        <p:spPr/>
        <p:txBody>
          <a:bodyPr/>
          <a:lstStyle>
            <a:lvl1pPr>
              <a:defRPr/>
            </a:lvl1pPr>
          </a:lstStyle>
          <a:p>
            <a:pPr>
              <a:defRPr/>
            </a:pPr>
            <a:fld id="{C7C164FA-2675-5649-9FD5-9EC85281B9BF}" type="datetimeFigureOut">
              <a:rPr lang="en-US"/>
              <a:pPr>
                <a:defRPr/>
              </a:pPr>
              <a:t>6/22/23</a:t>
            </a:fld>
            <a:endParaRPr lang="en-US"/>
          </a:p>
        </p:txBody>
      </p:sp>
      <p:sp>
        <p:nvSpPr>
          <p:cNvPr id="4" name="Footer Placeholder 2">
            <a:extLst>
              <a:ext uri="{FF2B5EF4-FFF2-40B4-BE49-F238E27FC236}">
                <a16:creationId xmlns:a16="http://schemas.microsoft.com/office/drawing/2014/main" id="{D6A7856A-1819-C0BF-E345-7D60EABE39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61627A44-5989-DA12-357B-7A7546567A28}"/>
              </a:ext>
            </a:extLst>
          </p:cNvPr>
          <p:cNvSpPr>
            <a:spLocks noGrp="1"/>
          </p:cNvSpPr>
          <p:nvPr>
            <p:ph type="sldNum" sz="quarter" idx="12"/>
          </p:nvPr>
        </p:nvSpPr>
        <p:spPr/>
        <p:txBody>
          <a:bodyPr/>
          <a:lstStyle>
            <a:lvl1pPr>
              <a:defRPr/>
            </a:lvl1pPr>
          </a:lstStyle>
          <a:p>
            <a:pPr>
              <a:defRPr/>
            </a:pPr>
            <a:fld id="{4FAB4682-E3AF-1C4B-BC5E-C8E8A494C620}" type="slidenum">
              <a:rPr lang="en-US" altLang="en-US"/>
              <a:pPr>
                <a:defRPr/>
              </a:pPr>
              <a:t>‹#›</a:t>
            </a:fld>
            <a:endParaRPr lang="en-US" altLang="en-US"/>
          </a:p>
        </p:txBody>
      </p:sp>
    </p:spTree>
    <p:extLst>
      <p:ext uri="{BB962C8B-B14F-4D97-AF65-F5344CB8AC3E}">
        <p14:creationId xmlns:p14="http://schemas.microsoft.com/office/powerpoint/2010/main" val="260249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BW logo transp.gif">
            <a:extLst>
              <a:ext uri="{FF2B5EF4-FFF2-40B4-BE49-F238E27FC236}">
                <a16:creationId xmlns:a16="http://schemas.microsoft.com/office/drawing/2014/main" id="{8BFABE1D-E4C5-C315-4335-B31DF945E371}"/>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1F604F2-69F7-A101-3A23-781B67EF4245}"/>
              </a:ext>
            </a:extLst>
          </p:cNvPr>
          <p:cNvSpPr>
            <a:spLocks noGrp="1"/>
          </p:cNvSpPr>
          <p:nvPr>
            <p:ph type="dt" sz="half" idx="10"/>
          </p:nvPr>
        </p:nvSpPr>
        <p:spPr/>
        <p:txBody>
          <a:bodyPr/>
          <a:lstStyle>
            <a:lvl1pPr>
              <a:defRPr/>
            </a:lvl1pPr>
          </a:lstStyle>
          <a:p>
            <a:pPr>
              <a:defRPr/>
            </a:pPr>
            <a:fld id="{86D92F65-D8E9-5E4B-9C90-FDE9A995D23A}" type="datetimeFigureOut">
              <a:rPr lang="en-US"/>
              <a:pPr>
                <a:defRPr/>
              </a:pPr>
              <a:t>6/22/23</a:t>
            </a:fld>
            <a:endParaRPr lang="en-US"/>
          </a:p>
        </p:txBody>
      </p:sp>
      <p:sp>
        <p:nvSpPr>
          <p:cNvPr id="7" name="Footer Placeholder 5">
            <a:extLst>
              <a:ext uri="{FF2B5EF4-FFF2-40B4-BE49-F238E27FC236}">
                <a16:creationId xmlns:a16="http://schemas.microsoft.com/office/drawing/2014/main" id="{E7ADAECD-EED8-74C0-7CBF-A611CC4BAB4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351CEFD-3BE1-5D2F-3516-5D464CAE3597}"/>
              </a:ext>
            </a:extLst>
          </p:cNvPr>
          <p:cNvSpPr>
            <a:spLocks noGrp="1"/>
          </p:cNvSpPr>
          <p:nvPr>
            <p:ph type="sldNum" sz="quarter" idx="12"/>
          </p:nvPr>
        </p:nvSpPr>
        <p:spPr/>
        <p:txBody>
          <a:bodyPr/>
          <a:lstStyle>
            <a:lvl1pPr>
              <a:defRPr/>
            </a:lvl1pPr>
          </a:lstStyle>
          <a:p>
            <a:pPr>
              <a:defRPr/>
            </a:pPr>
            <a:fld id="{1C45EDEA-0768-9B43-AF82-F8C75E067414}" type="slidenum">
              <a:rPr lang="en-US" altLang="en-US"/>
              <a:pPr>
                <a:defRPr/>
              </a:pPr>
              <a:t>‹#›</a:t>
            </a:fld>
            <a:endParaRPr lang="en-US" altLang="en-US"/>
          </a:p>
        </p:txBody>
      </p:sp>
    </p:spTree>
    <p:extLst>
      <p:ext uri="{BB962C8B-B14F-4D97-AF65-F5344CB8AC3E}">
        <p14:creationId xmlns:p14="http://schemas.microsoft.com/office/powerpoint/2010/main" val="96975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BW logo transp.gif">
            <a:extLst>
              <a:ext uri="{FF2B5EF4-FFF2-40B4-BE49-F238E27FC236}">
                <a16:creationId xmlns:a16="http://schemas.microsoft.com/office/drawing/2014/main" id="{8AC29B6C-311C-9A66-E5A9-29C9238EA26B}"/>
              </a:ext>
            </a:extLst>
          </p:cNvPr>
          <p:cNvPicPr>
            <a:picLocks noChangeAspect="1"/>
          </p:cNvPicPr>
          <p:nvPr userDrawn="1"/>
        </p:nvPicPr>
        <p:blipFill>
          <a:blip r:embed="rId2">
            <a:extLst>
              <a:ext uri="{28A0092B-C50C-407E-A947-70E740481C1C}">
                <a14:useLocalDpi xmlns:a14="http://schemas.microsoft.com/office/drawing/2010/main" val="0"/>
              </a:ext>
            </a:extLst>
          </a:blip>
          <a:srcRect l="2547" t="8830" r="2547" b="8830"/>
          <a:stretch>
            <a:fillRect/>
          </a:stretch>
        </p:blipFill>
        <p:spPr bwMode="auto">
          <a:xfrm>
            <a:off x="7500938" y="6286500"/>
            <a:ext cx="14271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5C70CA66-E1D6-A5E7-0CF4-F266EADF2C96}"/>
              </a:ext>
            </a:extLst>
          </p:cNvPr>
          <p:cNvSpPr>
            <a:spLocks noGrp="1"/>
          </p:cNvSpPr>
          <p:nvPr>
            <p:ph type="dt" sz="half" idx="10"/>
          </p:nvPr>
        </p:nvSpPr>
        <p:spPr/>
        <p:txBody>
          <a:bodyPr/>
          <a:lstStyle>
            <a:lvl1pPr>
              <a:defRPr/>
            </a:lvl1pPr>
          </a:lstStyle>
          <a:p>
            <a:pPr>
              <a:defRPr/>
            </a:pPr>
            <a:fld id="{7F950B2B-71E5-7A42-A1C0-D6EBDB56687B}" type="datetimeFigureOut">
              <a:rPr lang="en-US"/>
              <a:pPr>
                <a:defRPr/>
              </a:pPr>
              <a:t>6/22/23</a:t>
            </a:fld>
            <a:endParaRPr lang="en-US"/>
          </a:p>
        </p:txBody>
      </p:sp>
      <p:sp>
        <p:nvSpPr>
          <p:cNvPr id="7" name="Footer Placeholder 5">
            <a:extLst>
              <a:ext uri="{FF2B5EF4-FFF2-40B4-BE49-F238E27FC236}">
                <a16:creationId xmlns:a16="http://schemas.microsoft.com/office/drawing/2014/main" id="{EC0D62BF-FDE0-800F-6C65-8155ED70E1B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2359D56-1BB2-474A-48A4-D94CE9598C69}"/>
              </a:ext>
            </a:extLst>
          </p:cNvPr>
          <p:cNvSpPr>
            <a:spLocks noGrp="1"/>
          </p:cNvSpPr>
          <p:nvPr>
            <p:ph type="sldNum" sz="quarter" idx="12"/>
          </p:nvPr>
        </p:nvSpPr>
        <p:spPr/>
        <p:txBody>
          <a:bodyPr/>
          <a:lstStyle>
            <a:lvl1pPr>
              <a:defRPr/>
            </a:lvl1pPr>
          </a:lstStyle>
          <a:p>
            <a:pPr>
              <a:defRPr/>
            </a:pPr>
            <a:fld id="{C4A3EAC3-D4CF-E848-92CB-190E432013B1}" type="slidenum">
              <a:rPr lang="en-US" altLang="en-US"/>
              <a:pPr>
                <a:defRPr/>
              </a:pPr>
              <a:t>‹#›</a:t>
            </a:fld>
            <a:endParaRPr lang="en-US" altLang="en-US"/>
          </a:p>
        </p:txBody>
      </p:sp>
    </p:spTree>
    <p:extLst>
      <p:ext uri="{BB962C8B-B14F-4D97-AF65-F5344CB8AC3E}">
        <p14:creationId xmlns:p14="http://schemas.microsoft.com/office/powerpoint/2010/main" val="290867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D96"/>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1DD217-61C4-C291-5061-E7BC0FFDC3C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CE1AF6-EF82-6674-962E-D6036A5B5C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839548-BC59-1018-A202-F9D36BC5A03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DC1A5E4-4CEF-4F45-9FDE-108EC3808449}" type="datetimeFigureOut">
              <a:rPr lang="en-US"/>
              <a:pPr>
                <a:defRPr/>
              </a:pPr>
              <a:t>6/22/23</a:t>
            </a:fld>
            <a:endParaRPr lang="en-US"/>
          </a:p>
        </p:txBody>
      </p:sp>
      <p:sp>
        <p:nvSpPr>
          <p:cNvPr id="5" name="Footer Placeholder 4">
            <a:extLst>
              <a:ext uri="{FF2B5EF4-FFF2-40B4-BE49-F238E27FC236}">
                <a16:creationId xmlns:a16="http://schemas.microsoft.com/office/drawing/2014/main" id="{D2915DEE-1E7E-31C9-41F9-AA2BFBBD0F2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ABD3D18-B478-6F5B-8630-97FAC3CB3B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C91B8"/>
                </a:solidFill>
                <a:latin typeface="Calibri" panose="020F0502020204030204" pitchFamily="34" charset="0"/>
              </a:defRPr>
            </a:lvl1pPr>
          </a:lstStyle>
          <a:p>
            <a:pPr>
              <a:defRPr/>
            </a:pPr>
            <a:fld id="{01755DC5-B5FE-094C-A268-355613E895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bg1"/>
        </a:buClr>
        <a:buFont typeface="Arial" panose="020B0604020202020204" pitchFamily="34" charset="0"/>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Font typeface="Arial" panose="020B0604020202020204" pitchFamily="34" charset="0"/>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lr>
          <a:schemeClr val="bg1"/>
        </a:buClr>
        <a:buFont typeface="Arial" panose="020B0604020202020204" pitchFamily="34" charset="0"/>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lr>
          <a:schemeClr val="bg1"/>
        </a:buClr>
        <a:buFont typeface="Arial" panose="020B0604020202020204" pitchFamily="34" charset="0"/>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lr>
          <a:schemeClr val="bg1"/>
        </a:buClr>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DE3A3D8-E7D6-0E39-5CBD-0C57D270BD80}"/>
              </a:ext>
            </a:extLst>
          </p:cNvPr>
          <p:cNvSpPr>
            <a:spLocks noGrp="1"/>
          </p:cNvSpPr>
          <p:nvPr>
            <p:ph type="ctrTitle"/>
          </p:nvPr>
        </p:nvSpPr>
        <p:spPr>
          <a:xfrm>
            <a:off x="685800" y="3071813"/>
            <a:ext cx="7772400" cy="2013371"/>
          </a:xfrm>
        </p:spPr>
        <p:txBody>
          <a:bodyPr/>
          <a:lstStyle/>
          <a:p>
            <a:r>
              <a:rPr lang="en-IE" altLang="en-US" sz="3600" dirty="0"/>
              <a:t>Eating Disorders &amp; Disordered Eating in the Perinatal Period - </a:t>
            </a:r>
            <a:r>
              <a:rPr lang="en-IE" sz="2800" b="1" i="0" u="none" strike="noStrike" dirty="0">
                <a:effectLst/>
                <a:latin typeface="Calibri" panose="020F0502020204030204" pitchFamily="34" charset="0"/>
              </a:rPr>
              <a:t>Bridging the gap through the involvement of partners, carers, family and friends</a:t>
            </a:r>
            <a:endParaRPr lang="en-IE" altLang="en-US" sz="2800" dirty="0"/>
          </a:p>
        </p:txBody>
      </p:sp>
      <p:sp>
        <p:nvSpPr>
          <p:cNvPr id="15362" name="Subtitle 2">
            <a:extLst>
              <a:ext uri="{FF2B5EF4-FFF2-40B4-BE49-F238E27FC236}">
                <a16:creationId xmlns:a16="http://schemas.microsoft.com/office/drawing/2014/main" id="{3FC1623E-FE17-D7B6-FB05-27E6BC805D8A}"/>
              </a:ext>
            </a:extLst>
          </p:cNvPr>
          <p:cNvSpPr>
            <a:spLocks noGrp="1"/>
          </p:cNvSpPr>
          <p:nvPr>
            <p:ph type="subTitle" idx="1"/>
          </p:nvPr>
        </p:nvSpPr>
        <p:spPr>
          <a:xfrm>
            <a:off x="1428750" y="5229200"/>
            <a:ext cx="6400800" cy="1080120"/>
          </a:xfrm>
        </p:spPr>
        <p:txBody>
          <a:bodyPr/>
          <a:lstStyle/>
          <a:p>
            <a:r>
              <a:rPr lang="en-IE" altLang="en-US" dirty="0"/>
              <a:t>Harriet Parsons, MSc., Reg. </a:t>
            </a:r>
            <a:r>
              <a:rPr lang="en-IE" altLang="en-US" dirty="0" err="1"/>
              <a:t>Prac</a:t>
            </a:r>
            <a:r>
              <a:rPr lang="en-IE" altLang="en-US" dirty="0"/>
              <a:t>. APPI., MICP</a:t>
            </a:r>
          </a:p>
          <a:p>
            <a:r>
              <a:rPr lang="en-IE" altLang="en-US" dirty="0" err="1"/>
              <a:t>harriet@bodywhys.ie</a:t>
            </a:r>
            <a:endParaRPr lang="en-IE"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4214-2907-001F-DF50-951CC9E42B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61252B-C7CA-E3AE-04AB-C78CCF3D0908}"/>
              </a:ext>
            </a:extLst>
          </p:cNvPr>
          <p:cNvSpPr>
            <a:spLocks noGrp="1"/>
          </p:cNvSpPr>
          <p:nvPr>
            <p:ph idx="1"/>
          </p:nvPr>
        </p:nvSpPr>
        <p:spPr/>
        <p:txBody>
          <a:bodyPr/>
          <a:lstStyle/>
          <a:p>
            <a:r>
              <a:rPr lang="en-IE" b="0" i="0" u="none" strike="noStrike" dirty="0">
                <a:effectLst/>
                <a:latin typeface="europa"/>
              </a:rPr>
              <a:t>There is often greater body dissatisfaction amongst women in the postpartum period.</a:t>
            </a:r>
          </a:p>
          <a:p>
            <a:r>
              <a:rPr lang="en-IE" b="0" i="0" u="none" strike="noStrike" dirty="0">
                <a:effectLst/>
                <a:latin typeface="europa"/>
              </a:rPr>
              <a:t>Many women report feeling under pressure to regain their pre-pregnancy body</a:t>
            </a:r>
            <a:endParaRPr lang="en-US" dirty="0"/>
          </a:p>
        </p:txBody>
      </p:sp>
    </p:spTree>
    <p:extLst>
      <p:ext uri="{BB962C8B-B14F-4D97-AF65-F5344CB8AC3E}">
        <p14:creationId xmlns:p14="http://schemas.microsoft.com/office/powerpoint/2010/main" val="275580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B782-A701-A6DD-4D6B-FFFFB9C77C9E}"/>
              </a:ext>
            </a:extLst>
          </p:cNvPr>
          <p:cNvSpPr>
            <a:spLocks noGrp="1"/>
          </p:cNvSpPr>
          <p:nvPr>
            <p:ph type="title"/>
          </p:nvPr>
        </p:nvSpPr>
        <p:spPr/>
        <p:txBody>
          <a:bodyPr/>
          <a:lstStyle/>
          <a:p>
            <a:r>
              <a:rPr lang="en-US" dirty="0"/>
              <a:t>Identifying the GAPS?</a:t>
            </a:r>
          </a:p>
        </p:txBody>
      </p:sp>
      <p:sp>
        <p:nvSpPr>
          <p:cNvPr id="3" name="Content Placeholder 2">
            <a:extLst>
              <a:ext uri="{FF2B5EF4-FFF2-40B4-BE49-F238E27FC236}">
                <a16:creationId xmlns:a16="http://schemas.microsoft.com/office/drawing/2014/main" id="{0E3F6818-0E0F-A7FE-0AE1-3CBED5948548}"/>
              </a:ext>
            </a:extLst>
          </p:cNvPr>
          <p:cNvSpPr>
            <a:spLocks noGrp="1"/>
          </p:cNvSpPr>
          <p:nvPr>
            <p:ph idx="1"/>
          </p:nvPr>
        </p:nvSpPr>
        <p:spPr/>
        <p:txBody>
          <a:bodyPr/>
          <a:lstStyle/>
          <a:p>
            <a:r>
              <a:rPr lang="en-IE" altLang="en-US" dirty="0"/>
              <a:t>Space and time to listen and hear</a:t>
            </a:r>
          </a:p>
          <a:p>
            <a:r>
              <a:rPr lang="en-IE" altLang="en-US" dirty="0"/>
              <a:t>Consistency of care</a:t>
            </a:r>
            <a:endParaRPr lang="en-US" dirty="0"/>
          </a:p>
          <a:p>
            <a:r>
              <a:rPr lang="en-US" dirty="0"/>
              <a:t>Nutrition during pregnancy</a:t>
            </a:r>
          </a:p>
          <a:p>
            <a:r>
              <a:rPr lang="en-US" dirty="0"/>
              <a:t>Weighing</a:t>
            </a:r>
          </a:p>
          <a:p>
            <a:r>
              <a:rPr lang="en-US" dirty="0"/>
              <a:t>Nutrition / exercise after giving birth</a:t>
            </a:r>
          </a:p>
          <a:p>
            <a:r>
              <a:rPr lang="en-US" u="sng" dirty="0"/>
              <a:t>SUPPORT? WHO IS GIVING SUPPORT?</a:t>
            </a:r>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395967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85A8-6D68-F8A3-2187-529BD205A7EF}"/>
              </a:ext>
            </a:extLst>
          </p:cNvPr>
          <p:cNvSpPr>
            <a:spLocks noGrp="1"/>
          </p:cNvSpPr>
          <p:nvPr>
            <p:ph type="title"/>
          </p:nvPr>
        </p:nvSpPr>
        <p:spPr/>
        <p:txBody>
          <a:bodyPr/>
          <a:lstStyle/>
          <a:p>
            <a:r>
              <a:rPr lang="en-US" dirty="0"/>
              <a:t>How do we bridge the gap?</a:t>
            </a:r>
          </a:p>
        </p:txBody>
      </p:sp>
      <p:sp>
        <p:nvSpPr>
          <p:cNvPr id="3" name="Content Placeholder 2">
            <a:extLst>
              <a:ext uri="{FF2B5EF4-FFF2-40B4-BE49-F238E27FC236}">
                <a16:creationId xmlns:a16="http://schemas.microsoft.com/office/drawing/2014/main" id="{A30B3279-F0F6-54F0-DEB2-272939F426F4}"/>
              </a:ext>
            </a:extLst>
          </p:cNvPr>
          <p:cNvSpPr>
            <a:spLocks noGrp="1"/>
          </p:cNvSpPr>
          <p:nvPr>
            <p:ph idx="1"/>
          </p:nvPr>
        </p:nvSpPr>
        <p:spPr/>
        <p:txBody>
          <a:bodyPr/>
          <a:lstStyle/>
          <a:p>
            <a:r>
              <a:rPr lang="en-IE" altLang="en-US" dirty="0"/>
              <a:t>Provide information, knowledge, support and skills</a:t>
            </a:r>
          </a:p>
          <a:p>
            <a:r>
              <a:rPr lang="en-IE" altLang="en-US" dirty="0"/>
              <a:t>Work with family carers taking the perspective that everyone needs to be on the same page – the team includes the family and partner</a:t>
            </a:r>
          </a:p>
          <a:p>
            <a:r>
              <a:rPr lang="en-IE" altLang="en-US" dirty="0"/>
              <a:t>No matter what age the person is, family and partners can be seen as essential resources to support the person. They need to be included.</a:t>
            </a:r>
            <a:br>
              <a:rPr lang="en-IE" altLang="en-US" dirty="0"/>
            </a:br>
            <a:endParaRPr lang="en-US" dirty="0"/>
          </a:p>
        </p:txBody>
      </p:sp>
    </p:spTree>
    <p:extLst>
      <p:ext uri="{BB962C8B-B14F-4D97-AF65-F5344CB8AC3E}">
        <p14:creationId xmlns:p14="http://schemas.microsoft.com/office/powerpoint/2010/main" val="185449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D4D4-F11E-40B8-3069-28AA1B8ED47A}"/>
              </a:ext>
            </a:extLst>
          </p:cNvPr>
          <p:cNvSpPr>
            <a:spLocks noGrp="1"/>
          </p:cNvSpPr>
          <p:nvPr>
            <p:ph type="title"/>
          </p:nvPr>
        </p:nvSpPr>
        <p:spPr>
          <a:xfrm>
            <a:off x="457200" y="274638"/>
            <a:ext cx="8229600" cy="5530626"/>
          </a:xfrm>
        </p:spPr>
        <p:txBody>
          <a:bodyPr/>
          <a:lstStyle/>
          <a:p>
            <a:r>
              <a:rPr lang="en-US" dirty="0"/>
              <a:t>We know from the MEED guidelines that family should be included and used as a support for the person’s care.</a:t>
            </a:r>
          </a:p>
        </p:txBody>
      </p:sp>
    </p:spTree>
    <p:extLst>
      <p:ext uri="{BB962C8B-B14F-4D97-AF65-F5344CB8AC3E}">
        <p14:creationId xmlns:p14="http://schemas.microsoft.com/office/powerpoint/2010/main" val="192376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8988947-3AE8-0BAB-0C2E-E97E98B2ADE8}"/>
              </a:ext>
            </a:extLst>
          </p:cNvPr>
          <p:cNvSpPr>
            <a:spLocks noGrp="1"/>
          </p:cNvSpPr>
          <p:nvPr>
            <p:ph type="title"/>
          </p:nvPr>
        </p:nvSpPr>
        <p:spPr/>
        <p:txBody>
          <a:bodyPr/>
          <a:lstStyle/>
          <a:p>
            <a:r>
              <a:rPr lang="en-US" altLang="en-US"/>
              <a:t>Knowledge and Learning</a:t>
            </a:r>
          </a:p>
        </p:txBody>
      </p:sp>
      <p:sp>
        <p:nvSpPr>
          <p:cNvPr id="28674" name="Content Placeholder 2">
            <a:extLst>
              <a:ext uri="{FF2B5EF4-FFF2-40B4-BE49-F238E27FC236}">
                <a16:creationId xmlns:a16="http://schemas.microsoft.com/office/drawing/2014/main" id="{C53C433B-1ADF-3529-87A8-48E818AC07C0}"/>
              </a:ext>
            </a:extLst>
          </p:cNvPr>
          <p:cNvSpPr>
            <a:spLocks noGrp="1"/>
          </p:cNvSpPr>
          <p:nvPr>
            <p:ph idx="1"/>
          </p:nvPr>
        </p:nvSpPr>
        <p:spPr/>
        <p:txBody>
          <a:bodyPr/>
          <a:lstStyle/>
          <a:p>
            <a:r>
              <a:rPr lang="en-IE" altLang="en-US"/>
              <a:t>‘Parents and carers of people with eating disorders are often very knowledgeable about the condition’ </a:t>
            </a:r>
          </a:p>
          <a:p>
            <a:r>
              <a:rPr lang="en-IE" altLang="en-US"/>
              <a:t>‘Medical and nursing staff need to listen to the family and carers, and accept that they may have greater knowledge than themselves’ </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A76C46E0-2EC9-8504-91D8-195E1527FD6D}"/>
              </a:ext>
            </a:extLst>
          </p:cNvPr>
          <p:cNvSpPr>
            <a:spLocks noGrp="1"/>
          </p:cNvSpPr>
          <p:nvPr>
            <p:ph type="title"/>
          </p:nvPr>
        </p:nvSpPr>
        <p:spPr/>
        <p:txBody>
          <a:bodyPr/>
          <a:lstStyle/>
          <a:p>
            <a:endParaRPr lang="en-US" altLang="en-US" dirty="0"/>
          </a:p>
        </p:txBody>
      </p:sp>
      <p:sp>
        <p:nvSpPr>
          <p:cNvPr id="30722" name="Content Placeholder 2">
            <a:extLst>
              <a:ext uri="{FF2B5EF4-FFF2-40B4-BE49-F238E27FC236}">
                <a16:creationId xmlns:a16="http://schemas.microsoft.com/office/drawing/2014/main" id="{DD7B1EED-FD4F-03D0-FAB6-CC720087D7A5}"/>
              </a:ext>
            </a:extLst>
          </p:cNvPr>
          <p:cNvSpPr>
            <a:spLocks noGrp="1"/>
          </p:cNvSpPr>
          <p:nvPr>
            <p:ph idx="1"/>
          </p:nvPr>
        </p:nvSpPr>
        <p:spPr/>
        <p:txBody>
          <a:bodyPr/>
          <a:lstStyle/>
          <a:p>
            <a:r>
              <a:rPr lang="en-IE" altLang="en-US"/>
              <a:t>‘Staff should also recognise the important role that family and carers have in treatment and recovery, and convey this to the person receiving treatment.’ </a:t>
            </a:r>
          </a:p>
          <a:p>
            <a:r>
              <a:rPr lang="en-IE" altLang="en-US"/>
              <a:t>‘The overarching attitude to the family should be accepting and positive.’ </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24B3-7460-6BEF-7136-2DE8237FDDAE}"/>
              </a:ext>
            </a:extLst>
          </p:cNvPr>
          <p:cNvSpPr>
            <a:spLocks noGrp="1"/>
          </p:cNvSpPr>
          <p:nvPr>
            <p:ph type="title"/>
          </p:nvPr>
        </p:nvSpPr>
        <p:spPr>
          <a:xfrm>
            <a:off x="457200" y="274638"/>
            <a:ext cx="8229600" cy="6178698"/>
          </a:xfrm>
        </p:spPr>
        <p:txBody>
          <a:bodyPr/>
          <a:lstStyle/>
          <a:p>
            <a:r>
              <a:rPr lang="en-US" u="sng" dirty="0"/>
              <a:t>As with all aspects of eating disorder treatment and recovery, </a:t>
            </a:r>
            <a:r>
              <a:rPr lang="en-IE" sz="4400" b="1" i="0" u="none" strike="noStrike" dirty="0">
                <a:effectLst/>
                <a:latin typeface="Calibri" panose="020F0502020204030204" pitchFamily="34" charset="0"/>
              </a:rPr>
              <a:t>partners, carers, family and friends, </a:t>
            </a:r>
            <a:r>
              <a:rPr lang="en-IE" sz="4400" i="0" u="none" strike="noStrike" dirty="0">
                <a:effectLst/>
                <a:latin typeface="Calibri" panose="020F0502020204030204" pitchFamily="34" charset="0"/>
              </a:rPr>
              <a:t>can provide ESSENTIAL SUPPORT when a gap is identified. They can BRIDGE THE GAP.</a:t>
            </a:r>
            <a:br>
              <a:rPr lang="en-US" u="sng" dirty="0"/>
            </a:br>
            <a:endParaRPr lang="en-US" dirty="0"/>
          </a:p>
        </p:txBody>
      </p:sp>
    </p:spTree>
    <p:extLst>
      <p:ext uri="{BB962C8B-B14F-4D97-AF65-F5344CB8AC3E}">
        <p14:creationId xmlns:p14="http://schemas.microsoft.com/office/powerpoint/2010/main" val="343625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A9253079-6AF3-04E6-2FD0-51D33779A80D}"/>
              </a:ext>
            </a:extLst>
          </p:cNvPr>
          <p:cNvSpPr>
            <a:spLocks noGrp="1"/>
          </p:cNvSpPr>
          <p:nvPr>
            <p:ph type="title"/>
          </p:nvPr>
        </p:nvSpPr>
        <p:spPr>
          <a:xfrm>
            <a:off x="457200" y="274638"/>
            <a:ext cx="8229600" cy="5962650"/>
          </a:xfrm>
        </p:spPr>
        <p:txBody>
          <a:bodyPr/>
          <a:lstStyle/>
          <a:p>
            <a:pPr algn="l"/>
            <a:r>
              <a:rPr lang="en-IE" altLang="en-US" dirty="0"/>
              <a:t>It is therefore crucial that a </a:t>
            </a:r>
            <a:r>
              <a:rPr lang="en-IE" altLang="en-US" u="sng" dirty="0"/>
              <a:t>collaborative approach </a:t>
            </a:r>
            <a:r>
              <a:rPr lang="en-IE" altLang="en-US" dirty="0"/>
              <a:t>is taken between the person, the primary care team, the treatment team, and the family. </a:t>
            </a:r>
            <a:br>
              <a:rPr lang="en-IE" altLang="en-US" dirty="0"/>
            </a:br>
            <a:r>
              <a:rPr lang="en-IE" altLang="en-US" dirty="0"/>
              <a:t>The family should be empowered to best support both their loved one, and look after themselves.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B89B-A5FE-B53C-A0BD-90B7E8B844AE}"/>
              </a:ext>
            </a:extLst>
          </p:cNvPr>
          <p:cNvSpPr>
            <a:spLocks noGrp="1"/>
          </p:cNvSpPr>
          <p:nvPr>
            <p:ph type="title"/>
          </p:nvPr>
        </p:nvSpPr>
        <p:spPr/>
        <p:txBody>
          <a:bodyPr/>
          <a:lstStyle/>
          <a:p>
            <a:r>
              <a:rPr lang="en-US" sz="4400" dirty="0"/>
              <a:t>Empowered? That is what we focus on. How? Family Support Package</a:t>
            </a:r>
            <a:endParaRPr lang="en-US" dirty="0"/>
          </a:p>
        </p:txBody>
      </p:sp>
      <p:sp>
        <p:nvSpPr>
          <p:cNvPr id="3" name="Content Placeholder 2">
            <a:extLst>
              <a:ext uri="{FF2B5EF4-FFF2-40B4-BE49-F238E27FC236}">
                <a16:creationId xmlns:a16="http://schemas.microsoft.com/office/drawing/2014/main" id="{92D000AF-5ACD-C775-02BB-31E8E12B48C3}"/>
              </a:ext>
            </a:extLst>
          </p:cNvPr>
          <p:cNvSpPr>
            <a:spLocks noGrp="1"/>
          </p:cNvSpPr>
          <p:nvPr>
            <p:ph idx="1"/>
          </p:nvPr>
        </p:nvSpPr>
        <p:spPr/>
        <p:txBody>
          <a:bodyPr/>
          <a:lstStyle/>
          <a:p>
            <a:r>
              <a:rPr lang="en-US" altLang="en-US" dirty="0"/>
              <a:t>Website</a:t>
            </a:r>
          </a:p>
          <a:p>
            <a:r>
              <a:rPr lang="en-US" altLang="en-US" dirty="0" err="1"/>
              <a:t>PiLaR</a:t>
            </a:r>
            <a:r>
              <a:rPr lang="en-US" altLang="en-US" dirty="0"/>
              <a:t> </a:t>
            </a:r>
            <a:r>
              <a:rPr lang="en-US" altLang="en-US" dirty="0" err="1"/>
              <a:t>Programme</a:t>
            </a:r>
            <a:r>
              <a:rPr lang="en-US" altLang="en-US" dirty="0"/>
              <a:t> plus active waiting resources</a:t>
            </a:r>
          </a:p>
          <a:p>
            <a:r>
              <a:rPr lang="en-US" altLang="en-US" dirty="0" err="1"/>
              <a:t>PiLaR</a:t>
            </a:r>
            <a:r>
              <a:rPr lang="en-US" altLang="en-US" dirty="0"/>
              <a:t> journal</a:t>
            </a:r>
          </a:p>
          <a:p>
            <a:r>
              <a:rPr lang="en-US" altLang="en-US" dirty="0"/>
              <a:t>Post-</a:t>
            </a:r>
            <a:r>
              <a:rPr lang="en-US" altLang="en-US" dirty="0" err="1"/>
              <a:t>PilaR</a:t>
            </a:r>
            <a:r>
              <a:rPr lang="en-US" altLang="en-US" dirty="0"/>
              <a:t> Support Group</a:t>
            </a:r>
          </a:p>
          <a:p>
            <a:r>
              <a:rPr lang="en-US" altLang="en-US" dirty="0"/>
              <a:t>New Maudsley </a:t>
            </a:r>
            <a:r>
              <a:rPr lang="en-US" altLang="en-US" dirty="0" err="1"/>
              <a:t>Carer</a:t>
            </a:r>
            <a:r>
              <a:rPr lang="en-US" altLang="en-US" dirty="0"/>
              <a:t> Skills Workshop Series</a:t>
            </a:r>
          </a:p>
          <a:p>
            <a:r>
              <a:rPr lang="en-US" altLang="en-US" dirty="0"/>
              <a:t>Regular monthly New Maudsley </a:t>
            </a:r>
            <a:r>
              <a:rPr lang="en-US" altLang="en-US" dirty="0" err="1"/>
              <a:t>Carer</a:t>
            </a:r>
            <a:r>
              <a:rPr lang="en-US" altLang="en-US" dirty="0"/>
              <a:t> Skills group</a:t>
            </a:r>
          </a:p>
          <a:p>
            <a:r>
              <a:rPr lang="en-US" altLang="en-US" dirty="0"/>
              <a:t>Support Services (helpline and email support)</a:t>
            </a:r>
          </a:p>
          <a:p>
            <a:endParaRPr lang="en-US" dirty="0"/>
          </a:p>
        </p:txBody>
      </p:sp>
    </p:spTree>
    <p:extLst>
      <p:ext uri="{BB962C8B-B14F-4D97-AF65-F5344CB8AC3E}">
        <p14:creationId xmlns:p14="http://schemas.microsoft.com/office/powerpoint/2010/main" val="224683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1EF0F7F-A37B-5437-7894-F5E2D41FF011}"/>
              </a:ext>
            </a:extLst>
          </p:cNvPr>
          <p:cNvSpPr>
            <a:spLocks noGrp="1" noRot="1"/>
          </p:cNvSpPr>
          <p:nvPr>
            <p:ph type="title"/>
          </p:nvPr>
        </p:nvSpPr>
        <p:spPr>
          <a:xfrm>
            <a:off x="457200" y="765175"/>
            <a:ext cx="8229600" cy="652463"/>
          </a:xfrm>
        </p:spPr>
        <p:txBody>
          <a:bodyPr/>
          <a:lstStyle/>
          <a:p>
            <a:r>
              <a:rPr lang="en-US" altLang="en-US" sz="2800" dirty="0"/>
              <a:t>Website – Active Waiting Resources</a:t>
            </a:r>
          </a:p>
        </p:txBody>
      </p:sp>
      <p:sp>
        <p:nvSpPr>
          <p:cNvPr id="17410" name="Rectangle 3">
            <a:extLst>
              <a:ext uri="{FF2B5EF4-FFF2-40B4-BE49-F238E27FC236}">
                <a16:creationId xmlns:a16="http://schemas.microsoft.com/office/drawing/2014/main" id="{D5B7A126-45BB-A7AA-A8A1-33AC1A66011E}"/>
              </a:ext>
            </a:extLst>
          </p:cNvPr>
          <p:cNvSpPr>
            <a:spLocks noGrp="1"/>
          </p:cNvSpPr>
          <p:nvPr>
            <p:ph type="body" idx="1"/>
          </p:nvPr>
        </p:nvSpPr>
        <p:spPr>
          <a:xfrm>
            <a:off x="457200" y="1989138"/>
            <a:ext cx="8229600" cy="4137025"/>
          </a:xfrm>
        </p:spPr>
        <p:txBody>
          <a:bodyPr/>
          <a:lstStyle/>
          <a:p>
            <a:pPr marL="0" indent="0" eaLnBrk="1" hangingPunct="1">
              <a:lnSpc>
                <a:spcPct val="90000"/>
              </a:lnSpc>
              <a:buNone/>
            </a:pPr>
            <a:endParaRPr lang="en-GB" altLang="en-US" dirty="0"/>
          </a:p>
        </p:txBody>
      </p:sp>
      <p:sp>
        <p:nvSpPr>
          <p:cNvPr id="2" name="Date Placeholder 1">
            <a:extLst>
              <a:ext uri="{FF2B5EF4-FFF2-40B4-BE49-F238E27FC236}">
                <a16:creationId xmlns:a16="http://schemas.microsoft.com/office/drawing/2014/main" id="{9480CC1A-F565-1A6F-A24E-40B79E8F1FE7}"/>
              </a:ext>
            </a:extLst>
          </p:cNvPr>
          <p:cNvSpPr>
            <a:spLocks noGrp="1"/>
          </p:cNvSpPr>
          <p:nvPr>
            <p:ph type="dt" sz="quarter" idx="10"/>
          </p:nvPr>
        </p:nvSpPr>
        <p:spPr/>
        <p:txBody>
          <a:bodyPr/>
          <a:lstStyle/>
          <a:p>
            <a:pPr>
              <a:defRPr/>
            </a:pPr>
            <a:endParaRPr lang="en-US"/>
          </a:p>
        </p:txBody>
      </p:sp>
      <p:sp>
        <p:nvSpPr>
          <p:cNvPr id="3" name="Footer Placeholder 2">
            <a:extLst>
              <a:ext uri="{FF2B5EF4-FFF2-40B4-BE49-F238E27FC236}">
                <a16:creationId xmlns:a16="http://schemas.microsoft.com/office/drawing/2014/main" id="{6A6D769F-BD61-3E75-FE76-C3ABBDD82245}"/>
              </a:ext>
            </a:extLst>
          </p:cNvPr>
          <p:cNvSpPr>
            <a:spLocks noGrp="1"/>
          </p:cNvSpPr>
          <p:nvPr>
            <p:ph type="ftr" sz="quarter" idx="11"/>
          </p:nvPr>
        </p:nvSpPr>
        <p:spPr/>
        <p:txBody>
          <a:bodyPr/>
          <a:lstStyle/>
          <a:p>
            <a:pPr>
              <a:defRPr/>
            </a:pPr>
            <a:r>
              <a:rPr lang="en-US"/>
              <a:t>Copyright BODYWHYS 2020</a:t>
            </a:r>
          </a:p>
        </p:txBody>
      </p:sp>
      <p:pic>
        <p:nvPicPr>
          <p:cNvPr id="5" name="Picture 4" descr="Graphical user interface, application&#10;&#10;Description automatically generated">
            <a:extLst>
              <a:ext uri="{FF2B5EF4-FFF2-40B4-BE49-F238E27FC236}">
                <a16:creationId xmlns:a16="http://schemas.microsoft.com/office/drawing/2014/main" id="{8C2D275A-79D9-AF4E-B571-EAC7E0E16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83507"/>
            <a:ext cx="7772400" cy="4857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81A8A22-AA0B-33CD-89A0-31A1439E54D4}"/>
              </a:ext>
            </a:extLst>
          </p:cNvPr>
          <p:cNvSpPr>
            <a:spLocks noGrp="1"/>
          </p:cNvSpPr>
          <p:nvPr>
            <p:ph type="title"/>
          </p:nvPr>
        </p:nvSpPr>
        <p:spPr/>
        <p:txBody>
          <a:bodyPr/>
          <a:lstStyle/>
          <a:p>
            <a:r>
              <a:rPr lang="en-IE" altLang="en-US" dirty="0" err="1"/>
              <a:t>Bodywhys</a:t>
            </a:r>
            <a:endParaRPr lang="en-IE" altLang="en-US" dirty="0"/>
          </a:p>
        </p:txBody>
      </p:sp>
      <p:sp>
        <p:nvSpPr>
          <p:cNvPr id="17410" name="Content Placeholder 2">
            <a:extLst>
              <a:ext uri="{FF2B5EF4-FFF2-40B4-BE49-F238E27FC236}">
                <a16:creationId xmlns:a16="http://schemas.microsoft.com/office/drawing/2014/main" id="{D17C4FB8-CCC8-6DF8-C00E-152C53BE4304}"/>
              </a:ext>
            </a:extLst>
          </p:cNvPr>
          <p:cNvSpPr>
            <a:spLocks noGrp="1"/>
          </p:cNvSpPr>
          <p:nvPr>
            <p:ph idx="1"/>
          </p:nvPr>
        </p:nvSpPr>
        <p:spPr/>
        <p:txBody>
          <a:bodyPr/>
          <a:lstStyle/>
          <a:p>
            <a:pPr>
              <a:defRPr/>
            </a:pPr>
            <a:r>
              <a:rPr lang="en-IE" altLang="en-US" dirty="0"/>
              <a:t>Support people affected by Eating Disorders in Ireland</a:t>
            </a:r>
          </a:p>
          <a:p>
            <a:pPr lvl="1">
              <a:defRPr/>
            </a:pPr>
            <a:r>
              <a:rPr lang="en-IE" altLang="en-US" dirty="0"/>
              <a:t>People with an ED</a:t>
            </a:r>
          </a:p>
          <a:p>
            <a:pPr lvl="1">
              <a:defRPr/>
            </a:pPr>
            <a:r>
              <a:rPr lang="en-IE" altLang="en-US" dirty="0"/>
              <a:t>Families / Carers</a:t>
            </a:r>
          </a:p>
          <a:p>
            <a:pPr lvl="1">
              <a:buFont typeface="Wingdings" pitchFamily="2" charset="2"/>
              <a:buChar char="§"/>
              <a:defRPr/>
            </a:pPr>
            <a:r>
              <a:rPr lang="en-IE" altLang="en-US" dirty="0"/>
              <a:t>Patient Perspective</a:t>
            </a:r>
          </a:p>
          <a:p>
            <a:pPr lvl="1">
              <a:buFont typeface="Wingdings" pitchFamily="2" charset="2"/>
              <a:buChar char="§"/>
              <a:defRPr/>
            </a:pPr>
            <a:r>
              <a:rPr lang="en-IE" altLang="en-US" dirty="0"/>
              <a:t>Family Perspective</a:t>
            </a:r>
          </a:p>
          <a:p>
            <a:pPr marL="457200" lvl="1" indent="0">
              <a:buFont typeface="Arial" panose="020B0604020202020204" pitchFamily="34" charset="0"/>
              <a:buNone/>
              <a:defRPr/>
            </a:pPr>
            <a:endParaRPr lang="en-IE"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403A94E-4DF3-AD10-E5E6-AD59B1398DAA}"/>
              </a:ext>
            </a:extLst>
          </p:cNvPr>
          <p:cNvSpPr>
            <a:spLocks noGrp="1"/>
          </p:cNvSpPr>
          <p:nvPr>
            <p:ph type="title"/>
          </p:nvPr>
        </p:nvSpPr>
        <p:spPr/>
        <p:txBody>
          <a:bodyPr/>
          <a:lstStyle/>
          <a:p>
            <a:pPr eaLnBrk="1" hangingPunct="1"/>
            <a:r>
              <a:rPr lang="en-IE" altLang="en-US" sz="4000" dirty="0" err="1"/>
              <a:t>PiLaR</a:t>
            </a:r>
            <a:r>
              <a:rPr lang="en-IE" altLang="en-US" sz="4000" dirty="0"/>
              <a:t> Programme</a:t>
            </a:r>
            <a:endParaRPr lang="en-US" altLang="en-US" sz="4000" dirty="0"/>
          </a:p>
        </p:txBody>
      </p:sp>
      <p:sp>
        <p:nvSpPr>
          <p:cNvPr id="19458" name="Rectangle 3">
            <a:extLst>
              <a:ext uri="{FF2B5EF4-FFF2-40B4-BE49-F238E27FC236}">
                <a16:creationId xmlns:a16="http://schemas.microsoft.com/office/drawing/2014/main" id="{FD036F99-4085-892F-5113-C64007BC6A28}"/>
              </a:ext>
            </a:extLst>
          </p:cNvPr>
          <p:cNvSpPr>
            <a:spLocks noGrp="1"/>
          </p:cNvSpPr>
          <p:nvPr>
            <p:ph type="body" idx="1"/>
          </p:nvPr>
        </p:nvSpPr>
        <p:spPr/>
        <p:txBody>
          <a:bodyPr/>
          <a:lstStyle/>
          <a:p>
            <a:pPr eaLnBrk="1" hangingPunct="1"/>
            <a:r>
              <a:rPr lang="en-IE" altLang="en-US" dirty="0"/>
              <a:t>4 week family support programme providing knowledge and support skills</a:t>
            </a:r>
          </a:p>
          <a:p>
            <a:pPr eaLnBrk="1" hangingPunct="1"/>
            <a:r>
              <a:rPr lang="en-IE" altLang="en-US" dirty="0"/>
              <a:t>Free to attend</a:t>
            </a:r>
          </a:p>
          <a:p>
            <a:pPr eaLnBrk="1" hangingPunct="1"/>
            <a:r>
              <a:rPr lang="en-IE" altLang="en-US" dirty="0"/>
              <a:t>Online</a:t>
            </a:r>
          </a:p>
          <a:p>
            <a:pPr eaLnBrk="1" hangingPunct="1"/>
            <a:r>
              <a:rPr lang="en-IE" altLang="en-US" dirty="0"/>
              <a:t>One evening a week for 4 weeks</a:t>
            </a:r>
            <a:endParaRPr lang="en-US" altLang="en-US" dirty="0"/>
          </a:p>
        </p:txBody>
      </p:sp>
      <p:sp>
        <p:nvSpPr>
          <p:cNvPr id="2" name="Date Placeholder 1">
            <a:extLst>
              <a:ext uri="{FF2B5EF4-FFF2-40B4-BE49-F238E27FC236}">
                <a16:creationId xmlns:a16="http://schemas.microsoft.com/office/drawing/2014/main" id="{8C921B7D-DA06-77BA-CDAE-661BE02D124D}"/>
              </a:ext>
            </a:extLst>
          </p:cNvPr>
          <p:cNvSpPr>
            <a:spLocks noGrp="1"/>
          </p:cNvSpPr>
          <p:nvPr>
            <p:ph type="dt" sz="quarter" idx="10"/>
          </p:nvPr>
        </p:nvSpPr>
        <p:spPr/>
        <p:txBody>
          <a:bodyPr/>
          <a:lstStyle/>
          <a:p>
            <a:pPr>
              <a:defRPr/>
            </a:pPr>
            <a:endParaRPr lang="en-US"/>
          </a:p>
        </p:txBody>
      </p:sp>
      <p:sp>
        <p:nvSpPr>
          <p:cNvPr id="3" name="Footer Placeholder 2">
            <a:extLst>
              <a:ext uri="{FF2B5EF4-FFF2-40B4-BE49-F238E27FC236}">
                <a16:creationId xmlns:a16="http://schemas.microsoft.com/office/drawing/2014/main" id="{BCC517E7-8BA3-3683-140D-9BE872F0D7C8}"/>
              </a:ext>
            </a:extLst>
          </p:cNvPr>
          <p:cNvSpPr>
            <a:spLocks noGrp="1"/>
          </p:cNvSpPr>
          <p:nvPr>
            <p:ph type="ftr" sz="quarter" idx="11"/>
          </p:nvPr>
        </p:nvSpPr>
        <p:spPr/>
        <p:txBody>
          <a:bodyPr/>
          <a:lstStyle/>
          <a:p>
            <a:pPr>
              <a:defRPr/>
            </a:pPr>
            <a:r>
              <a:rPr lang="en-US"/>
              <a:t>Copyright BODYWHYS 2020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0A7EB11C-B392-055A-4A5A-7C7722F07E07}"/>
              </a:ext>
            </a:extLst>
          </p:cNvPr>
          <p:cNvSpPr>
            <a:spLocks noGrp="1" noRot="1"/>
          </p:cNvSpPr>
          <p:nvPr>
            <p:ph type="title"/>
          </p:nvPr>
        </p:nvSpPr>
        <p:spPr/>
        <p:txBody>
          <a:bodyPr/>
          <a:lstStyle/>
          <a:p>
            <a:pPr eaLnBrk="1" hangingPunct="1"/>
            <a:r>
              <a:rPr lang="en-GB" altLang="en-US" dirty="0" err="1"/>
              <a:t>PiLaR</a:t>
            </a:r>
            <a:r>
              <a:rPr lang="en-GB" altLang="en-US" dirty="0"/>
              <a:t> Programme – Week 1</a:t>
            </a:r>
          </a:p>
        </p:txBody>
      </p:sp>
      <p:sp>
        <p:nvSpPr>
          <p:cNvPr id="20482" name="Rectangle 3">
            <a:extLst>
              <a:ext uri="{FF2B5EF4-FFF2-40B4-BE49-F238E27FC236}">
                <a16:creationId xmlns:a16="http://schemas.microsoft.com/office/drawing/2014/main" id="{5BD80D02-2370-958A-55DC-11FB3EB0FA11}"/>
              </a:ext>
            </a:extLst>
          </p:cNvPr>
          <p:cNvSpPr>
            <a:spLocks noGrp="1"/>
          </p:cNvSpPr>
          <p:nvPr>
            <p:ph type="body" idx="1"/>
          </p:nvPr>
        </p:nvSpPr>
        <p:spPr>
          <a:xfrm>
            <a:off x="457200" y="1341438"/>
            <a:ext cx="8229600" cy="4784725"/>
          </a:xfrm>
        </p:spPr>
        <p:txBody>
          <a:bodyPr/>
          <a:lstStyle/>
          <a:p>
            <a:pPr eaLnBrk="1" hangingPunct="1"/>
            <a:r>
              <a:rPr lang="en-GB" altLang="en-US" dirty="0"/>
              <a:t>Understanding EDs</a:t>
            </a:r>
          </a:p>
          <a:p>
            <a:pPr eaLnBrk="1" hangingPunct="1"/>
            <a:r>
              <a:rPr lang="en-GB" altLang="en-US" dirty="0"/>
              <a:t>Coping mechanism</a:t>
            </a:r>
          </a:p>
          <a:p>
            <a:pPr eaLnBrk="1" hangingPunct="1"/>
            <a:r>
              <a:rPr lang="en-GB" altLang="en-US" dirty="0"/>
              <a:t>Functional illness</a:t>
            </a:r>
          </a:p>
          <a:p>
            <a:pPr eaLnBrk="1" hangingPunct="1"/>
            <a:r>
              <a:rPr lang="en-GB" altLang="en-US" dirty="0"/>
              <a:t>Disordered Eating – ED</a:t>
            </a:r>
          </a:p>
          <a:p>
            <a:pPr eaLnBrk="1" hangingPunct="1"/>
            <a:r>
              <a:rPr lang="en-GB" altLang="en-US" dirty="0"/>
              <a:t>Common factors – Distorted BI, Intrusive thoughts</a:t>
            </a:r>
          </a:p>
          <a:p>
            <a:pPr eaLnBrk="1" hangingPunct="1"/>
            <a:r>
              <a:rPr lang="en-GB" altLang="en-US" dirty="0"/>
              <a:t>Language</a:t>
            </a:r>
          </a:p>
          <a:p>
            <a:pPr eaLnBrk="1" hangingPunct="1"/>
            <a:r>
              <a:rPr lang="en-GB" altLang="en-US" dirty="0"/>
              <a:t>ED Cycles</a:t>
            </a:r>
          </a:p>
        </p:txBody>
      </p:sp>
      <p:sp>
        <p:nvSpPr>
          <p:cNvPr id="2" name="Date Placeholder 1">
            <a:extLst>
              <a:ext uri="{FF2B5EF4-FFF2-40B4-BE49-F238E27FC236}">
                <a16:creationId xmlns:a16="http://schemas.microsoft.com/office/drawing/2014/main" id="{B68A952C-3DA1-23CF-5B45-4B0F33746F87}"/>
              </a:ext>
            </a:extLst>
          </p:cNvPr>
          <p:cNvSpPr>
            <a:spLocks noGrp="1"/>
          </p:cNvSpPr>
          <p:nvPr>
            <p:ph type="dt" sz="quarter" idx="10"/>
          </p:nvPr>
        </p:nvSpPr>
        <p:spPr/>
        <p:txBody>
          <a:bodyPr/>
          <a:lstStyle/>
          <a:p>
            <a:pPr>
              <a:defRPr/>
            </a:pPr>
            <a:endParaRPr lang="en-US"/>
          </a:p>
        </p:txBody>
      </p:sp>
      <p:sp>
        <p:nvSpPr>
          <p:cNvPr id="3" name="Footer Placeholder 2">
            <a:extLst>
              <a:ext uri="{FF2B5EF4-FFF2-40B4-BE49-F238E27FC236}">
                <a16:creationId xmlns:a16="http://schemas.microsoft.com/office/drawing/2014/main" id="{03530C54-3317-5193-4FD1-F1027EF24C10}"/>
              </a:ext>
            </a:extLst>
          </p:cNvPr>
          <p:cNvSpPr>
            <a:spLocks noGrp="1"/>
          </p:cNvSpPr>
          <p:nvPr>
            <p:ph type="ftr" sz="quarter" idx="11"/>
          </p:nvPr>
        </p:nvSpPr>
        <p:spPr/>
        <p:txBody>
          <a:bodyPr/>
          <a:lstStyle/>
          <a:p>
            <a:pPr>
              <a:defRPr/>
            </a:pPr>
            <a:r>
              <a:rPr lang="en-US"/>
              <a:t>Copyright BODYWHYS 2020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D5812D5-6A38-0593-D46C-E2ABF703BC9A}"/>
              </a:ext>
            </a:extLst>
          </p:cNvPr>
          <p:cNvSpPr>
            <a:spLocks noGrp="1"/>
          </p:cNvSpPr>
          <p:nvPr>
            <p:ph type="title"/>
          </p:nvPr>
        </p:nvSpPr>
        <p:spPr/>
        <p:txBody>
          <a:bodyPr/>
          <a:lstStyle/>
          <a:p>
            <a:r>
              <a:rPr lang="en-GB" altLang="en-US" dirty="0" err="1"/>
              <a:t>PiLaR</a:t>
            </a:r>
            <a:r>
              <a:rPr lang="en-GB" altLang="en-US" dirty="0"/>
              <a:t> Programme – Week 2</a:t>
            </a:r>
            <a:endParaRPr lang="en-IE" altLang="en-US" dirty="0"/>
          </a:p>
        </p:txBody>
      </p:sp>
      <p:sp>
        <p:nvSpPr>
          <p:cNvPr id="21506" name="Content Placeholder 2">
            <a:extLst>
              <a:ext uri="{FF2B5EF4-FFF2-40B4-BE49-F238E27FC236}">
                <a16:creationId xmlns:a16="http://schemas.microsoft.com/office/drawing/2014/main" id="{9B4922A8-8379-D0E0-576A-A896060B99F5}"/>
              </a:ext>
            </a:extLst>
          </p:cNvPr>
          <p:cNvSpPr>
            <a:spLocks noGrp="1"/>
          </p:cNvSpPr>
          <p:nvPr>
            <p:ph idx="1"/>
          </p:nvPr>
        </p:nvSpPr>
        <p:spPr/>
        <p:txBody>
          <a:bodyPr/>
          <a:lstStyle/>
          <a:p>
            <a:r>
              <a:rPr lang="en-IE" altLang="en-US" dirty="0"/>
              <a:t>Maintaining Factors – e.g. Black and White Thinking, Sensitivity, </a:t>
            </a:r>
          </a:p>
          <a:p>
            <a:r>
              <a:rPr lang="en-IE" altLang="en-US" dirty="0"/>
              <a:t>Collaborative caring</a:t>
            </a:r>
          </a:p>
          <a:p>
            <a:r>
              <a:rPr lang="en-IE" altLang="en-US" dirty="0"/>
              <a:t>Avoiding Power Struggles</a:t>
            </a:r>
          </a:p>
          <a:p>
            <a:r>
              <a:rPr lang="en-IE" altLang="en-US" dirty="0"/>
              <a:t>Control - praise</a:t>
            </a:r>
          </a:p>
          <a:p>
            <a:endParaRPr lang="en-IE" altLang="en-US" dirty="0"/>
          </a:p>
        </p:txBody>
      </p:sp>
      <p:sp>
        <p:nvSpPr>
          <p:cNvPr id="4" name="Date Placeholder 3">
            <a:extLst>
              <a:ext uri="{FF2B5EF4-FFF2-40B4-BE49-F238E27FC236}">
                <a16:creationId xmlns:a16="http://schemas.microsoft.com/office/drawing/2014/main" id="{89B87D2B-736A-D726-7597-43FC5A38F072}"/>
              </a:ext>
            </a:extLst>
          </p:cNvPr>
          <p:cNvSpPr>
            <a:spLocks noGrp="1"/>
          </p:cNvSpPr>
          <p:nvPr>
            <p:ph type="dt" sz="quarter"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D1FEEF0-A667-521D-3770-EC4CDDA261F2}"/>
              </a:ext>
            </a:extLst>
          </p:cNvPr>
          <p:cNvSpPr>
            <a:spLocks noGrp="1"/>
          </p:cNvSpPr>
          <p:nvPr>
            <p:ph type="ftr" sz="quarter" idx="11"/>
          </p:nvPr>
        </p:nvSpPr>
        <p:spPr/>
        <p:txBody>
          <a:bodyPr/>
          <a:lstStyle/>
          <a:p>
            <a:pPr>
              <a:defRPr/>
            </a:pPr>
            <a:r>
              <a:rPr lang="en-US"/>
              <a:t>Copyright BODYWHYS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F1AE7A1-6A1A-E88F-3C82-B70AD013F7BD}"/>
              </a:ext>
            </a:extLst>
          </p:cNvPr>
          <p:cNvSpPr>
            <a:spLocks noGrp="1" noRot="1"/>
          </p:cNvSpPr>
          <p:nvPr>
            <p:ph type="title"/>
          </p:nvPr>
        </p:nvSpPr>
        <p:spPr/>
        <p:txBody>
          <a:bodyPr/>
          <a:lstStyle/>
          <a:p>
            <a:pPr eaLnBrk="1" hangingPunct="1"/>
            <a:r>
              <a:rPr lang="en-GB" altLang="en-US" dirty="0" err="1"/>
              <a:t>PiLaR</a:t>
            </a:r>
            <a:r>
              <a:rPr lang="en-GB" altLang="en-US" dirty="0"/>
              <a:t> Programme – Week 3</a:t>
            </a:r>
            <a:endParaRPr lang="en-GB" altLang="en-US" dirty="0">
              <a:solidFill>
                <a:schemeClr val="hlink"/>
              </a:solidFill>
            </a:endParaRPr>
          </a:p>
        </p:txBody>
      </p:sp>
      <p:sp>
        <p:nvSpPr>
          <p:cNvPr id="2" name="Content Placeholder 1">
            <a:extLst>
              <a:ext uri="{FF2B5EF4-FFF2-40B4-BE49-F238E27FC236}">
                <a16:creationId xmlns:a16="http://schemas.microsoft.com/office/drawing/2014/main" id="{8A538D5C-5F28-C78F-2433-52E43447122E}"/>
              </a:ext>
            </a:extLst>
          </p:cNvPr>
          <p:cNvSpPr>
            <a:spLocks noGrp="1"/>
          </p:cNvSpPr>
          <p:nvPr>
            <p:ph idx="1"/>
          </p:nvPr>
        </p:nvSpPr>
        <p:spPr/>
        <p:txBody>
          <a:bodyPr/>
          <a:lstStyle/>
          <a:p>
            <a:r>
              <a:rPr lang="en-US" dirty="0"/>
              <a:t>Communication, having important conversations</a:t>
            </a:r>
          </a:p>
          <a:p>
            <a:r>
              <a:rPr lang="en-US" dirty="0"/>
              <a:t>Managing mealtimes</a:t>
            </a:r>
          </a:p>
          <a:p>
            <a:r>
              <a:rPr lang="en-US" dirty="0"/>
              <a:t>Eating Routine</a:t>
            </a:r>
          </a:p>
          <a:p>
            <a:r>
              <a:rPr lang="en-US" dirty="0"/>
              <a:t>Supporting siblings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25E495D4-D514-A5FE-AEFC-164BCED3AE1D}"/>
              </a:ext>
            </a:extLst>
          </p:cNvPr>
          <p:cNvSpPr>
            <a:spLocks noGrp="1"/>
          </p:cNvSpPr>
          <p:nvPr>
            <p:ph type="title"/>
          </p:nvPr>
        </p:nvSpPr>
        <p:spPr/>
        <p:txBody>
          <a:bodyPr/>
          <a:lstStyle/>
          <a:p>
            <a:r>
              <a:rPr lang="en-GB" altLang="en-US" dirty="0" err="1"/>
              <a:t>PiLaR</a:t>
            </a:r>
            <a:r>
              <a:rPr lang="en-GB" altLang="en-US" dirty="0"/>
              <a:t> Programme – Week 4</a:t>
            </a:r>
            <a:endParaRPr lang="en-US" altLang="en-US" dirty="0"/>
          </a:p>
        </p:txBody>
      </p:sp>
      <p:sp>
        <p:nvSpPr>
          <p:cNvPr id="39938" name="Content Placeholder 2">
            <a:extLst>
              <a:ext uri="{FF2B5EF4-FFF2-40B4-BE49-F238E27FC236}">
                <a16:creationId xmlns:a16="http://schemas.microsoft.com/office/drawing/2014/main" id="{BCAD4264-D369-6442-5DBC-9F6F939B3D85}"/>
              </a:ext>
            </a:extLst>
          </p:cNvPr>
          <p:cNvSpPr>
            <a:spLocks noGrp="1"/>
          </p:cNvSpPr>
          <p:nvPr>
            <p:ph idx="1"/>
          </p:nvPr>
        </p:nvSpPr>
        <p:spPr/>
        <p:txBody>
          <a:bodyPr/>
          <a:lstStyle/>
          <a:p>
            <a:r>
              <a:rPr lang="en-US" altLang="en-US" dirty="0"/>
              <a:t>Dealing with Triggers</a:t>
            </a:r>
          </a:p>
          <a:p>
            <a:r>
              <a:rPr lang="en-US" altLang="en-US" dirty="0"/>
              <a:t>Coping with an event e.g. Christmas, Easter</a:t>
            </a:r>
          </a:p>
          <a:p>
            <a:r>
              <a:rPr lang="en-US" altLang="en-US" dirty="0"/>
              <a:t>What does recovery feel like?</a:t>
            </a:r>
          </a:p>
          <a:p>
            <a:r>
              <a:rPr lang="en-US" altLang="en-US" dirty="0"/>
              <a:t>Treatment</a:t>
            </a:r>
          </a:p>
          <a:p>
            <a:r>
              <a:rPr lang="en-US" altLang="en-US" dirty="0"/>
              <a:t>Further supports</a:t>
            </a:r>
          </a:p>
        </p:txBody>
      </p:sp>
      <p:sp>
        <p:nvSpPr>
          <p:cNvPr id="4" name="Date Placeholder 3">
            <a:extLst>
              <a:ext uri="{FF2B5EF4-FFF2-40B4-BE49-F238E27FC236}">
                <a16:creationId xmlns:a16="http://schemas.microsoft.com/office/drawing/2014/main" id="{65E6F14B-FE3C-C823-69B5-B14D9A14F3C3}"/>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6D96B66B-B976-84DB-C622-B93965A93345}"/>
              </a:ext>
            </a:extLst>
          </p:cNvPr>
          <p:cNvSpPr>
            <a:spLocks noGrp="1"/>
          </p:cNvSpPr>
          <p:nvPr>
            <p:ph type="ftr" sz="quarter" idx="11"/>
          </p:nvPr>
        </p:nvSpPr>
        <p:spPr/>
        <p:txBody>
          <a:bodyPr/>
          <a:lstStyle/>
          <a:p>
            <a:pPr>
              <a:defRPr/>
            </a:pPr>
            <a:r>
              <a:rPr lang="en-US"/>
              <a:t>Copyright BODYWHYS 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BC3B-7997-3FA3-6745-BA36F2E2A560}"/>
              </a:ext>
            </a:extLst>
          </p:cNvPr>
          <p:cNvSpPr>
            <a:spLocks noGrp="1"/>
          </p:cNvSpPr>
          <p:nvPr>
            <p:ph type="title"/>
          </p:nvPr>
        </p:nvSpPr>
        <p:spPr/>
        <p:txBody>
          <a:bodyPr/>
          <a:lstStyle/>
          <a:p>
            <a:r>
              <a:rPr lang="en-US" altLang="en-US" dirty="0" err="1"/>
              <a:t>PiLaR</a:t>
            </a:r>
            <a:r>
              <a:rPr lang="en-US" altLang="en-US" dirty="0"/>
              <a:t> Journal</a:t>
            </a:r>
            <a:endParaRPr lang="en-US" dirty="0"/>
          </a:p>
        </p:txBody>
      </p:sp>
      <p:pic>
        <p:nvPicPr>
          <p:cNvPr id="12" name="Content Placeholder 11" descr="Shape, circle&#10;&#10;Description automatically generated">
            <a:extLst>
              <a:ext uri="{FF2B5EF4-FFF2-40B4-BE49-F238E27FC236}">
                <a16:creationId xmlns:a16="http://schemas.microsoft.com/office/drawing/2014/main" id="{70A0DE2D-AC7C-0C17-3807-65DEDF7338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9881" y="1600200"/>
            <a:ext cx="3213237" cy="4525963"/>
          </a:xfrm>
        </p:spPr>
      </p:pic>
      <p:pic>
        <p:nvPicPr>
          <p:cNvPr id="14" name="Content Placeholder 13" descr="Text&#10;&#10;Description automatically generated">
            <a:extLst>
              <a:ext uri="{FF2B5EF4-FFF2-40B4-BE49-F238E27FC236}">
                <a16:creationId xmlns:a16="http://schemas.microsoft.com/office/drawing/2014/main" id="{D96886D8-B6BC-CF70-EACD-7455C2B95A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92542"/>
            <a:ext cx="4038600" cy="3741279"/>
          </a:xfrm>
        </p:spPr>
      </p:pic>
      <p:sp>
        <p:nvSpPr>
          <p:cNvPr id="5" name="Date Placeholder 4">
            <a:extLst>
              <a:ext uri="{FF2B5EF4-FFF2-40B4-BE49-F238E27FC236}">
                <a16:creationId xmlns:a16="http://schemas.microsoft.com/office/drawing/2014/main" id="{2B14905D-BA55-F00E-DE2D-32B6CE36937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42C3AD7-E10A-BBE2-8622-FEDC963DEE62}"/>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214976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3392-F957-E9C3-571B-3E82618179D0}"/>
              </a:ext>
            </a:extLst>
          </p:cNvPr>
          <p:cNvSpPr>
            <a:spLocks noGrp="1"/>
          </p:cNvSpPr>
          <p:nvPr>
            <p:ph type="title"/>
          </p:nvPr>
        </p:nvSpPr>
        <p:spPr/>
        <p:txBody>
          <a:bodyPr/>
          <a:lstStyle/>
          <a:p>
            <a:endParaRPr lang="en-US"/>
          </a:p>
        </p:txBody>
      </p:sp>
      <p:pic>
        <p:nvPicPr>
          <p:cNvPr id="8" name="Content Placeholder 7" descr="Diagram&#10;&#10;Description automatically generated">
            <a:extLst>
              <a:ext uri="{FF2B5EF4-FFF2-40B4-BE49-F238E27FC236}">
                <a16:creationId xmlns:a16="http://schemas.microsoft.com/office/drawing/2014/main" id="{0546DDEB-17E6-C14B-DF72-4A3354902E9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38272"/>
            <a:ext cx="4038600" cy="2849818"/>
          </a:xfrm>
        </p:spPr>
      </p:pic>
      <p:pic>
        <p:nvPicPr>
          <p:cNvPr id="10" name="Content Placeholder 9" descr="A picture containing diagram&#10;&#10;Description automatically generated">
            <a:extLst>
              <a:ext uri="{FF2B5EF4-FFF2-40B4-BE49-F238E27FC236}">
                <a16:creationId xmlns:a16="http://schemas.microsoft.com/office/drawing/2014/main" id="{577451B5-8A55-360B-8980-5269A4B2C7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53403"/>
            <a:ext cx="4038600" cy="2819556"/>
          </a:xfrm>
        </p:spPr>
      </p:pic>
      <p:sp>
        <p:nvSpPr>
          <p:cNvPr id="5" name="Date Placeholder 4">
            <a:extLst>
              <a:ext uri="{FF2B5EF4-FFF2-40B4-BE49-F238E27FC236}">
                <a16:creationId xmlns:a16="http://schemas.microsoft.com/office/drawing/2014/main" id="{272D1ACD-F188-23A9-8367-94D2AAC233F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3C1FEEB-46A1-2DBA-BA30-D55265844E12}"/>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123491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F880-CDE1-2D67-2A2E-99A1F4D9A03B}"/>
              </a:ext>
            </a:extLst>
          </p:cNvPr>
          <p:cNvSpPr>
            <a:spLocks noGrp="1"/>
          </p:cNvSpPr>
          <p:nvPr>
            <p:ph type="title"/>
          </p:nvPr>
        </p:nvSpPr>
        <p:spPr/>
        <p:txBody>
          <a:bodyPr/>
          <a:lstStyle/>
          <a:p>
            <a:endParaRPr lang="en-US"/>
          </a:p>
        </p:txBody>
      </p:sp>
      <p:pic>
        <p:nvPicPr>
          <p:cNvPr id="8" name="Content Placeholder 7" descr="Graphical user interface, application, table&#10;&#10;Description automatically generated">
            <a:extLst>
              <a:ext uri="{FF2B5EF4-FFF2-40B4-BE49-F238E27FC236}">
                <a16:creationId xmlns:a16="http://schemas.microsoft.com/office/drawing/2014/main" id="{7830FAC2-5A38-743F-0E72-CB5EFD0A04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45768"/>
            <a:ext cx="4038600" cy="2834826"/>
          </a:xfrm>
        </p:spPr>
      </p:pic>
      <p:pic>
        <p:nvPicPr>
          <p:cNvPr id="10" name="Content Placeholder 9" descr="Graphical user interface, application&#10;&#10;Description automatically generated">
            <a:extLst>
              <a:ext uri="{FF2B5EF4-FFF2-40B4-BE49-F238E27FC236}">
                <a16:creationId xmlns:a16="http://schemas.microsoft.com/office/drawing/2014/main" id="{9CFF0098-E43E-2B65-D41F-6CBF2F8BF27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54177"/>
            <a:ext cx="4038600" cy="2818008"/>
          </a:xfrm>
        </p:spPr>
      </p:pic>
      <p:sp>
        <p:nvSpPr>
          <p:cNvPr id="5" name="Date Placeholder 4">
            <a:extLst>
              <a:ext uri="{FF2B5EF4-FFF2-40B4-BE49-F238E27FC236}">
                <a16:creationId xmlns:a16="http://schemas.microsoft.com/office/drawing/2014/main" id="{367F5D98-263E-E17E-0E49-E5CB60A1FE4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B69DAE6-134C-AA95-E12A-CD2710F3AD21}"/>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2584531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6A73F85-C28E-24FB-19AE-C567FC4DE844}"/>
              </a:ext>
            </a:extLst>
          </p:cNvPr>
          <p:cNvSpPr>
            <a:spLocks noGrp="1"/>
          </p:cNvSpPr>
          <p:nvPr>
            <p:ph type="title"/>
          </p:nvPr>
        </p:nvSpPr>
        <p:spPr/>
        <p:txBody>
          <a:bodyPr/>
          <a:lstStyle/>
          <a:p>
            <a:r>
              <a:rPr lang="en-US" altLang="en-US" dirty="0"/>
              <a:t>Post-</a:t>
            </a:r>
            <a:r>
              <a:rPr lang="en-US" altLang="en-US" dirty="0" err="1"/>
              <a:t>PiLaR</a:t>
            </a:r>
            <a:r>
              <a:rPr lang="en-US" altLang="en-US" dirty="0"/>
              <a:t> Support Group </a:t>
            </a:r>
          </a:p>
        </p:txBody>
      </p:sp>
      <p:sp>
        <p:nvSpPr>
          <p:cNvPr id="4" name="Date Placeholder 3">
            <a:extLst>
              <a:ext uri="{FF2B5EF4-FFF2-40B4-BE49-F238E27FC236}">
                <a16:creationId xmlns:a16="http://schemas.microsoft.com/office/drawing/2014/main" id="{0D61296D-FF6F-C0AB-1E88-1926619D0D90}"/>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6A5430FF-A26E-B787-A242-47FAAF627B32}"/>
              </a:ext>
            </a:extLst>
          </p:cNvPr>
          <p:cNvSpPr>
            <a:spLocks noGrp="1"/>
          </p:cNvSpPr>
          <p:nvPr>
            <p:ph type="ftr" sz="quarter" idx="11"/>
          </p:nvPr>
        </p:nvSpPr>
        <p:spPr/>
        <p:txBody>
          <a:bodyPr/>
          <a:lstStyle/>
          <a:p>
            <a:pPr>
              <a:defRPr/>
            </a:pPr>
            <a:r>
              <a:rPr lang="en-US"/>
              <a:t>Copyright BODYWHYS 2020</a:t>
            </a:r>
          </a:p>
        </p:txBody>
      </p:sp>
      <p:sp>
        <p:nvSpPr>
          <p:cNvPr id="2" name="Content Placeholder 1">
            <a:extLst>
              <a:ext uri="{FF2B5EF4-FFF2-40B4-BE49-F238E27FC236}">
                <a16:creationId xmlns:a16="http://schemas.microsoft.com/office/drawing/2014/main" id="{2502B999-A361-AC53-882E-D00A95E03E8F}"/>
              </a:ext>
            </a:extLst>
          </p:cNvPr>
          <p:cNvSpPr>
            <a:spLocks noGrp="1"/>
          </p:cNvSpPr>
          <p:nvPr>
            <p:ph idx="1"/>
          </p:nvPr>
        </p:nvSpPr>
        <p:spPr/>
        <p:txBody>
          <a:bodyPr/>
          <a:lstStyle/>
          <a:p>
            <a:pPr marL="0" indent="0">
              <a:buNone/>
            </a:pPr>
            <a:endParaRPr lang="en-US" dirty="0"/>
          </a:p>
          <a:p>
            <a:r>
              <a:rPr lang="en-US" dirty="0"/>
              <a:t>Limited places</a:t>
            </a:r>
          </a:p>
          <a:p>
            <a:r>
              <a:rPr lang="en-US" dirty="0"/>
              <a:t>Ethos</a:t>
            </a:r>
          </a:p>
          <a:p>
            <a:r>
              <a:rPr lang="en-US" dirty="0"/>
              <a:t>What comes up?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C752C473-A435-62BF-9024-B20AA88654E4}"/>
              </a:ext>
            </a:extLst>
          </p:cNvPr>
          <p:cNvSpPr>
            <a:spLocks noGrp="1"/>
          </p:cNvSpPr>
          <p:nvPr>
            <p:ph type="title"/>
          </p:nvPr>
        </p:nvSpPr>
        <p:spPr/>
        <p:txBody>
          <a:bodyPr/>
          <a:lstStyle/>
          <a:p>
            <a:r>
              <a:rPr lang="en-US" altLang="en-US" dirty="0"/>
              <a:t>New Maudsley </a:t>
            </a:r>
            <a:r>
              <a:rPr lang="en-US" altLang="en-US" dirty="0" err="1"/>
              <a:t>Carer</a:t>
            </a:r>
            <a:r>
              <a:rPr lang="en-US" altLang="en-US" dirty="0"/>
              <a:t> Skills 8 Workshop Series</a:t>
            </a:r>
          </a:p>
        </p:txBody>
      </p:sp>
      <p:sp>
        <p:nvSpPr>
          <p:cNvPr id="4" name="Date Placeholder 3">
            <a:extLst>
              <a:ext uri="{FF2B5EF4-FFF2-40B4-BE49-F238E27FC236}">
                <a16:creationId xmlns:a16="http://schemas.microsoft.com/office/drawing/2014/main" id="{1F233EA4-946B-0B1E-B041-A4B7A388CF77}"/>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54F67261-6A1E-69E0-1542-9FDF8EF9EFB9}"/>
              </a:ext>
            </a:extLst>
          </p:cNvPr>
          <p:cNvSpPr>
            <a:spLocks noGrp="1"/>
          </p:cNvSpPr>
          <p:nvPr>
            <p:ph type="ftr" sz="quarter" idx="11"/>
          </p:nvPr>
        </p:nvSpPr>
        <p:spPr/>
        <p:txBody>
          <a:bodyPr/>
          <a:lstStyle/>
          <a:p>
            <a:pPr>
              <a:defRPr/>
            </a:pPr>
            <a:r>
              <a:rPr lang="en-US"/>
              <a:t>Copyright BODYWHYS 2020</a:t>
            </a:r>
          </a:p>
        </p:txBody>
      </p:sp>
      <p:sp>
        <p:nvSpPr>
          <p:cNvPr id="2" name="Content Placeholder 1">
            <a:extLst>
              <a:ext uri="{FF2B5EF4-FFF2-40B4-BE49-F238E27FC236}">
                <a16:creationId xmlns:a16="http://schemas.microsoft.com/office/drawing/2014/main" id="{B8338B51-FB93-FF84-22F7-7DAB55255FEF}"/>
              </a:ext>
            </a:extLst>
          </p:cNvPr>
          <p:cNvSpPr>
            <a:spLocks noGrp="1"/>
          </p:cNvSpPr>
          <p:nvPr>
            <p:ph idx="1"/>
          </p:nvPr>
        </p:nvSpPr>
        <p:spPr/>
        <p:txBody>
          <a:bodyPr/>
          <a:lstStyle/>
          <a:p>
            <a:r>
              <a:rPr lang="en-US" dirty="0"/>
              <a:t>Limited places </a:t>
            </a:r>
          </a:p>
          <a:p>
            <a:r>
              <a:rPr lang="en-US" dirty="0"/>
              <a:t>Twice a month – 2 groups at one time Small group</a:t>
            </a:r>
          </a:p>
          <a:p>
            <a:r>
              <a:rPr lang="en-US" dirty="0"/>
              <a:t>Interactive – group work</a:t>
            </a:r>
          </a:p>
          <a:p>
            <a:r>
              <a:rPr lang="en-US" dirty="0"/>
              <a:t>Open discussion</a:t>
            </a:r>
          </a:p>
          <a:p>
            <a:r>
              <a:rPr lang="en-US" dirty="0"/>
              <a:t>Learn by doing</a:t>
            </a:r>
          </a:p>
          <a:p>
            <a:r>
              <a:rPr lang="en-US" dirty="0"/>
              <a:t>Supporting each other</a:t>
            </a:r>
          </a:p>
          <a:p>
            <a:r>
              <a:rPr lang="en-US" dirty="0"/>
              <a:t>Checking in</a:t>
            </a:r>
          </a:p>
          <a:p>
            <a:r>
              <a:rPr lang="en-US" dirty="0"/>
              <a:t>Confidentiality and honesty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C5A1213-35E3-1B71-27C9-9AEE2BDE1F3F}"/>
              </a:ext>
            </a:extLst>
          </p:cNvPr>
          <p:cNvSpPr>
            <a:spLocks noGrp="1" noRot="1"/>
          </p:cNvSpPr>
          <p:nvPr>
            <p:ph type="title"/>
          </p:nvPr>
        </p:nvSpPr>
        <p:spPr>
          <a:xfrm>
            <a:off x="457200" y="765175"/>
            <a:ext cx="8229600" cy="652463"/>
          </a:xfrm>
        </p:spPr>
        <p:txBody>
          <a:bodyPr>
            <a:normAutofit fontScale="90000"/>
          </a:bodyPr>
          <a:lstStyle/>
          <a:p>
            <a:pPr eaLnBrk="1" hangingPunct="1">
              <a:defRPr/>
            </a:pPr>
            <a:r>
              <a:rPr lang="en-GB" altLang="en-US" sz="4000" dirty="0">
                <a:solidFill>
                  <a:schemeClr val="hlink"/>
                </a:solidFill>
              </a:rPr>
              <a:t>Typical Situations…</a:t>
            </a:r>
          </a:p>
        </p:txBody>
      </p:sp>
      <p:sp>
        <p:nvSpPr>
          <p:cNvPr id="19458" name="Rectangle 3">
            <a:extLst>
              <a:ext uri="{FF2B5EF4-FFF2-40B4-BE49-F238E27FC236}">
                <a16:creationId xmlns:a16="http://schemas.microsoft.com/office/drawing/2014/main" id="{42F6E2A1-B19B-2731-E8DD-B82A87F50791}"/>
              </a:ext>
            </a:extLst>
          </p:cNvPr>
          <p:cNvSpPr>
            <a:spLocks noGrp="1"/>
          </p:cNvSpPr>
          <p:nvPr>
            <p:ph idx="1"/>
          </p:nvPr>
        </p:nvSpPr>
        <p:spPr>
          <a:xfrm>
            <a:off x="457200" y="1989138"/>
            <a:ext cx="8229600" cy="4248150"/>
          </a:xfrm>
        </p:spPr>
        <p:txBody>
          <a:bodyPr/>
          <a:lstStyle/>
          <a:p>
            <a:pPr marL="0" indent="0">
              <a:buFont typeface="Arial" panose="020B0604020202020204" pitchFamily="34" charset="0"/>
              <a:buNone/>
            </a:pPr>
            <a:r>
              <a:rPr lang="en-GB" altLang="en-US"/>
              <a:t>“Everything was fine at first until staff changed shift and new staff knew nothing, made inappropriate comments.”</a:t>
            </a:r>
          </a:p>
          <a:p>
            <a:pPr marL="0" indent="0">
              <a:buFont typeface="Arial" panose="020B0604020202020204" pitchFamily="34" charset="0"/>
              <a:buNone/>
            </a:pPr>
            <a:r>
              <a:rPr lang="en-GB" altLang="en-US"/>
              <a:t>“They won’t let me in the room, even though my daughter gives consent. My daughter isn’t listening to them, she’s thinking, ‘have I eaten too much today’ she’s not able to take in any information, if I was there I could listen.”</a:t>
            </a:r>
            <a:endParaRPr lang="en-IE"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3F8D-3D75-64C2-1131-65D1DDE2DE2B}"/>
              </a:ext>
            </a:extLst>
          </p:cNvPr>
          <p:cNvSpPr>
            <a:spLocks noGrp="1"/>
          </p:cNvSpPr>
          <p:nvPr>
            <p:ph type="title"/>
          </p:nvPr>
        </p:nvSpPr>
        <p:spPr/>
        <p:txBody>
          <a:bodyPr/>
          <a:lstStyle/>
          <a:p>
            <a:r>
              <a:rPr lang="en-US" dirty="0"/>
              <a:t>What do we cover?</a:t>
            </a:r>
          </a:p>
        </p:txBody>
      </p:sp>
      <p:sp>
        <p:nvSpPr>
          <p:cNvPr id="3" name="Content Placeholder 2">
            <a:extLst>
              <a:ext uri="{FF2B5EF4-FFF2-40B4-BE49-F238E27FC236}">
                <a16:creationId xmlns:a16="http://schemas.microsoft.com/office/drawing/2014/main" id="{8B7AC370-1F2A-36A1-DD46-DB3EEE1FB741}"/>
              </a:ext>
            </a:extLst>
          </p:cNvPr>
          <p:cNvSpPr>
            <a:spLocks noGrp="1"/>
          </p:cNvSpPr>
          <p:nvPr>
            <p:ph idx="1"/>
          </p:nvPr>
        </p:nvSpPr>
        <p:spPr/>
        <p:txBody>
          <a:bodyPr/>
          <a:lstStyle/>
          <a:p>
            <a:r>
              <a:rPr lang="en-US" dirty="0" err="1"/>
              <a:t>Empathising</a:t>
            </a:r>
            <a:r>
              <a:rPr lang="en-US" dirty="0"/>
              <a:t> with the person</a:t>
            </a:r>
          </a:p>
          <a:p>
            <a:r>
              <a:rPr lang="en-US" dirty="0" err="1"/>
              <a:t>Externalising</a:t>
            </a:r>
            <a:r>
              <a:rPr lang="en-US" dirty="0"/>
              <a:t> the ED</a:t>
            </a:r>
          </a:p>
          <a:p>
            <a:r>
              <a:rPr lang="en-US" dirty="0"/>
              <a:t>Red and blue balloon</a:t>
            </a:r>
          </a:p>
          <a:p>
            <a:r>
              <a:rPr lang="en-US" dirty="0"/>
              <a:t>Crap day Exercise</a:t>
            </a:r>
          </a:p>
          <a:p>
            <a:r>
              <a:rPr lang="en-US" dirty="0"/>
              <a:t>Remembering the person before they had an ED</a:t>
            </a:r>
          </a:p>
          <a:p>
            <a:r>
              <a:rPr lang="en-US" dirty="0"/>
              <a:t>Animal Metaphors</a:t>
            </a:r>
          </a:p>
          <a:p>
            <a:r>
              <a:rPr lang="en-US" dirty="0"/>
              <a:t>OARS</a:t>
            </a:r>
          </a:p>
        </p:txBody>
      </p:sp>
      <p:sp>
        <p:nvSpPr>
          <p:cNvPr id="4" name="Date Placeholder 3">
            <a:extLst>
              <a:ext uri="{FF2B5EF4-FFF2-40B4-BE49-F238E27FC236}">
                <a16:creationId xmlns:a16="http://schemas.microsoft.com/office/drawing/2014/main" id="{AB83E078-6B39-14C1-3A66-B7D21050ADA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6A7446E-2865-86FE-94F0-43E601EB29D3}"/>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294966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3F8D-3D75-64C2-1131-65D1DDE2DE2B}"/>
              </a:ext>
            </a:extLst>
          </p:cNvPr>
          <p:cNvSpPr>
            <a:spLocks noGrp="1"/>
          </p:cNvSpPr>
          <p:nvPr>
            <p:ph type="title"/>
          </p:nvPr>
        </p:nvSpPr>
        <p:spPr/>
        <p:txBody>
          <a:bodyPr/>
          <a:lstStyle/>
          <a:p>
            <a:r>
              <a:rPr lang="en-US" dirty="0"/>
              <a:t>What do we cover?</a:t>
            </a:r>
          </a:p>
        </p:txBody>
      </p:sp>
      <p:sp>
        <p:nvSpPr>
          <p:cNvPr id="3" name="Content Placeholder 2">
            <a:extLst>
              <a:ext uri="{FF2B5EF4-FFF2-40B4-BE49-F238E27FC236}">
                <a16:creationId xmlns:a16="http://schemas.microsoft.com/office/drawing/2014/main" id="{8B7AC370-1F2A-36A1-DD46-DB3EEE1FB741}"/>
              </a:ext>
            </a:extLst>
          </p:cNvPr>
          <p:cNvSpPr>
            <a:spLocks noGrp="1"/>
          </p:cNvSpPr>
          <p:nvPr>
            <p:ph idx="1"/>
          </p:nvPr>
        </p:nvSpPr>
        <p:spPr/>
        <p:txBody>
          <a:bodyPr/>
          <a:lstStyle/>
          <a:p>
            <a:r>
              <a:rPr lang="en-US" dirty="0"/>
              <a:t>Emotional coaching – ALVS</a:t>
            </a:r>
          </a:p>
          <a:p>
            <a:r>
              <a:rPr lang="en-US" dirty="0"/>
              <a:t>Advanced communication Skills – DEARS</a:t>
            </a:r>
          </a:p>
          <a:p>
            <a:r>
              <a:rPr lang="en-US" dirty="0"/>
              <a:t>LESS is more</a:t>
            </a:r>
          </a:p>
          <a:p>
            <a:r>
              <a:rPr lang="en-US" dirty="0"/>
              <a:t>Stages of Change model</a:t>
            </a:r>
          </a:p>
          <a:p>
            <a:r>
              <a:rPr lang="en-US" dirty="0"/>
              <a:t>Decisional balance</a:t>
            </a:r>
          </a:p>
          <a:p>
            <a:r>
              <a:rPr lang="en-US" dirty="0"/>
              <a:t>Reassurance trap</a:t>
            </a:r>
          </a:p>
          <a:p>
            <a:r>
              <a:rPr lang="en-US" dirty="0"/>
              <a:t>5 step approach to change – </a:t>
            </a:r>
            <a:r>
              <a:rPr lang="en-US" dirty="0" err="1"/>
              <a:t>carer</a:t>
            </a:r>
            <a:r>
              <a:rPr lang="en-US" dirty="0"/>
              <a:t> and person</a:t>
            </a:r>
          </a:p>
        </p:txBody>
      </p:sp>
      <p:sp>
        <p:nvSpPr>
          <p:cNvPr id="4" name="Date Placeholder 3">
            <a:extLst>
              <a:ext uri="{FF2B5EF4-FFF2-40B4-BE49-F238E27FC236}">
                <a16:creationId xmlns:a16="http://schemas.microsoft.com/office/drawing/2014/main" id="{AB83E078-6B39-14C1-3A66-B7D21050ADA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6A7446E-2865-86FE-94F0-43E601EB29D3}"/>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112495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934E-B6D4-4DD6-77F5-548D3D48B502}"/>
              </a:ext>
            </a:extLst>
          </p:cNvPr>
          <p:cNvSpPr>
            <a:spLocks noGrp="1"/>
          </p:cNvSpPr>
          <p:nvPr>
            <p:ph type="title"/>
          </p:nvPr>
        </p:nvSpPr>
        <p:spPr/>
        <p:txBody>
          <a:bodyPr/>
          <a:lstStyle/>
          <a:p>
            <a:r>
              <a:rPr lang="en-US" dirty="0"/>
              <a:t>Monthly Regular New Maudsley </a:t>
            </a:r>
            <a:r>
              <a:rPr lang="en-US" dirty="0" err="1"/>
              <a:t>Carer</a:t>
            </a:r>
            <a:r>
              <a:rPr lang="en-US" dirty="0"/>
              <a:t> Skills Group</a:t>
            </a:r>
          </a:p>
        </p:txBody>
      </p:sp>
      <p:sp>
        <p:nvSpPr>
          <p:cNvPr id="3" name="Content Placeholder 2">
            <a:extLst>
              <a:ext uri="{FF2B5EF4-FFF2-40B4-BE49-F238E27FC236}">
                <a16:creationId xmlns:a16="http://schemas.microsoft.com/office/drawing/2014/main" id="{169854C0-835A-D2D0-1421-EEEE69690619}"/>
              </a:ext>
            </a:extLst>
          </p:cNvPr>
          <p:cNvSpPr>
            <a:spLocks noGrp="1"/>
          </p:cNvSpPr>
          <p:nvPr>
            <p:ph idx="1"/>
          </p:nvPr>
        </p:nvSpPr>
        <p:spPr/>
        <p:txBody>
          <a:bodyPr/>
          <a:lstStyle/>
          <a:p>
            <a:r>
              <a:rPr lang="en-US" dirty="0"/>
              <a:t>Once a month</a:t>
            </a:r>
          </a:p>
          <a:p>
            <a:r>
              <a:rPr lang="en-US" dirty="0"/>
              <a:t>Limited numbers</a:t>
            </a:r>
          </a:p>
          <a:p>
            <a:r>
              <a:rPr lang="en-US" dirty="0"/>
              <a:t>Sometimes structured, sometimes not</a:t>
            </a:r>
          </a:p>
          <a:p>
            <a:endParaRPr lang="en-US" dirty="0"/>
          </a:p>
        </p:txBody>
      </p:sp>
      <p:sp>
        <p:nvSpPr>
          <p:cNvPr id="4" name="Date Placeholder 3">
            <a:extLst>
              <a:ext uri="{FF2B5EF4-FFF2-40B4-BE49-F238E27FC236}">
                <a16:creationId xmlns:a16="http://schemas.microsoft.com/office/drawing/2014/main" id="{DA77F58D-1A44-8851-2DB0-DB5422996F4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1292476-ED38-F465-BBA2-056DC9CAC810}"/>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229440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5EC6-97C8-37A1-950B-DE41E6B1493E}"/>
              </a:ext>
            </a:extLst>
          </p:cNvPr>
          <p:cNvSpPr>
            <a:spLocks noGrp="1"/>
          </p:cNvSpPr>
          <p:nvPr>
            <p:ph type="title"/>
          </p:nvPr>
        </p:nvSpPr>
        <p:spPr/>
        <p:txBody>
          <a:bodyPr/>
          <a:lstStyle/>
          <a:p>
            <a:r>
              <a:rPr lang="en-US" dirty="0"/>
              <a:t>Information and Clinician Training</a:t>
            </a:r>
          </a:p>
        </p:txBody>
      </p:sp>
      <p:sp>
        <p:nvSpPr>
          <p:cNvPr id="3" name="Content Placeholder 2">
            <a:extLst>
              <a:ext uri="{FF2B5EF4-FFF2-40B4-BE49-F238E27FC236}">
                <a16:creationId xmlns:a16="http://schemas.microsoft.com/office/drawing/2014/main" id="{9C7AF332-2CE3-B2DA-0B07-8C883C9EBA37}"/>
              </a:ext>
            </a:extLst>
          </p:cNvPr>
          <p:cNvSpPr>
            <a:spLocks noGrp="1"/>
          </p:cNvSpPr>
          <p:nvPr>
            <p:ph idx="1"/>
          </p:nvPr>
        </p:nvSpPr>
        <p:spPr>
          <a:xfrm>
            <a:off x="457200" y="1268760"/>
            <a:ext cx="8229600" cy="4857403"/>
          </a:xfrm>
        </p:spPr>
        <p:txBody>
          <a:bodyPr/>
          <a:lstStyle/>
          <a:p>
            <a:r>
              <a:rPr lang="en-US" dirty="0"/>
              <a:t>Training Session: ‘Working therapeutically with people with eating disorders’</a:t>
            </a:r>
          </a:p>
          <a:p>
            <a:pPr lvl="1"/>
            <a:r>
              <a:rPr lang="en-US" dirty="0"/>
              <a:t>Psychiatrists</a:t>
            </a:r>
          </a:p>
          <a:p>
            <a:pPr lvl="1"/>
            <a:r>
              <a:rPr lang="en-US" dirty="0"/>
              <a:t>Psychologists</a:t>
            </a:r>
          </a:p>
          <a:p>
            <a:pPr lvl="1"/>
            <a:r>
              <a:rPr lang="en-US" dirty="0"/>
              <a:t>Nurses</a:t>
            </a:r>
          </a:p>
          <a:p>
            <a:pPr lvl="1"/>
            <a:r>
              <a:rPr lang="en-US" dirty="0"/>
              <a:t>SLTs</a:t>
            </a:r>
          </a:p>
          <a:p>
            <a:pPr lvl="1"/>
            <a:r>
              <a:rPr lang="en-US" dirty="0"/>
              <a:t>OTs</a:t>
            </a:r>
          </a:p>
          <a:p>
            <a:pPr lvl="1"/>
            <a:r>
              <a:rPr lang="en-US" dirty="0"/>
              <a:t>Dietitians</a:t>
            </a:r>
          </a:p>
          <a:p>
            <a:pPr lvl="1"/>
            <a:r>
              <a:rPr lang="en-US" dirty="0"/>
              <a:t>Allied health professionals</a:t>
            </a:r>
          </a:p>
          <a:p>
            <a:pPr lvl="1"/>
            <a:r>
              <a:rPr lang="en-US" dirty="0"/>
              <a:t>E.g. Maternity Hospitals and Law Society</a:t>
            </a:r>
          </a:p>
        </p:txBody>
      </p:sp>
    </p:spTree>
    <p:extLst>
      <p:ext uri="{BB962C8B-B14F-4D97-AF65-F5344CB8AC3E}">
        <p14:creationId xmlns:p14="http://schemas.microsoft.com/office/powerpoint/2010/main" val="1624338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3E0B-562C-81D2-E6CD-879811921AE0}"/>
              </a:ext>
            </a:extLst>
          </p:cNvPr>
          <p:cNvSpPr>
            <a:spLocks noGrp="1"/>
          </p:cNvSpPr>
          <p:nvPr>
            <p:ph type="title"/>
          </p:nvPr>
        </p:nvSpPr>
        <p:spPr/>
        <p:txBody>
          <a:bodyPr/>
          <a:lstStyle/>
          <a:p>
            <a:r>
              <a:rPr lang="en-US" dirty="0"/>
              <a:t>Bridging the Gap</a:t>
            </a:r>
          </a:p>
        </p:txBody>
      </p:sp>
      <p:sp>
        <p:nvSpPr>
          <p:cNvPr id="3" name="Content Placeholder 2">
            <a:extLst>
              <a:ext uri="{FF2B5EF4-FFF2-40B4-BE49-F238E27FC236}">
                <a16:creationId xmlns:a16="http://schemas.microsoft.com/office/drawing/2014/main" id="{BBC53FDA-BEAC-6658-0DC6-BB7B01BDA612}"/>
              </a:ext>
            </a:extLst>
          </p:cNvPr>
          <p:cNvSpPr>
            <a:spLocks noGrp="1"/>
          </p:cNvSpPr>
          <p:nvPr>
            <p:ph idx="1"/>
          </p:nvPr>
        </p:nvSpPr>
        <p:spPr/>
        <p:txBody>
          <a:bodyPr/>
          <a:lstStyle/>
          <a:p>
            <a:pPr marL="571500" indent="0" algn="l">
              <a:buNone/>
            </a:pPr>
            <a:r>
              <a:rPr lang="en-GB" dirty="0">
                <a:latin typeface="Calibri" panose="020F0502020204030204" pitchFamily="34" charset="0"/>
              </a:rPr>
              <a:t>E</a:t>
            </a:r>
            <a:r>
              <a:rPr lang="en-GB" sz="3200" b="0" i="0" u="none" strike="noStrike" dirty="0">
                <a:effectLst/>
                <a:latin typeface="Calibri" panose="020F0502020204030204" pitchFamily="34" charset="0"/>
              </a:rPr>
              <a:t>arly intervention with carers – Active Waiting and </a:t>
            </a:r>
            <a:r>
              <a:rPr lang="en-GB" sz="3200" b="0" i="0" u="none" strike="noStrike" dirty="0" err="1">
                <a:effectLst/>
                <a:latin typeface="Calibri" panose="020F0502020204030204" pitchFamily="34" charset="0"/>
              </a:rPr>
              <a:t>PiLaR</a:t>
            </a:r>
            <a:r>
              <a:rPr lang="en-GB" sz="3200" b="0" i="0" u="none" strike="noStrike" dirty="0">
                <a:effectLst/>
                <a:latin typeface="Calibri" panose="020F0502020204030204" pitchFamily="34" charset="0"/>
              </a:rPr>
              <a:t> Family Support Programme</a:t>
            </a:r>
          </a:p>
          <a:p>
            <a:pPr marL="571500" indent="0" algn="l">
              <a:buNone/>
            </a:pPr>
            <a:r>
              <a:rPr lang="en-GB" dirty="0">
                <a:latin typeface="Calibri" panose="020F0502020204030204" pitchFamily="34" charset="0"/>
              </a:rPr>
              <a:t>Through listening and providing psychoeducation and skills we seek to both u</a:t>
            </a:r>
            <a:r>
              <a:rPr lang="en-GB" sz="3200" b="0" i="0" u="none" strike="noStrike" dirty="0">
                <a:effectLst/>
                <a:latin typeface="Calibri" panose="020F0502020204030204" pitchFamily="34" charset="0"/>
              </a:rPr>
              <a:t>nderstand the challenges from a partner’s and family’s perspective  and provide practical steps that can improve support.</a:t>
            </a:r>
          </a:p>
          <a:p>
            <a:pPr marL="571500" indent="0" algn="l">
              <a:buNone/>
            </a:pPr>
            <a:r>
              <a:rPr lang="en-GB" dirty="0">
                <a:latin typeface="Calibri" panose="020F0502020204030204" pitchFamily="34" charset="0"/>
              </a:rPr>
              <a:t>Our focus is always on </a:t>
            </a:r>
            <a:r>
              <a:rPr lang="en-GB" sz="3200" b="0" i="0" u="sng" strike="noStrike" dirty="0">
                <a:effectLst/>
                <a:latin typeface="Calibri" panose="020F0502020204030204" pitchFamily="34" charset="0"/>
              </a:rPr>
              <a:t>the importance of collaborative care</a:t>
            </a:r>
          </a:p>
          <a:p>
            <a:pPr marL="914400" indent="-914400" algn="l"/>
            <a:r>
              <a:rPr lang="en-GB" sz="3200" b="0" i="0" u="none" strike="noStrike" dirty="0">
                <a:effectLst/>
                <a:latin typeface="Calibri" panose="020F0502020204030204" pitchFamily="34" charset="0"/>
              </a:rPr>
              <a:t> </a:t>
            </a:r>
          </a:p>
          <a:p>
            <a:endParaRPr lang="en-US" dirty="0"/>
          </a:p>
        </p:txBody>
      </p:sp>
    </p:spTree>
    <p:extLst>
      <p:ext uri="{BB962C8B-B14F-4D97-AF65-F5344CB8AC3E}">
        <p14:creationId xmlns:p14="http://schemas.microsoft.com/office/powerpoint/2010/main" val="1339536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B51BD30-2F8A-10E7-4FD8-5ECE33488CD3}"/>
              </a:ext>
            </a:extLst>
          </p:cNvPr>
          <p:cNvSpPr>
            <a:spLocks noGrp="1"/>
          </p:cNvSpPr>
          <p:nvPr>
            <p:ph type="ctrTitle"/>
          </p:nvPr>
        </p:nvSpPr>
        <p:spPr>
          <a:xfrm>
            <a:off x="685800" y="3071813"/>
            <a:ext cx="7772400" cy="1470025"/>
          </a:xfrm>
        </p:spPr>
        <p:txBody>
          <a:bodyPr/>
          <a:lstStyle/>
          <a:p>
            <a:r>
              <a:rPr lang="en-US" altLang="en-US"/>
              <a:t>Thank you!</a:t>
            </a:r>
          </a:p>
        </p:txBody>
      </p:sp>
      <p:sp>
        <p:nvSpPr>
          <p:cNvPr id="44034" name="Subtitle 2">
            <a:extLst>
              <a:ext uri="{FF2B5EF4-FFF2-40B4-BE49-F238E27FC236}">
                <a16:creationId xmlns:a16="http://schemas.microsoft.com/office/drawing/2014/main" id="{99825288-81A7-6DE4-2E6D-848006CB7C53}"/>
              </a:ext>
            </a:extLst>
          </p:cNvPr>
          <p:cNvSpPr>
            <a:spLocks noGrp="1"/>
          </p:cNvSpPr>
          <p:nvPr>
            <p:ph type="subTitle" idx="1"/>
          </p:nvPr>
        </p:nvSpPr>
        <p:spPr>
          <a:xfrm>
            <a:off x="1428750" y="4572000"/>
            <a:ext cx="6400800" cy="995363"/>
          </a:xfrm>
        </p:spPr>
        <p:txBody>
          <a:bodyPr/>
          <a:lstStyle/>
          <a:p>
            <a:endParaRPr lang="en-US" altLang="en-US"/>
          </a:p>
        </p:txBody>
      </p:sp>
    </p:spTree>
    <p:extLst>
      <p:ext uri="{BB962C8B-B14F-4D97-AF65-F5344CB8AC3E}">
        <p14:creationId xmlns:p14="http://schemas.microsoft.com/office/powerpoint/2010/main" val="3873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09FDDE5-167E-50A3-89BA-B6DD4A5A9461}"/>
              </a:ext>
            </a:extLst>
          </p:cNvPr>
          <p:cNvSpPr>
            <a:spLocks noGrp="1"/>
          </p:cNvSpPr>
          <p:nvPr>
            <p:ph type="title"/>
          </p:nvPr>
        </p:nvSpPr>
        <p:spPr/>
        <p:txBody>
          <a:bodyPr/>
          <a:lstStyle/>
          <a:p>
            <a:r>
              <a:rPr lang="en-GB" altLang="en-US">
                <a:solidFill>
                  <a:schemeClr val="hlink"/>
                </a:solidFill>
              </a:rPr>
              <a:t>Typical Situations…</a:t>
            </a:r>
            <a:endParaRPr lang="en-US" altLang="en-US"/>
          </a:p>
        </p:txBody>
      </p:sp>
      <p:sp>
        <p:nvSpPr>
          <p:cNvPr id="3" name="Content Placeholder 2">
            <a:extLst>
              <a:ext uri="{FF2B5EF4-FFF2-40B4-BE49-F238E27FC236}">
                <a16:creationId xmlns:a16="http://schemas.microsoft.com/office/drawing/2014/main" id="{67EB3DA3-AB0C-4667-DC6C-A3FC72B0AB52}"/>
              </a:ext>
            </a:extLst>
          </p:cNvPr>
          <p:cNvSpPr>
            <a:spLocks noGrp="1"/>
          </p:cNvSpPr>
          <p:nvPr>
            <p:ph idx="1"/>
          </p:nvPr>
        </p:nvSpPr>
        <p:spPr/>
        <p:txBody>
          <a:bodyPr/>
          <a:lstStyle/>
          <a:p>
            <a:pPr marL="0" indent="0">
              <a:buFont typeface="Arial" panose="020B0604020202020204" pitchFamily="34" charset="0"/>
              <a:buNone/>
              <a:defRPr/>
            </a:pPr>
            <a:r>
              <a:rPr lang="en-GB" dirty="0"/>
              <a:t>“I couldn’t understand what happened, I’d sit with my daughter for the morning and she’d be fine, in good spirits sometimes, then I’d have to leave so the nurse could sit with her for her meal. I’d come back an hour later and my daughter was shouting and screaming, throwing her plate against the wall. After a week I realised it was because the nurse was praising her while she ate.</a:t>
            </a:r>
            <a:r>
              <a:rPr lang="en-IE" dirty="0"/>
              <a:t>”</a:t>
            </a:r>
            <a:r>
              <a:rPr lang="en-GB" dirty="0"/>
              <a:t> </a:t>
            </a:r>
            <a:endParaRPr lang="en-IE" dirty="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1282CEC-6BEA-EA66-4A2C-7DA4C5089F7F}"/>
              </a:ext>
            </a:extLst>
          </p:cNvPr>
          <p:cNvSpPr>
            <a:spLocks noGrp="1"/>
          </p:cNvSpPr>
          <p:nvPr>
            <p:ph type="title"/>
          </p:nvPr>
        </p:nvSpPr>
        <p:spPr/>
        <p:txBody>
          <a:bodyPr/>
          <a:lstStyle/>
          <a:p>
            <a:r>
              <a:rPr lang="en-GB" altLang="en-US">
                <a:solidFill>
                  <a:schemeClr val="hlink"/>
                </a:solidFill>
              </a:rPr>
              <a:t>Typical Situations…</a:t>
            </a:r>
            <a:endParaRPr lang="en-US" altLang="en-US"/>
          </a:p>
        </p:txBody>
      </p:sp>
      <p:sp>
        <p:nvSpPr>
          <p:cNvPr id="3" name="Content Placeholder 2">
            <a:extLst>
              <a:ext uri="{FF2B5EF4-FFF2-40B4-BE49-F238E27FC236}">
                <a16:creationId xmlns:a16="http://schemas.microsoft.com/office/drawing/2014/main" id="{8BD40469-34DB-DF0F-40F3-81700C4A4FC1}"/>
              </a:ext>
            </a:extLst>
          </p:cNvPr>
          <p:cNvSpPr>
            <a:spLocks noGrp="1"/>
          </p:cNvSpPr>
          <p:nvPr>
            <p:ph idx="1"/>
          </p:nvPr>
        </p:nvSpPr>
        <p:spPr>
          <a:xfrm>
            <a:off x="457200" y="1052513"/>
            <a:ext cx="8229600" cy="5073650"/>
          </a:xfrm>
        </p:spPr>
        <p:txBody>
          <a:bodyPr/>
          <a:lstStyle/>
          <a:p>
            <a:pPr marL="0" indent="0">
              <a:buFont typeface="Arial" panose="020B0604020202020204" pitchFamily="34" charset="0"/>
              <a:buNone/>
              <a:defRPr/>
            </a:pPr>
            <a:r>
              <a:rPr lang="en-IE" sz="2800" dirty="0"/>
              <a:t>“</a:t>
            </a:r>
            <a:r>
              <a:rPr lang="en-GB" sz="2800" dirty="0"/>
              <a:t>They won’t engage with me at all. I mean fine, my daughter is an adult and won’t give permission, but surely there are some things I need to know to be able to care for her when she comes out of hospital. How can I help if I don’t know what her meal plan is, what is being expected of her and what to look out for. It makes no sense to me. I don’t want to know any private details, but if she had cancer, I think I’d be told what meds she should take, and if she became unwell what to do.”</a:t>
            </a:r>
            <a:endParaRPr lang="en-IE" sz="2800" dirty="0"/>
          </a:p>
          <a:p>
            <a:pPr>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8DE0B80-C328-F3BC-9C8A-5BE0F3D1324D}"/>
              </a:ext>
            </a:extLst>
          </p:cNvPr>
          <p:cNvSpPr>
            <a:spLocks noGrp="1"/>
          </p:cNvSpPr>
          <p:nvPr>
            <p:ph type="title"/>
          </p:nvPr>
        </p:nvSpPr>
        <p:spPr/>
        <p:txBody>
          <a:bodyPr/>
          <a:lstStyle/>
          <a:p>
            <a:r>
              <a:rPr lang="en-US" altLang="en-US" dirty="0"/>
              <a:t>Common Issues (family perspective)?</a:t>
            </a:r>
          </a:p>
        </p:txBody>
      </p:sp>
      <p:sp>
        <p:nvSpPr>
          <p:cNvPr id="24578" name="Content Placeholder 2">
            <a:extLst>
              <a:ext uri="{FF2B5EF4-FFF2-40B4-BE49-F238E27FC236}">
                <a16:creationId xmlns:a16="http://schemas.microsoft.com/office/drawing/2014/main" id="{BF1607BE-CC86-358B-EE0D-3F8442902D2E}"/>
              </a:ext>
            </a:extLst>
          </p:cNvPr>
          <p:cNvSpPr>
            <a:spLocks noGrp="1"/>
          </p:cNvSpPr>
          <p:nvPr>
            <p:ph idx="1"/>
          </p:nvPr>
        </p:nvSpPr>
        <p:spPr/>
        <p:txBody>
          <a:bodyPr/>
          <a:lstStyle/>
          <a:p>
            <a:r>
              <a:rPr lang="en-US" altLang="en-US" dirty="0"/>
              <a:t>Staff don’t understand EDs – We know more than them</a:t>
            </a:r>
          </a:p>
          <a:p>
            <a:r>
              <a:rPr lang="en-US" altLang="en-US" dirty="0"/>
              <a:t>To be able to care for our loved one we need to be included</a:t>
            </a:r>
          </a:p>
          <a:p>
            <a:r>
              <a:rPr lang="en-US" altLang="en-US" dirty="0"/>
              <a:t>Even though they’re an adult, I still need information</a:t>
            </a:r>
          </a:p>
          <a:p>
            <a:r>
              <a:rPr lang="en-US" altLang="en-US" dirty="0"/>
              <a:t>Family not being considered part of the team.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585D-2AA3-17DF-CCF3-8484259BDBE6}"/>
              </a:ext>
            </a:extLst>
          </p:cNvPr>
          <p:cNvSpPr>
            <a:spLocks noGrp="1"/>
          </p:cNvSpPr>
          <p:nvPr>
            <p:ph type="title"/>
          </p:nvPr>
        </p:nvSpPr>
        <p:spPr/>
        <p:txBody>
          <a:bodyPr/>
          <a:lstStyle/>
          <a:p>
            <a:r>
              <a:rPr lang="en-US" dirty="0"/>
              <a:t>Pregnancy and Eating Disorders</a:t>
            </a:r>
          </a:p>
        </p:txBody>
      </p:sp>
      <p:pic>
        <p:nvPicPr>
          <p:cNvPr id="7" name="Content Placeholder 6" descr="Graphical user interface, text&#10;&#10;Description automatically generated">
            <a:extLst>
              <a:ext uri="{FF2B5EF4-FFF2-40B4-BE49-F238E27FC236}">
                <a16:creationId xmlns:a16="http://schemas.microsoft.com/office/drawing/2014/main" id="{DA4EF105-8089-5B0F-7E12-9EA510B3B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586" y="1600200"/>
            <a:ext cx="7230828" cy="4525963"/>
          </a:xfrm>
        </p:spPr>
      </p:pic>
      <p:sp>
        <p:nvSpPr>
          <p:cNvPr id="4" name="Date Placeholder 3">
            <a:extLst>
              <a:ext uri="{FF2B5EF4-FFF2-40B4-BE49-F238E27FC236}">
                <a16:creationId xmlns:a16="http://schemas.microsoft.com/office/drawing/2014/main" id="{24496925-0D28-8458-FE90-5ECE9244943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8DE3E6E-20C7-482A-F19F-93524631C1D7}"/>
              </a:ext>
            </a:extLst>
          </p:cNvPr>
          <p:cNvSpPr>
            <a:spLocks noGrp="1"/>
          </p:cNvSpPr>
          <p:nvPr>
            <p:ph type="ftr" sz="quarter" idx="11"/>
          </p:nvPr>
        </p:nvSpPr>
        <p:spPr/>
        <p:txBody>
          <a:bodyPr/>
          <a:lstStyle/>
          <a:p>
            <a:pPr>
              <a:defRPr/>
            </a:pPr>
            <a:r>
              <a:rPr lang="en-US"/>
              <a:t>Copyright BODYWHYS 2020</a:t>
            </a:r>
          </a:p>
        </p:txBody>
      </p:sp>
    </p:spTree>
    <p:extLst>
      <p:ext uri="{BB962C8B-B14F-4D97-AF65-F5344CB8AC3E}">
        <p14:creationId xmlns:p14="http://schemas.microsoft.com/office/powerpoint/2010/main" val="180246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5862-0211-2732-3599-42846210AC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3974E4-FE0D-B1C1-4684-DC2ED33688B2}"/>
              </a:ext>
            </a:extLst>
          </p:cNvPr>
          <p:cNvSpPr>
            <a:spLocks noGrp="1"/>
          </p:cNvSpPr>
          <p:nvPr>
            <p:ph idx="1"/>
          </p:nvPr>
        </p:nvSpPr>
        <p:spPr>
          <a:xfrm>
            <a:off x="457200" y="692696"/>
            <a:ext cx="8229600" cy="5433467"/>
          </a:xfrm>
        </p:spPr>
        <p:txBody>
          <a:bodyPr/>
          <a:lstStyle/>
          <a:p>
            <a:pPr algn="l"/>
            <a:r>
              <a:rPr lang="en-IE" b="0" i="0" u="none" strike="noStrike" dirty="0">
                <a:effectLst/>
                <a:latin typeface="europa"/>
              </a:rPr>
              <a:t>Natural physical changes of pregnancy can be a source of body image concerns. </a:t>
            </a:r>
          </a:p>
          <a:p>
            <a:pPr algn="l"/>
            <a:r>
              <a:rPr lang="en-IE" dirty="0">
                <a:latin typeface="europa"/>
              </a:rPr>
              <a:t>Cultural pressure / social media </a:t>
            </a:r>
            <a:r>
              <a:rPr lang="en-IE" b="0" i="0" u="none" strike="noStrike" dirty="0">
                <a:effectLst/>
                <a:latin typeface="europa"/>
              </a:rPr>
              <a:t>can set unrealistic expectations and increase body concerns or dissatisfaction in women during this time. </a:t>
            </a:r>
          </a:p>
          <a:p>
            <a:pPr algn="l"/>
            <a:r>
              <a:rPr lang="en-IE" b="0" i="0" u="none" strike="noStrike" dirty="0">
                <a:effectLst/>
                <a:latin typeface="europa"/>
              </a:rPr>
              <a:t>Pressure to look slim during and after pregnancy can contribute to weight monitoring or dieting behaviours which could potentially be damaging for the baby during the pregnancy or breastfeeding stage. </a:t>
            </a:r>
            <a:endParaRPr lang="en-US" dirty="0"/>
          </a:p>
        </p:txBody>
      </p:sp>
    </p:spTree>
    <p:extLst>
      <p:ext uri="{BB962C8B-B14F-4D97-AF65-F5344CB8AC3E}">
        <p14:creationId xmlns:p14="http://schemas.microsoft.com/office/powerpoint/2010/main" val="186375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1584-3242-213D-392D-EC0A67CC6C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5D5753-3270-281B-81DC-47C136405868}"/>
              </a:ext>
            </a:extLst>
          </p:cNvPr>
          <p:cNvSpPr>
            <a:spLocks noGrp="1"/>
          </p:cNvSpPr>
          <p:nvPr>
            <p:ph idx="1"/>
          </p:nvPr>
        </p:nvSpPr>
        <p:spPr/>
        <p:txBody>
          <a:bodyPr/>
          <a:lstStyle/>
          <a:p>
            <a:pPr algn="l"/>
            <a:r>
              <a:rPr lang="en-IE" b="0" i="0" u="none" strike="noStrike" dirty="0">
                <a:effectLst/>
                <a:latin typeface="europa"/>
              </a:rPr>
              <a:t>This pressure can also have a negative impact on the mental health of the mother.  </a:t>
            </a:r>
          </a:p>
          <a:p>
            <a:pPr algn="l"/>
            <a:r>
              <a:rPr lang="en-IE" b="0" i="0" u="none" strike="noStrike" dirty="0">
                <a:effectLst/>
                <a:latin typeface="europa"/>
              </a:rPr>
              <a:t>Some research studies indicate that body image concerns are greater in women in the postpartum period than in women who are pregnant. </a:t>
            </a:r>
          </a:p>
          <a:p>
            <a:pPr algn="l"/>
            <a:r>
              <a:rPr lang="en-IE" dirty="0">
                <a:latin typeface="europa"/>
              </a:rPr>
              <a:t>S</a:t>
            </a:r>
            <a:r>
              <a:rPr lang="en-IE" b="0" i="0" u="none" strike="noStrike" dirty="0">
                <a:effectLst/>
                <a:latin typeface="europa"/>
              </a:rPr>
              <a:t>ome studies found an increase in body satisfaction in pregnant women in comparison to women who are not pregnant. </a:t>
            </a:r>
            <a:endParaRPr lang="en-US" dirty="0"/>
          </a:p>
        </p:txBody>
      </p:sp>
    </p:spTree>
    <p:extLst>
      <p:ext uri="{BB962C8B-B14F-4D97-AF65-F5344CB8AC3E}">
        <p14:creationId xmlns:p14="http://schemas.microsoft.com/office/powerpoint/2010/main" val="659386288"/>
      </p:ext>
    </p:extLst>
  </p:cSld>
  <p:clrMapOvr>
    <a:masterClrMapping/>
  </p:clrMapOvr>
</p:sld>
</file>

<file path=ppt/theme/theme1.xml><?xml version="1.0" encoding="utf-8"?>
<a:theme xmlns:a="http://schemas.openxmlformats.org/drawingml/2006/main" name="Bodywhys Presentation Template">
  <a:themeElements>
    <a:clrScheme name="Bodywhys">
      <a:dk1>
        <a:srgbClr val="1F3C96"/>
      </a:dk1>
      <a:lt1>
        <a:srgbClr val="F5C42A"/>
      </a:lt1>
      <a:dk2>
        <a:srgbClr val="1F3C96"/>
      </a:dk2>
      <a:lt2>
        <a:srgbClr val="FFFFFF"/>
      </a:lt2>
      <a:accent1>
        <a:srgbClr val="A2B4EC"/>
      </a:accent1>
      <a:accent2>
        <a:srgbClr val="C0504D"/>
      </a:accent2>
      <a:accent3>
        <a:srgbClr val="9BBB59"/>
      </a:accent3>
      <a:accent4>
        <a:srgbClr val="8064A2"/>
      </a:accent4>
      <a:accent5>
        <a:srgbClr val="4BACC6"/>
      </a:accent5>
      <a:accent6>
        <a:srgbClr val="F79646"/>
      </a:accent6>
      <a:hlink>
        <a:srgbClr val="F5C42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20124</TotalTime>
  <Words>1404</Words>
  <Application>Microsoft Macintosh PowerPoint</Application>
  <PresentationFormat>On-screen Show (4:3)</PresentationFormat>
  <Paragraphs>176</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Bodywhys Presentation Template</vt:lpstr>
      <vt:lpstr>Eating Disorders &amp; Disordered Eating in the Perinatal Period - Bridging the gap through the involvement of partners, carers, family and friends</vt:lpstr>
      <vt:lpstr>Bodywhys</vt:lpstr>
      <vt:lpstr>Typical Situations…</vt:lpstr>
      <vt:lpstr>Typical Situations…</vt:lpstr>
      <vt:lpstr>Typical Situations…</vt:lpstr>
      <vt:lpstr>Common Issues (family perspective)?</vt:lpstr>
      <vt:lpstr>Pregnancy and Eating Disorders</vt:lpstr>
      <vt:lpstr>PowerPoint Presentation</vt:lpstr>
      <vt:lpstr>PowerPoint Presentation</vt:lpstr>
      <vt:lpstr>PowerPoint Presentation</vt:lpstr>
      <vt:lpstr>Identifying the GAPS?</vt:lpstr>
      <vt:lpstr>How do we bridge the gap?</vt:lpstr>
      <vt:lpstr>We know from the MEED guidelines that family should be included and used as a support for the person’s care.</vt:lpstr>
      <vt:lpstr>Knowledge and Learning</vt:lpstr>
      <vt:lpstr>PowerPoint Presentation</vt:lpstr>
      <vt:lpstr>As with all aspects of eating disorder treatment and recovery, partners, carers, family and friends, can provide ESSENTIAL SUPPORT when a gap is identified. They can BRIDGE THE GAP. </vt:lpstr>
      <vt:lpstr>It is therefore crucial that a collaborative approach is taken between the person, the primary care team, the treatment team, and the family.  The family should be empowered to best support both their loved one, and look after themselves.</vt:lpstr>
      <vt:lpstr>Empowered? That is what we focus on. How? Family Support Package</vt:lpstr>
      <vt:lpstr>Website – Active Waiting Resources</vt:lpstr>
      <vt:lpstr>PiLaR Programme</vt:lpstr>
      <vt:lpstr>PiLaR Programme – Week 1</vt:lpstr>
      <vt:lpstr>PiLaR Programme – Week 2</vt:lpstr>
      <vt:lpstr>PiLaR Programme – Week 3</vt:lpstr>
      <vt:lpstr>PiLaR Programme – Week 4</vt:lpstr>
      <vt:lpstr>PiLaR Journal</vt:lpstr>
      <vt:lpstr>PowerPoint Presentation</vt:lpstr>
      <vt:lpstr>PowerPoint Presentation</vt:lpstr>
      <vt:lpstr>Post-PiLaR Support Group </vt:lpstr>
      <vt:lpstr>New Maudsley Carer Skills 8 Workshop Series</vt:lpstr>
      <vt:lpstr>What do we cover?</vt:lpstr>
      <vt:lpstr>What do we cover?</vt:lpstr>
      <vt:lpstr>Monthly Regular New Maudsley Carer Skills Group</vt:lpstr>
      <vt:lpstr>Information and Clinician Training</vt:lpstr>
      <vt:lpstr>Bridging the Gap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 of Presentation&gt;</dc:title>
  <dc:creator>communications</dc:creator>
  <cp:lastModifiedBy>Harriet - Bodywhys</cp:lastModifiedBy>
  <cp:revision>131</cp:revision>
  <cp:lastPrinted>2018-01-17T13:05:29Z</cp:lastPrinted>
  <dcterms:created xsi:type="dcterms:W3CDTF">2010-02-22T16:47:50Z</dcterms:created>
  <dcterms:modified xsi:type="dcterms:W3CDTF">2023-06-22T13:01:36Z</dcterms:modified>
</cp:coreProperties>
</file>