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sldIdLst>
    <p:sldId id="256" r:id="rId2"/>
    <p:sldId id="617" r:id="rId3"/>
    <p:sldId id="568" r:id="rId4"/>
    <p:sldId id="328" r:id="rId5"/>
    <p:sldId id="676" r:id="rId6"/>
    <p:sldId id="523" r:id="rId7"/>
    <p:sldId id="678" r:id="rId8"/>
    <p:sldId id="679" r:id="rId9"/>
    <p:sldId id="680" r:id="rId10"/>
    <p:sldId id="683" r:id="rId11"/>
    <p:sldId id="684" r:id="rId12"/>
    <p:sldId id="685" r:id="rId13"/>
    <p:sldId id="686" r:id="rId14"/>
    <p:sldId id="687" r:id="rId15"/>
    <p:sldId id="688" r:id="rId16"/>
    <p:sldId id="689" r:id="rId17"/>
    <p:sldId id="690" r:id="rId18"/>
    <p:sldId id="682" r:id="rId19"/>
    <p:sldId id="681" r:id="rId20"/>
    <p:sldId id="691" r:id="rId21"/>
    <p:sldId id="692" r:id="rId22"/>
    <p:sldId id="693" r:id="rId23"/>
    <p:sldId id="695" r:id="rId24"/>
    <p:sldId id="696" r:id="rId25"/>
    <p:sldId id="697" r:id="rId26"/>
    <p:sldId id="698" r:id="rId27"/>
    <p:sldId id="699" r:id="rId28"/>
    <p:sldId id="700" r:id="rId29"/>
    <p:sldId id="701" r:id="rId30"/>
    <p:sldId id="702" r:id="rId31"/>
    <p:sldId id="438" r:id="rId32"/>
    <p:sldId id="704" r:id="rId33"/>
    <p:sldId id="705" r:id="rId34"/>
    <p:sldId id="706" r:id="rId35"/>
    <p:sldId id="703" r:id="rId36"/>
    <p:sldId id="44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ghes, Gail" initials="HG" lastIdx="177" clrIdx="0"/>
  <p:cmAuthor id="2" name="Ruck Keene, Alexander" initials="RKA" lastIdx="12" clrIdx="1"/>
  <p:cmAuthor id="3" name="Alex Ruck Keene" initials="ARK" lastIdx="4" clrIdx="2">
    <p:extLst>
      <p:ext uri="{19B8F6BF-5375-455C-9EA6-DF929625EA0E}">
        <p15:presenceInfo xmlns:p15="http://schemas.microsoft.com/office/powerpoint/2012/main" userId="S::ar@39essex.com::0828eca3-3812-4c7b-a3b8-f6560918fe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65"/>
    <p:restoredTop sz="95034"/>
  </p:normalViewPr>
  <p:slideViewPr>
    <p:cSldViewPr snapToGrid="0" snapToObjects="1">
      <p:cViewPr varScale="1">
        <p:scale>
          <a:sx n="121" d="100"/>
          <a:sy n="121" d="100"/>
        </p:scale>
        <p:origin x="288"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334919-D450-5F44-824E-177C839D8BC1}" type="datetimeFigureOut">
              <a:rPr lang="en-US" smtClean="0"/>
              <a:t>9/1/23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7C658-119B-F14C-BC03-9139F82EA358}" type="slidenum">
              <a:rPr lang="en-US" smtClean="0"/>
              <a:t>‹#›</a:t>
            </a:fld>
            <a:endParaRPr lang="en-US" dirty="0"/>
          </a:p>
        </p:txBody>
      </p:sp>
    </p:spTree>
    <p:extLst>
      <p:ext uri="{BB962C8B-B14F-4D97-AF65-F5344CB8AC3E}">
        <p14:creationId xmlns:p14="http://schemas.microsoft.com/office/powerpoint/2010/main" val="1854604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77C658-119B-F14C-BC03-9139F82EA358}" type="slidenum">
              <a:rPr lang="en-US" smtClean="0"/>
              <a:t>3</a:t>
            </a:fld>
            <a:endParaRPr lang="en-US" dirty="0"/>
          </a:p>
        </p:txBody>
      </p:sp>
    </p:spTree>
    <p:extLst>
      <p:ext uri="{BB962C8B-B14F-4D97-AF65-F5344CB8AC3E}">
        <p14:creationId xmlns:p14="http://schemas.microsoft.com/office/powerpoint/2010/main" val="4018294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77C658-119B-F14C-BC03-9139F82EA358}" type="slidenum">
              <a:rPr lang="en-US" smtClean="0"/>
              <a:t>5</a:t>
            </a:fld>
            <a:endParaRPr lang="en-US" dirty="0"/>
          </a:p>
        </p:txBody>
      </p:sp>
    </p:spTree>
    <p:extLst>
      <p:ext uri="{BB962C8B-B14F-4D97-AF65-F5344CB8AC3E}">
        <p14:creationId xmlns:p14="http://schemas.microsoft.com/office/powerpoint/2010/main" val="3964532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77C658-119B-F14C-BC03-9139F82EA358}" type="slidenum">
              <a:rPr lang="en-US" smtClean="0"/>
              <a:t>9</a:t>
            </a:fld>
            <a:endParaRPr lang="en-US" dirty="0"/>
          </a:p>
        </p:txBody>
      </p:sp>
    </p:spTree>
    <p:extLst>
      <p:ext uri="{BB962C8B-B14F-4D97-AF65-F5344CB8AC3E}">
        <p14:creationId xmlns:p14="http://schemas.microsoft.com/office/powerpoint/2010/main" val="2896672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77C658-119B-F14C-BC03-9139F82EA358}" type="slidenum">
              <a:rPr lang="en-US" smtClean="0"/>
              <a:t>18</a:t>
            </a:fld>
            <a:endParaRPr lang="en-US" dirty="0"/>
          </a:p>
        </p:txBody>
      </p:sp>
    </p:spTree>
    <p:extLst>
      <p:ext uri="{BB962C8B-B14F-4D97-AF65-F5344CB8AC3E}">
        <p14:creationId xmlns:p14="http://schemas.microsoft.com/office/powerpoint/2010/main" val="1985058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77C658-119B-F14C-BC03-9139F82EA358}" type="slidenum">
              <a:rPr lang="en-US" smtClean="0"/>
              <a:t>23</a:t>
            </a:fld>
            <a:endParaRPr lang="en-US" dirty="0"/>
          </a:p>
        </p:txBody>
      </p:sp>
    </p:spTree>
    <p:extLst>
      <p:ext uri="{BB962C8B-B14F-4D97-AF65-F5344CB8AC3E}">
        <p14:creationId xmlns:p14="http://schemas.microsoft.com/office/powerpoint/2010/main" val="2252939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B729F-A748-2740-8AFB-286DC18116F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0DEE528-C46D-4343-A777-432B7B60DE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970B2DE-0CF2-9A4F-BB76-4E25129C1DA6}"/>
              </a:ext>
            </a:extLst>
          </p:cNvPr>
          <p:cNvSpPr>
            <a:spLocks noGrp="1"/>
          </p:cNvSpPr>
          <p:nvPr>
            <p:ph type="dt" sz="half" idx="10"/>
          </p:nvPr>
        </p:nvSpPr>
        <p:spPr/>
        <p:txBody>
          <a:bodyPr/>
          <a:lstStyle/>
          <a:p>
            <a:fld id="{4B5FF4BE-6F37-499F-B3DB-794F3604A4D9}" type="datetime1">
              <a:rPr lang="en-US" smtClean="0"/>
              <a:t>9/1/23</a:t>
            </a:fld>
            <a:endParaRPr lang="en-US" dirty="0"/>
          </a:p>
        </p:txBody>
      </p:sp>
      <p:sp>
        <p:nvSpPr>
          <p:cNvPr id="5" name="Footer Placeholder 4">
            <a:extLst>
              <a:ext uri="{FF2B5EF4-FFF2-40B4-BE49-F238E27FC236}">
                <a16:creationId xmlns:a16="http://schemas.microsoft.com/office/drawing/2014/main" id="{5FA91097-3E51-6A41-8982-1BF5BF298E23}"/>
              </a:ext>
            </a:extLst>
          </p:cNvPr>
          <p:cNvSpPr>
            <a:spLocks noGrp="1"/>
          </p:cNvSpPr>
          <p:nvPr>
            <p:ph type="ftr" sz="quarter" idx="11"/>
          </p:nvPr>
        </p:nvSpPr>
        <p:spPr/>
        <p:txBody>
          <a:bodyPr/>
          <a:lstStyle/>
          <a:p>
            <a:r>
              <a:rPr lang="en-US" dirty="0"/>
              <a:t>Hannah Nicholas, Adult Social Care Solicitor, Mental Capacity Cat © 2021</a:t>
            </a:r>
          </a:p>
        </p:txBody>
      </p:sp>
      <p:sp>
        <p:nvSpPr>
          <p:cNvPr id="6" name="Slide Number Placeholder 5">
            <a:extLst>
              <a:ext uri="{FF2B5EF4-FFF2-40B4-BE49-F238E27FC236}">
                <a16:creationId xmlns:a16="http://schemas.microsoft.com/office/drawing/2014/main" id="{442BC779-FCC3-9541-8E71-AA7B8A3F7F58}"/>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220180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93221-47BF-7F4E-89D1-87A17D83053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E09A396-D574-3C45-906E-3763C49EC22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591A97F-4A94-9044-BB2C-A995CA96A6AA}"/>
              </a:ext>
            </a:extLst>
          </p:cNvPr>
          <p:cNvSpPr>
            <a:spLocks noGrp="1"/>
          </p:cNvSpPr>
          <p:nvPr>
            <p:ph type="dt" sz="half" idx="10"/>
          </p:nvPr>
        </p:nvSpPr>
        <p:spPr/>
        <p:txBody>
          <a:bodyPr/>
          <a:lstStyle/>
          <a:p>
            <a:fld id="{EFC38B36-731C-4C71-8141-7F44693F4C55}" type="datetime1">
              <a:rPr lang="en-US" smtClean="0"/>
              <a:t>9/1/23</a:t>
            </a:fld>
            <a:endParaRPr lang="en-US" dirty="0"/>
          </a:p>
        </p:txBody>
      </p:sp>
      <p:sp>
        <p:nvSpPr>
          <p:cNvPr id="5" name="Footer Placeholder 4">
            <a:extLst>
              <a:ext uri="{FF2B5EF4-FFF2-40B4-BE49-F238E27FC236}">
                <a16:creationId xmlns:a16="http://schemas.microsoft.com/office/drawing/2014/main" id="{4CC1FAC2-8C71-9343-878A-4F0B28CF57FA}"/>
              </a:ext>
            </a:extLst>
          </p:cNvPr>
          <p:cNvSpPr>
            <a:spLocks noGrp="1"/>
          </p:cNvSpPr>
          <p:nvPr>
            <p:ph type="ftr" sz="quarter" idx="11"/>
          </p:nvPr>
        </p:nvSpPr>
        <p:spPr/>
        <p:txBody>
          <a:bodyPr/>
          <a:lstStyle/>
          <a:p>
            <a:r>
              <a:rPr lang="en-US" dirty="0"/>
              <a:t>Hannah Nicholas, Adult Social Care Solicitor, Mental Capacity Cat © 2021</a:t>
            </a:r>
          </a:p>
        </p:txBody>
      </p:sp>
      <p:sp>
        <p:nvSpPr>
          <p:cNvPr id="6" name="Slide Number Placeholder 5">
            <a:extLst>
              <a:ext uri="{FF2B5EF4-FFF2-40B4-BE49-F238E27FC236}">
                <a16:creationId xmlns:a16="http://schemas.microsoft.com/office/drawing/2014/main" id="{D566A0A2-53D9-CF46-8482-974DB842A43B}"/>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3075374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604490-F07E-E649-962D-409AD5AE0E0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5ADBC6E-4F80-ED42-A696-94BCE9BCD8B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F37491F-4C14-6145-A88A-6EFDE5356723}"/>
              </a:ext>
            </a:extLst>
          </p:cNvPr>
          <p:cNvSpPr>
            <a:spLocks noGrp="1"/>
          </p:cNvSpPr>
          <p:nvPr>
            <p:ph type="dt" sz="half" idx="10"/>
          </p:nvPr>
        </p:nvSpPr>
        <p:spPr/>
        <p:txBody>
          <a:bodyPr/>
          <a:lstStyle/>
          <a:p>
            <a:fld id="{E6D346D9-952F-421C-A2B0-A30B88F4F2B1}" type="datetime1">
              <a:rPr lang="en-US" smtClean="0"/>
              <a:t>9/1/23</a:t>
            </a:fld>
            <a:endParaRPr lang="en-US" dirty="0"/>
          </a:p>
        </p:txBody>
      </p:sp>
      <p:sp>
        <p:nvSpPr>
          <p:cNvPr id="5" name="Footer Placeholder 4">
            <a:extLst>
              <a:ext uri="{FF2B5EF4-FFF2-40B4-BE49-F238E27FC236}">
                <a16:creationId xmlns:a16="http://schemas.microsoft.com/office/drawing/2014/main" id="{3F7BC0EE-38AB-2645-8332-0E23AA69E754}"/>
              </a:ext>
            </a:extLst>
          </p:cNvPr>
          <p:cNvSpPr>
            <a:spLocks noGrp="1"/>
          </p:cNvSpPr>
          <p:nvPr>
            <p:ph type="ftr" sz="quarter" idx="11"/>
          </p:nvPr>
        </p:nvSpPr>
        <p:spPr/>
        <p:txBody>
          <a:bodyPr/>
          <a:lstStyle/>
          <a:p>
            <a:r>
              <a:rPr lang="en-US" dirty="0"/>
              <a:t>Hannah Nicholas, Adult Social Care Solicitor, Mental Capacity Cat © 2021</a:t>
            </a:r>
          </a:p>
        </p:txBody>
      </p:sp>
      <p:sp>
        <p:nvSpPr>
          <p:cNvPr id="6" name="Slide Number Placeholder 5">
            <a:extLst>
              <a:ext uri="{FF2B5EF4-FFF2-40B4-BE49-F238E27FC236}">
                <a16:creationId xmlns:a16="http://schemas.microsoft.com/office/drawing/2014/main" id="{E9D615D0-CF4E-5A4A-8508-48E0C302D65F}"/>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1968427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1AFD7-F2A0-1049-A616-696DE47C9FB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CCD2296-82A2-B741-A952-EA46DA249E8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363DC17-83E3-B340-A8A5-2C4A6B0D9405}"/>
              </a:ext>
            </a:extLst>
          </p:cNvPr>
          <p:cNvSpPr>
            <a:spLocks noGrp="1"/>
          </p:cNvSpPr>
          <p:nvPr>
            <p:ph type="dt" sz="half" idx="10"/>
          </p:nvPr>
        </p:nvSpPr>
        <p:spPr/>
        <p:txBody>
          <a:bodyPr/>
          <a:lstStyle/>
          <a:p>
            <a:fld id="{076F6ECE-3AAF-4555-AFD4-AEAD64A75C65}" type="datetime1">
              <a:rPr lang="en-US" smtClean="0"/>
              <a:t>9/1/23</a:t>
            </a:fld>
            <a:endParaRPr lang="en-US" dirty="0"/>
          </a:p>
        </p:txBody>
      </p:sp>
      <p:sp>
        <p:nvSpPr>
          <p:cNvPr id="5" name="Footer Placeholder 4">
            <a:extLst>
              <a:ext uri="{FF2B5EF4-FFF2-40B4-BE49-F238E27FC236}">
                <a16:creationId xmlns:a16="http://schemas.microsoft.com/office/drawing/2014/main" id="{543C5612-DA9F-B842-A35A-21678B1FF0EA}"/>
              </a:ext>
            </a:extLst>
          </p:cNvPr>
          <p:cNvSpPr>
            <a:spLocks noGrp="1"/>
          </p:cNvSpPr>
          <p:nvPr>
            <p:ph type="ftr" sz="quarter" idx="11"/>
          </p:nvPr>
        </p:nvSpPr>
        <p:spPr/>
        <p:txBody>
          <a:bodyPr/>
          <a:lstStyle/>
          <a:p>
            <a:r>
              <a:rPr lang="en-US" dirty="0"/>
              <a:t>Hannah Nicholas, Adult Social Care Solicitor, Mental Capacity Cat © 2021</a:t>
            </a:r>
          </a:p>
        </p:txBody>
      </p:sp>
      <p:sp>
        <p:nvSpPr>
          <p:cNvPr id="6" name="Slide Number Placeholder 5">
            <a:extLst>
              <a:ext uri="{FF2B5EF4-FFF2-40B4-BE49-F238E27FC236}">
                <a16:creationId xmlns:a16="http://schemas.microsoft.com/office/drawing/2014/main" id="{8FCF719A-CF31-AC4E-BD9C-8AD115CFC1F6}"/>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2016599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16029-7157-5744-9974-18BE3F9EF6E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8AF9788-70BC-7440-A821-B1201AABFA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AE5AA44-485A-7149-B697-217D76180F09}"/>
              </a:ext>
            </a:extLst>
          </p:cNvPr>
          <p:cNvSpPr>
            <a:spLocks noGrp="1"/>
          </p:cNvSpPr>
          <p:nvPr>
            <p:ph type="dt" sz="half" idx="10"/>
          </p:nvPr>
        </p:nvSpPr>
        <p:spPr/>
        <p:txBody>
          <a:bodyPr/>
          <a:lstStyle/>
          <a:p>
            <a:fld id="{C7BE527B-B34D-4797-8FC0-4D261B8D766E}" type="datetime1">
              <a:rPr lang="en-US" smtClean="0"/>
              <a:t>9/1/23</a:t>
            </a:fld>
            <a:endParaRPr lang="en-US" dirty="0"/>
          </a:p>
        </p:txBody>
      </p:sp>
      <p:sp>
        <p:nvSpPr>
          <p:cNvPr id="5" name="Footer Placeholder 4">
            <a:extLst>
              <a:ext uri="{FF2B5EF4-FFF2-40B4-BE49-F238E27FC236}">
                <a16:creationId xmlns:a16="http://schemas.microsoft.com/office/drawing/2014/main" id="{63B96977-F5F3-214A-B235-0A4C2578360F}"/>
              </a:ext>
            </a:extLst>
          </p:cNvPr>
          <p:cNvSpPr>
            <a:spLocks noGrp="1"/>
          </p:cNvSpPr>
          <p:nvPr>
            <p:ph type="ftr" sz="quarter" idx="11"/>
          </p:nvPr>
        </p:nvSpPr>
        <p:spPr/>
        <p:txBody>
          <a:bodyPr/>
          <a:lstStyle/>
          <a:p>
            <a:r>
              <a:rPr lang="en-US" dirty="0"/>
              <a:t>Hannah Nicholas, Adult Social Care Solicitor, Mental Capacity Cat © 2021</a:t>
            </a:r>
          </a:p>
        </p:txBody>
      </p:sp>
      <p:sp>
        <p:nvSpPr>
          <p:cNvPr id="6" name="Slide Number Placeholder 5">
            <a:extLst>
              <a:ext uri="{FF2B5EF4-FFF2-40B4-BE49-F238E27FC236}">
                <a16:creationId xmlns:a16="http://schemas.microsoft.com/office/drawing/2014/main" id="{993710BE-C402-624B-B3A3-531C94F43771}"/>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1718239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46C8E-CAE8-E04E-8572-8C59F8097F9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52267BD-8CD3-0D4B-910B-8A0E162C2E5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2BE89A7-E3A8-7943-AD02-8213CF3D45A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A0396E1-8598-3E44-8CD8-A873269B20C7}"/>
              </a:ext>
            </a:extLst>
          </p:cNvPr>
          <p:cNvSpPr>
            <a:spLocks noGrp="1"/>
          </p:cNvSpPr>
          <p:nvPr>
            <p:ph type="dt" sz="half" idx="10"/>
          </p:nvPr>
        </p:nvSpPr>
        <p:spPr/>
        <p:txBody>
          <a:bodyPr/>
          <a:lstStyle/>
          <a:p>
            <a:fld id="{AE9E5D4D-165D-4A70-9077-6D28522F3302}" type="datetime1">
              <a:rPr lang="en-US" smtClean="0"/>
              <a:t>9/1/23</a:t>
            </a:fld>
            <a:endParaRPr lang="en-US" dirty="0"/>
          </a:p>
        </p:txBody>
      </p:sp>
      <p:sp>
        <p:nvSpPr>
          <p:cNvPr id="6" name="Footer Placeholder 5">
            <a:extLst>
              <a:ext uri="{FF2B5EF4-FFF2-40B4-BE49-F238E27FC236}">
                <a16:creationId xmlns:a16="http://schemas.microsoft.com/office/drawing/2014/main" id="{F83332BF-0605-7149-B6A4-37FEB10B1424}"/>
              </a:ext>
            </a:extLst>
          </p:cNvPr>
          <p:cNvSpPr>
            <a:spLocks noGrp="1"/>
          </p:cNvSpPr>
          <p:nvPr>
            <p:ph type="ftr" sz="quarter" idx="11"/>
          </p:nvPr>
        </p:nvSpPr>
        <p:spPr/>
        <p:txBody>
          <a:bodyPr/>
          <a:lstStyle/>
          <a:p>
            <a:r>
              <a:rPr lang="en-US" dirty="0"/>
              <a:t>Hannah Nicholas, Adult Social Care Solicitor, Mental Capacity Cat © 2021</a:t>
            </a:r>
          </a:p>
        </p:txBody>
      </p:sp>
      <p:sp>
        <p:nvSpPr>
          <p:cNvPr id="7" name="Slide Number Placeholder 6">
            <a:extLst>
              <a:ext uri="{FF2B5EF4-FFF2-40B4-BE49-F238E27FC236}">
                <a16:creationId xmlns:a16="http://schemas.microsoft.com/office/drawing/2014/main" id="{3A9889A4-12E0-534E-AE82-A851E25FEA93}"/>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2143789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E1386-758F-F54D-9E0E-70357F1E17F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84EE148-856C-1842-81EB-D9818BDC48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12F16C5-6A87-444F-8F32-8C0C3F072BB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A1F1AB9-4BC2-664C-9557-B460BC3008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BA0B0F2-9353-DB43-BD49-AC01FBD6DAA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C59E70F-0C3D-F64F-84E8-E3D08493BBE6}"/>
              </a:ext>
            </a:extLst>
          </p:cNvPr>
          <p:cNvSpPr>
            <a:spLocks noGrp="1"/>
          </p:cNvSpPr>
          <p:nvPr>
            <p:ph type="dt" sz="half" idx="10"/>
          </p:nvPr>
        </p:nvSpPr>
        <p:spPr/>
        <p:txBody>
          <a:bodyPr/>
          <a:lstStyle/>
          <a:p>
            <a:fld id="{58993581-3B35-49B5-ABAC-322128F4FFE7}" type="datetime1">
              <a:rPr lang="en-US" smtClean="0"/>
              <a:t>9/1/23</a:t>
            </a:fld>
            <a:endParaRPr lang="en-US" dirty="0"/>
          </a:p>
        </p:txBody>
      </p:sp>
      <p:sp>
        <p:nvSpPr>
          <p:cNvPr id="8" name="Footer Placeholder 7">
            <a:extLst>
              <a:ext uri="{FF2B5EF4-FFF2-40B4-BE49-F238E27FC236}">
                <a16:creationId xmlns:a16="http://schemas.microsoft.com/office/drawing/2014/main" id="{638461AE-2B82-B040-803C-0C4AB8347C19}"/>
              </a:ext>
            </a:extLst>
          </p:cNvPr>
          <p:cNvSpPr>
            <a:spLocks noGrp="1"/>
          </p:cNvSpPr>
          <p:nvPr>
            <p:ph type="ftr" sz="quarter" idx="11"/>
          </p:nvPr>
        </p:nvSpPr>
        <p:spPr/>
        <p:txBody>
          <a:bodyPr/>
          <a:lstStyle/>
          <a:p>
            <a:r>
              <a:rPr lang="en-US" dirty="0"/>
              <a:t>Hannah Nicholas, Adult Social Care Solicitor, Mental Capacity Cat © 2021</a:t>
            </a:r>
          </a:p>
        </p:txBody>
      </p:sp>
      <p:sp>
        <p:nvSpPr>
          <p:cNvPr id="9" name="Slide Number Placeholder 8">
            <a:extLst>
              <a:ext uri="{FF2B5EF4-FFF2-40B4-BE49-F238E27FC236}">
                <a16:creationId xmlns:a16="http://schemas.microsoft.com/office/drawing/2014/main" id="{52727D2F-C850-444C-8A0B-F052B50D151C}"/>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965694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07659-CF23-0B45-ACD8-674ED2031DA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AC52D6B-4EB0-5142-93BE-29BB2B52C534}"/>
              </a:ext>
            </a:extLst>
          </p:cNvPr>
          <p:cNvSpPr>
            <a:spLocks noGrp="1"/>
          </p:cNvSpPr>
          <p:nvPr>
            <p:ph type="dt" sz="half" idx="10"/>
          </p:nvPr>
        </p:nvSpPr>
        <p:spPr/>
        <p:txBody>
          <a:bodyPr/>
          <a:lstStyle/>
          <a:p>
            <a:fld id="{D43E5878-2812-411B-8C5E-B6CC5CF5F065}" type="datetime1">
              <a:rPr lang="en-US" smtClean="0"/>
              <a:t>9/1/23</a:t>
            </a:fld>
            <a:endParaRPr lang="en-US" dirty="0"/>
          </a:p>
        </p:txBody>
      </p:sp>
      <p:sp>
        <p:nvSpPr>
          <p:cNvPr id="4" name="Footer Placeholder 3">
            <a:extLst>
              <a:ext uri="{FF2B5EF4-FFF2-40B4-BE49-F238E27FC236}">
                <a16:creationId xmlns:a16="http://schemas.microsoft.com/office/drawing/2014/main" id="{7EEBABF5-C82B-314B-A270-687BF3261356}"/>
              </a:ext>
            </a:extLst>
          </p:cNvPr>
          <p:cNvSpPr>
            <a:spLocks noGrp="1"/>
          </p:cNvSpPr>
          <p:nvPr>
            <p:ph type="ftr" sz="quarter" idx="11"/>
          </p:nvPr>
        </p:nvSpPr>
        <p:spPr/>
        <p:txBody>
          <a:bodyPr/>
          <a:lstStyle/>
          <a:p>
            <a:r>
              <a:rPr lang="en-US" dirty="0"/>
              <a:t>Hannah Nicholas, Adult Social Care Solicitor, Mental Capacity Cat © 2021</a:t>
            </a:r>
          </a:p>
        </p:txBody>
      </p:sp>
      <p:sp>
        <p:nvSpPr>
          <p:cNvPr id="5" name="Slide Number Placeholder 4">
            <a:extLst>
              <a:ext uri="{FF2B5EF4-FFF2-40B4-BE49-F238E27FC236}">
                <a16:creationId xmlns:a16="http://schemas.microsoft.com/office/drawing/2014/main" id="{E91CF229-C1EE-6D40-9554-D2305948AD1D}"/>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3050268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DB1FE-72EF-E641-8EF8-8F31EA830010}"/>
              </a:ext>
            </a:extLst>
          </p:cNvPr>
          <p:cNvSpPr>
            <a:spLocks noGrp="1"/>
          </p:cNvSpPr>
          <p:nvPr>
            <p:ph type="dt" sz="half" idx="10"/>
          </p:nvPr>
        </p:nvSpPr>
        <p:spPr/>
        <p:txBody>
          <a:bodyPr/>
          <a:lstStyle/>
          <a:p>
            <a:fld id="{B111DB1C-B8C1-46B8-B6AC-26F995B86235}" type="datetime1">
              <a:rPr lang="en-US" smtClean="0"/>
              <a:t>9/1/23</a:t>
            </a:fld>
            <a:endParaRPr lang="en-US" dirty="0"/>
          </a:p>
        </p:txBody>
      </p:sp>
      <p:sp>
        <p:nvSpPr>
          <p:cNvPr id="3" name="Footer Placeholder 2">
            <a:extLst>
              <a:ext uri="{FF2B5EF4-FFF2-40B4-BE49-F238E27FC236}">
                <a16:creationId xmlns:a16="http://schemas.microsoft.com/office/drawing/2014/main" id="{7FE67101-8C61-244F-97C4-049A0A9787E7}"/>
              </a:ext>
            </a:extLst>
          </p:cNvPr>
          <p:cNvSpPr>
            <a:spLocks noGrp="1"/>
          </p:cNvSpPr>
          <p:nvPr>
            <p:ph type="ftr" sz="quarter" idx="11"/>
          </p:nvPr>
        </p:nvSpPr>
        <p:spPr/>
        <p:txBody>
          <a:bodyPr/>
          <a:lstStyle/>
          <a:p>
            <a:r>
              <a:rPr lang="en-US" dirty="0"/>
              <a:t>Hannah Nicholas, Adult Social Care Solicitor, Mental Capacity Cat © 2021</a:t>
            </a:r>
          </a:p>
        </p:txBody>
      </p:sp>
      <p:sp>
        <p:nvSpPr>
          <p:cNvPr id="4" name="Slide Number Placeholder 3">
            <a:extLst>
              <a:ext uri="{FF2B5EF4-FFF2-40B4-BE49-F238E27FC236}">
                <a16:creationId xmlns:a16="http://schemas.microsoft.com/office/drawing/2014/main" id="{9DD1A92F-CB7C-BE45-B275-D1E771A4AF06}"/>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2889914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3E388-C0AA-0D47-A806-94FDE195E8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7B04183-F10B-AC4C-A6FD-91B58AF5AF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7F5404E-12A9-8F4A-9704-43D43F9447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4D52668-9F17-CD46-B083-D3165281BEBE}"/>
              </a:ext>
            </a:extLst>
          </p:cNvPr>
          <p:cNvSpPr>
            <a:spLocks noGrp="1"/>
          </p:cNvSpPr>
          <p:nvPr>
            <p:ph type="dt" sz="half" idx="10"/>
          </p:nvPr>
        </p:nvSpPr>
        <p:spPr/>
        <p:txBody>
          <a:bodyPr/>
          <a:lstStyle/>
          <a:p>
            <a:fld id="{8CAA0570-C319-4DB6-A52E-3CD1A62845B8}" type="datetime1">
              <a:rPr lang="en-US" smtClean="0"/>
              <a:t>9/1/23</a:t>
            </a:fld>
            <a:endParaRPr lang="en-US" dirty="0"/>
          </a:p>
        </p:txBody>
      </p:sp>
      <p:sp>
        <p:nvSpPr>
          <p:cNvPr id="6" name="Footer Placeholder 5">
            <a:extLst>
              <a:ext uri="{FF2B5EF4-FFF2-40B4-BE49-F238E27FC236}">
                <a16:creationId xmlns:a16="http://schemas.microsoft.com/office/drawing/2014/main" id="{A5F8CCB9-D0C2-544E-88F4-06C08AE9CC28}"/>
              </a:ext>
            </a:extLst>
          </p:cNvPr>
          <p:cNvSpPr>
            <a:spLocks noGrp="1"/>
          </p:cNvSpPr>
          <p:nvPr>
            <p:ph type="ftr" sz="quarter" idx="11"/>
          </p:nvPr>
        </p:nvSpPr>
        <p:spPr/>
        <p:txBody>
          <a:bodyPr/>
          <a:lstStyle/>
          <a:p>
            <a:r>
              <a:rPr lang="en-US" dirty="0"/>
              <a:t>Hannah Nicholas, Adult Social Care Solicitor, Mental Capacity Cat © 2021</a:t>
            </a:r>
          </a:p>
        </p:txBody>
      </p:sp>
      <p:sp>
        <p:nvSpPr>
          <p:cNvPr id="7" name="Slide Number Placeholder 6">
            <a:extLst>
              <a:ext uri="{FF2B5EF4-FFF2-40B4-BE49-F238E27FC236}">
                <a16:creationId xmlns:a16="http://schemas.microsoft.com/office/drawing/2014/main" id="{48F090E5-BD05-4B4B-B058-20BC57AE4896}"/>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1063473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60F74-A896-104C-9EEB-CC84B4E4C56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42C9244-7D92-C84F-B560-E1E59E95DD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CD5C092-4DC2-9048-BD48-9B787F5C40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0A2D295-14E4-8345-886B-D22A4F829F50}"/>
              </a:ext>
            </a:extLst>
          </p:cNvPr>
          <p:cNvSpPr>
            <a:spLocks noGrp="1"/>
          </p:cNvSpPr>
          <p:nvPr>
            <p:ph type="dt" sz="half" idx="10"/>
          </p:nvPr>
        </p:nvSpPr>
        <p:spPr/>
        <p:txBody>
          <a:bodyPr/>
          <a:lstStyle/>
          <a:p>
            <a:fld id="{20479663-2AB5-45C1-91EF-55F57163264A}" type="datetime1">
              <a:rPr lang="en-US" smtClean="0"/>
              <a:t>9/1/23</a:t>
            </a:fld>
            <a:endParaRPr lang="en-US" dirty="0"/>
          </a:p>
        </p:txBody>
      </p:sp>
      <p:sp>
        <p:nvSpPr>
          <p:cNvPr id="6" name="Footer Placeholder 5">
            <a:extLst>
              <a:ext uri="{FF2B5EF4-FFF2-40B4-BE49-F238E27FC236}">
                <a16:creationId xmlns:a16="http://schemas.microsoft.com/office/drawing/2014/main" id="{49126DBD-8BF8-DE48-BA44-5C2C313DC8AF}"/>
              </a:ext>
            </a:extLst>
          </p:cNvPr>
          <p:cNvSpPr>
            <a:spLocks noGrp="1"/>
          </p:cNvSpPr>
          <p:nvPr>
            <p:ph type="ftr" sz="quarter" idx="11"/>
          </p:nvPr>
        </p:nvSpPr>
        <p:spPr/>
        <p:txBody>
          <a:bodyPr/>
          <a:lstStyle/>
          <a:p>
            <a:r>
              <a:rPr lang="en-US" dirty="0"/>
              <a:t>Hannah Nicholas, Adult Social Care Solicitor, Mental Capacity Cat © 2021</a:t>
            </a:r>
          </a:p>
        </p:txBody>
      </p:sp>
      <p:sp>
        <p:nvSpPr>
          <p:cNvPr id="7" name="Slide Number Placeholder 6">
            <a:extLst>
              <a:ext uri="{FF2B5EF4-FFF2-40B4-BE49-F238E27FC236}">
                <a16:creationId xmlns:a16="http://schemas.microsoft.com/office/drawing/2014/main" id="{10F73563-36F1-804C-AEEF-DA4A408EF371}"/>
              </a:ext>
            </a:extLst>
          </p:cNvPr>
          <p:cNvSpPr>
            <a:spLocks noGrp="1"/>
          </p:cNvSpPr>
          <p:nvPr>
            <p:ph type="sldNum" sz="quarter" idx="12"/>
          </p:nvPr>
        </p:nvSpPr>
        <p:spPr/>
        <p:txBody>
          <a:bodyPr/>
          <a:lstStyle/>
          <a:p>
            <a:fld id="{FB37FA05-0CB5-1847-ACF1-4EFB9FD4A782}" type="slidenum">
              <a:rPr lang="en-US" smtClean="0"/>
              <a:t>‹#›</a:t>
            </a:fld>
            <a:endParaRPr lang="en-US" dirty="0"/>
          </a:p>
        </p:txBody>
      </p:sp>
    </p:spTree>
    <p:extLst>
      <p:ext uri="{BB962C8B-B14F-4D97-AF65-F5344CB8AC3E}">
        <p14:creationId xmlns:p14="http://schemas.microsoft.com/office/powerpoint/2010/main" val="1833139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E7C3BA-A34E-1046-8CBD-3BF8A45A2D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33C368E-AF26-5141-AA6E-DB479BCA06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1F8C760-E808-EC42-B233-642DAB3AE9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A267E-BB66-4A32-A8E0-813C6561D389}" type="datetime1">
              <a:rPr lang="en-US" smtClean="0"/>
              <a:t>9/1/23</a:t>
            </a:fld>
            <a:endParaRPr lang="en-US" dirty="0"/>
          </a:p>
        </p:txBody>
      </p:sp>
      <p:sp>
        <p:nvSpPr>
          <p:cNvPr id="5" name="Footer Placeholder 4">
            <a:extLst>
              <a:ext uri="{FF2B5EF4-FFF2-40B4-BE49-F238E27FC236}">
                <a16:creationId xmlns:a16="http://schemas.microsoft.com/office/drawing/2014/main" id="{F26D16B3-FEE7-3F4B-BDE2-200D425706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Hannah Nicholas, Adult Social Care Solicitor, Mental Capacity Cat © 2021</a:t>
            </a:r>
          </a:p>
        </p:txBody>
      </p:sp>
      <p:sp>
        <p:nvSpPr>
          <p:cNvPr id="6" name="Slide Number Placeholder 5">
            <a:extLst>
              <a:ext uri="{FF2B5EF4-FFF2-40B4-BE49-F238E27FC236}">
                <a16:creationId xmlns:a16="http://schemas.microsoft.com/office/drawing/2014/main" id="{5342855E-5AEF-AC43-BC53-E210704C92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7FA05-0CB5-1847-ACF1-4EFB9FD4A782}" type="slidenum">
              <a:rPr lang="en-US" smtClean="0"/>
              <a:t>‹#›</a:t>
            </a:fld>
            <a:endParaRPr lang="en-US" dirty="0"/>
          </a:p>
        </p:txBody>
      </p:sp>
    </p:spTree>
    <p:extLst>
      <p:ext uri="{BB962C8B-B14F-4D97-AF65-F5344CB8AC3E}">
        <p14:creationId xmlns:p14="http://schemas.microsoft.com/office/powerpoint/2010/main" val="1555534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annah@mentalcapacitycat.co.u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mentalcapacitycat.co.uk/"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0892-454E-B04F-9C31-A7205971F4E0}"/>
              </a:ext>
            </a:extLst>
          </p:cNvPr>
          <p:cNvSpPr>
            <a:spLocks noGrp="1"/>
          </p:cNvSpPr>
          <p:nvPr>
            <p:ph type="ctrTitle"/>
          </p:nvPr>
        </p:nvSpPr>
        <p:spPr>
          <a:xfrm>
            <a:off x="1387641" y="1245997"/>
            <a:ext cx="9679751" cy="2387600"/>
          </a:xfrm>
        </p:spPr>
        <p:txBody>
          <a:bodyPr/>
          <a:lstStyle/>
          <a:p>
            <a:r>
              <a:rPr lang="en-US" b="1" dirty="0">
                <a:solidFill>
                  <a:schemeClr val="accent1">
                    <a:lumMod val="75000"/>
                  </a:schemeClr>
                </a:solidFill>
              </a:rPr>
              <a:t>Liberty Protection Safeguards – what now?</a:t>
            </a:r>
          </a:p>
        </p:txBody>
      </p:sp>
      <p:sp>
        <p:nvSpPr>
          <p:cNvPr id="3" name="Subtitle 2">
            <a:extLst>
              <a:ext uri="{FF2B5EF4-FFF2-40B4-BE49-F238E27FC236}">
                <a16:creationId xmlns:a16="http://schemas.microsoft.com/office/drawing/2014/main" id="{977FD1B1-7E7B-4243-AD51-415E5DAAAE00}"/>
              </a:ext>
            </a:extLst>
          </p:cNvPr>
          <p:cNvSpPr>
            <a:spLocks noGrp="1"/>
          </p:cNvSpPr>
          <p:nvPr>
            <p:ph type="subTitle" idx="1"/>
          </p:nvPr>
        </p:nvSpPr>
        <p:spPr>
          <a:xfrm>
            <a:off x="1524000" y="3296653"/>
            <a:ext cx="9144000" cy="1970087"/>
          </a:xfrm>
        </p:spPr>
        <p:txBody>
          <a:bodyPr>
            <a:normAutofit/>
          </a:bodyPr>
          <a:lstStyle/>
          <a:p>
            <a:endParaRPr lang="en-US" dirty="0"/>
          </a:p>
          <a:p>
            <a:r>
              <a:rPr lang="en-US" dirty="0"/>
              <a:t>Contact: </a:t>
            </a:r>
            <a:r>
              <a:rPr lang="en-US" dirty="0">
                <a:hlinkClick r:id="rId3"/>
              </a:rPr>
              <a:t>hannah@mentalcapacitycat.co.uk</a:t>
            </a:r>
            <a:endParaRPr lang="en-US" dirty="0"/>
          </a:p>
          <a:p>
            <a:r>
              <a:rPr lang="en-US" dirty="0">
                <a:hlinkClick r:id="rId4"/>
              </a:rPr>
              <a:t>www.mentalcapacitycat.co.uk</a:t>
            </a:r>
            <a:endParaRPr lang="en-US" dirty="0"/>
          </a:p>
          <a:p>
            <a:endParaRPr lang="en-US" dirty="0"/>
          </a:p>
        </p:txBody>
      </p:sp>
    </p:spTree>
    <p:extLst>
      <p:ext uri="{BB962C8B-B14F-4D97-AF65-F5344CB8AC3E}">
        <p14:creationId xmlns:p14="http://schemas.microsoft.com/office/powerpoint/2010/main" val="1787566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Also known as….(what I’ve heard)</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r>
              <a:rPr lang="en-US" sz="2800" b="1" dirty="0"/>
              <a:t>The streamlined procedure</a:t>
            </a:r>
          </a:p>
          <a:p>
            <a:r>
              <a:rPr lang="en-US" sz="2800" b="1" dirty="0"/>
              <a:t>COPDOL11s (the court form)</a:t>
            </a:r>
          </a:p>
          <a:p>
            <a:r>
              <a:rPr lang="en-US" sz="2800" b="1" dirty="0"/>
              <a:t>Community dols</a:t>
            </a:r>
          </a:p>
          <a:p>
            <a:r>
              <a:rPr lang="en-US" sz="2800" b="1" dirty="0"/>
              <a:t>DOLIC (dol in the community)</a:t>
            </a:r>
          </a:p>
          <a:p>
            <a:r>
              <a:rPr lang="en-US" sz="2800" b="1" dirty="0"/>
              <a:t>COPDOL (court of protection deprivation of liberty)</a:t>
            </a:r>
          </a:p>
          <a:p>
            <a:r>
              <a:rPr lang="en-US" b="1" dirty="0"/>
              <a:t>Not DOLS</a:t>
            </a:r>
          </a:p>
          <a:p>
            <a:r>
              <a:rPr lang="en-US" b="1" dirty="0"/>
              <a:t>Non res dol</a:t>
            </a:r>
          </a:p>
          <a:p>
            <a:pPr marL="0" indent="0">
              <a:buNone/>
            </a:pPr>
            <a:endParaRPr lang="en-US" b="1" dirty="0">
              <a:solidFill>
                <a:schemeClr val="accent1">
                  <a:lumMod val="75000"/>
                </a:schemeClr>
              </a:solidFill>
            </a:endParaRPr>
          </a:p>
          <a:p>
            <a:pPr marL="0" indent="0">
              <a:buNone/>
            </a:pPr>
            <a:endParaRPr lang="en-GB" dirty="0"/>
          </a:p>
        </p:txBody>
      </p:sp>
    </p:spTree>
    <p:extLst>
      <p:ext uri="{BB962C8B-B14F-4D97-AF65-F5344CB8AC3E}">
        <p14:creationId xmlns:p14="http://schemas.microsoft.com/office/powerpoint/2010/main" val="3792394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Re:X Applications – the COPDOL11</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pPr marL="0" indent="0">
              <a:buNone/>
            </a:pPr>
            <a:r>
              <a:rPr lang="en-GB" dirty="0"/>
              <a:t>The COPDOL11 is a court form completed by a practitioner on behalf of a public body responsible for funding and commissioning for P or local authority as safeguarding body where a package is privately funded in a community setting.</a:t>
            </a:r>
          </a:p>
          <a:p>
            <a:pPr marL="0" indent="0">
              <a:buNone/>
            </a:pPr>
            <a:endParaRPr lang="en-GB" sz="1000" dirty="0"/>
          </a:p>
          <a:p>
            <a:pPr marL="0" indent="0">
              <a:buNone/>
            </a:pPr>
            <a:r>
              <a:rPr lang="en-GB" b="1" dirty="0"/>
              <a:t>The Re: X procedure is used for:</a:t>
            </a:r>
          </a:p>
          <a:p>
            <a:r>
              <a:rPr lang="en-GB" dirty="0"/>
              <a:t>Supported Living</a:t>
            </a:r>
          </a:p>
          <a:p>
            <a:r>
              <a:rPr lang="en-GB" dirty="0"/>
              <a:t>Own Home</a:t>
            </a:r>
          </a:p>
          <a:p>
            <a:r>
              <a:rPr lang="en-GB" dirty="0"/>
              <a:t>Shared Lives</a:t>
            </a:r>
          </a:p>
          <a:p>
            <a:r>
              <a:rPr lang="en-GB" dirty="0"/>
              <a:t>Family Home</a:t>
            </a:r>
          </a:p>
          <a:p>
            <a:pPr marL="0" indent="0">
              <a:buNone/>
            </a:pPr>
            <a:endParaRPr lang="en-US" b="1" dirty="0">
              <a:solidFill>
                <a:schemeClr val="accent1">
                  <a:lumMod val="75000"/>
                </a:schemeClr>
              </a:solidFill>
            </a:endParaRPr>
          </a:p>
          <a:p>
            <a:pPr marL="0" indent="0">
              <a:buNone/>
            </a:pPr>
            <a:endParaRPr lang="en-GB" dirty="0"/>
          </a:p>
        </p:txBody>
      </p:sp>
    </p:spTree>
    <p:extLst>
      <p:ext uri="{BB962C8B-B14F-4D97-AF65-F5344CB8AC3E}">
        <p14:creationId xmlns:p14="http://schemas.microsoft.com/office/powerpoint/2010/main" val="1304755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Re:X Applications – the COPDOL11</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lnSpcReduction="10000"/>
          </a:bodyPr>
          <a:lstStyle/>
          <a:p>
            <a:r>
              <a:rPr lang="en-GB" dirty="0"/>
              <a:t>The Local Authority/ICB must file a completed COPDOL11 form with the Court of Protection.</a:t>
            </a:r>
          </a:p>
          <a:p>
            <a:r>
              <a:rPr lang="en-GB" dirty="0"/>
              <a:t>The form must be verified by a statement of truth</a:t>
            </a:r>
          </a:p>
          <a:p>
            <a:r>
              <a:rPr lang="en-GB" dirty="0"/>
              <a:t>It </a:t>
            </a:r>
            <a:r>
              <a:rPr lang="en-GB" b="1" u="sng" dirty="0"/>
              <a:t>must</a:t>
            </a:r>
            <a:r>
              <a:rPr lang="en-GB" dirty="0"/>
              <a:t> be accompanied by the following documents:</a:t>
            </a:r>
          </a:p>
          <a:p>
            <a:pPr marL="571500" indent="-571500">
              <a:buAutoNum type="romanLcPeriod"/>
            </a:pPr>
            <a:r>
              <a:rPr lang="en-GB" dirty="0"/>
              <a:t>Mental Capacity Assessment (COP3)</a:t>
            </a:r>
          </a:p>
          <a:p>
            <a:pPr marL="571500" indent="-571500">
              <a:buAutoNum type="romanLcPeriod"/>
            </a:pPr>
            <a:r>
              <a:rPr lang="en-GB" dirty="0"/>
              <a:t>Mental Health Assessment (confirmation of unsound mind from a registered medical practitioner)</a:t>
            </a:r>
          </a:p>
          <a:p>
            <a:pPr marL="571500" indent="-571500">
              <a:buAutoNum type="romanLcPeriod"/>
            </a:pPr>
            <a:r>
              <a:rPr lang="en-GB" dirty="0"/>
              <a:t>Best interest documentation</a:t>
            </a:r>
          </a:p>
          <a:p>
            <a:pPr marL="571500" indent="-571500">
              <a:buAutoNum type="romanLcPeriod"/>
            </a:pPr>
            <a:r>
              <a:rPr lang="en-GB" dirty="0"/>
              <a:t>Support/Care Plan</a:t>
            </a:r>
          </a:p>
          <a:p>
            <a:pPr marL="571500" indent="-571500">
              <a:buAutoNum type="romanLcPeriod"/>
            </a:pPr>
            <a:r>
              <a:rPr lang="en-GB" dirty="0"/>
              <a:t>Draft Order</a:t>
            </a:r>
          </a:p>
          <a:p>
            <a:pPr marL="0" indent="0">
              <a:buNone/>
            </a:pPr>
            <a:endParaRPr lang="en-US" b="1" dirty="0">
              <a:solidFill>
                <a:schemeClr val="accent1">
                  <a:lumMod val="75000"/>
                </a:schemeClr>
              </a:solidFill>
            </a:endParaRPr>
          </a:p>
          <a:p>
            <a:pPr marL="0" indent="0">
              <a:buNone/>
            </a:pPr>
            <a:endParaRPr lang="en-GB" dirty="0"/>
          </a:p>
        </p:txBody>
      </p:sp>
    </p:spTree>
    <p:extLst>
      <p:ext uri="{BB962C8B-B14F-4D97-AF65-F5344CB8AC3E}">
        <p14:creationId xmlns:p14="http://schemas.microsoft.com/office/powerpoint/2010/main" val="1900509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Re:X Applications – the COPDOL11</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pPr marL="0" indent="0">
              <a:buNone/>
            </a:pPr>
            <a:r>
              <a:rPr lang="en-GB" b="1" dirty="0"/>
              <a:t>Other documents that may be required:</a:t>
            </a:r>
            <a:endParaRPr lang="en-GB" sz="1000" dirty="0"/>
          </a:p>
          <a:p>
            <a:pPr marL="571500" indent="-571500">
              <a:buAutoNum type="romanLcPeriod"/>
            </a:pPr>
            <a:r>
              <a:rPr lang="en-GB" dirty="0"/>
              <a:t>Transition plan (where the person is being discharged from hospital or moving placements)</a:t>
            </a:r>
          </a:p>
          <a:p>
            <a:pPr marL="571500" indent="-571500">
              <a:buAutoNum type="romanLcPeriod"/>
            </a:pPr>
            <a:r>
              <a:rPr lang="en-GB" dirty="0"/>
              <a:t>Support plan review documentation (applicable in renewals)</a:t>
            </a:r>
          </a:p>
          <a:p>
            <a:pPr marL="571500" indent="-571500">
              <a:buAutoNum type="romanLcPeriod"/>
            </a:pPr>
            <a:r>
              <a:rPr lang="en-GB" dirty="0"/>
              <a:t>Copy of any advance decision</a:t>
            </a:r>
          </a:p>
          <a:p>
            <a:pPr marL="571500" indent="-571500">
              <a:buAutoNum type="romanLcPeriod"/>
            </a:pPr>
            <a:r>
              <a:rPr lang="en-GB" dirty="0"/>
              <a:t>Copy of any Lasting Power of Attorney Documents</a:t>
            </a:r>
          </a:p>
          <a:p>
            <a:pPr marL="571500" indent="-571500">
              <a:buAutoNum type="romanLcPeriod"/>
            </a:pPr>
            <a:r>
              <a:rPr lang="en-GB" dirty="0"/>
              <a:t>Any relevant court orders (from previous cases)</a:t>
            </a:r>
          </a:p>
          <a:p>
            <a:pPr marL="0" indent="0">
              <a:buNone/>
            </a:pPr>
            <a:endParaRPr lang="en-US" b="1" dirty="0">
              <a:solidFill>
                <a:schemeClr val="accent1">
                  <a:lumMod val="75000"/>
                </a:schemeClr>
              </a:solidFill>
            </a:endParaRPr>
          </a:p>
          <a:p>
            <a:pPr marL="0" indent="0">
              <a:buNone/>
            </a:pPr>
            <a:endParaRPr lang="en-GB" dirty="0"/>
          </a:p>
        </p:txBody>
      </p:sp>
    </p:spTree>
    <p:extLst>
      <p:ext uri="{BB962C8B-B14F-4D97-AF65-F5344CB8AC3E}">
        <p14:creationId xmlns:p14="http://schemas.microsoft.com/office/powerpoint/2010/main" val="2011732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Consultation</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pPr marL="0" indent="0">
              <a:buNone/>
            </a:pPr>
            <a:r>
              <a:rPr lang="en-GB" dirty="0"/>
              <a:t>The body seeking authorisation must demonstrate that consultation has taken place with:</a:t>
            </a:r>
          </a:p>
          <a:p>
            <a:pPr marL="0" indent="0">
              <a:buNone/>
            </a:pPr>
            <a:endParaRPr lang="en-GB" dirty="0"/>
          </a:p>
          <a:p>
            <a:pPr marL="514350" indent="-514350">
              <a:buAutoNum type="alphaLcParenR"/>
            </a:pPr>
            <a:r>
              <a:rPr lang="en-GB" dirty="0"/>
              <a:t>Others – Annex B (family, friends, LPA’s Deputies)</a:t>
            </a:r>
          </a:p>
          <a:p>
            <a:pPr marL="514350" indent="-514350">
              <a:buAutoNum type="alphaLcParenR"/>
            </a:pPr>
            <a:r>
              <a:rPr lang="en-GB" dirty="0"/>
              <a:t>With P – Annex C - informing them of the application, what is contained within the application, the proposed arrangements, and that they have the right to take part in the proceedings.</a:t>
            </a:r>
          </a:p>
          <a:p>
            <a:pPr marL="0" indent="0">
              <a:buNone/>
            </a:pPr>
            <a:endParaRPr lang="en-US" b="1" dirty="0">
              <a:solidFill>
                <a:schemeClr val="accent1">
                  <a:lumMod val="75000"/>
                </a:schemeClr>
              </a:solidFill>
            </a:endParaRPr>
          </a:p>
          <a:p>
            <a:pPr marL="0" indent="0">
              <a:buNone/>
            </a:pPr>
            <a:endParaRPr lang="en-GB" dirty="0"/>
          </a:p>
        </p:txBody>
      </p:sp>
    </p:spTree>
    <p:extLst>
      <p:ext uri="{BB962C8B-B14F-4D97-AF65-F5344CB8AC3E}">
        <p14:creationId xmlns:p14="http://schemas.microsoft.com/office/powerpoint/2010/main" val="1954860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Rule 1.2 Representatives</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lnSpcReduction="10000"/>
          </a:bodyPr>
          <a:lstStyle/>
          <a:p>
            <a:pPr marL="0" indent="0">
              <a:buNone/>
            </a:pPr>
            <a:r>
              <a:rPr lang="en-GB" b="1" dirty="0"/>
              <a:t>A person who can advocate for P and will be required to provide a statement to court to confirm:</a:t>
            </a:r>
          </a:p>
          <a:p>
            <a:r>
              <a:rPr lang="en-GB" dirty="0"/>
              <a:t>That the arrangements which amount to a DoL are in P’s best interests</a:t>
            </a:r>
          </a:p>
          <a:p>
            <a:r>
              <a:rPr lang="en-GB" dirty="0"/>
              <a:t>They are the least restrictive out of the available options</a:t>
            </a:r>
          </a:p>
          <a:p>
            <a:r>
              <a:rPr lang="en-GB" dirty="0"/>
              <a:t>P’s wishes and feelings.</a:t>
            </a:r>
          </a:p>
          <a:p>
            <a:endParaRPr lang="en-GB" dirty="0"/>
          </a:p>
          <a:p>
            <a:pPr marL="0" indent="0">
              <a:buNone/>
            </a:pPr>
            <a:r>
              <a:rPr lang="en-GB" b="1" dirty="0"/>
              <a:t>A 1.2 representative can be:</a:t>
            </a:r>
          </a:p>
          <a:p>
            <a:r>
              <a:rPr lang="en-GB" dirty="0"/>
              <a:t>A family member or friend</a:t>
            </a:r>
          </a:p>
          <a:p>
            <a:r>
              <a:rPr lang="en-GB" dirty="0"/>
              <a:t>An accredited legal representative or Court of Protection Visitor</a:t>
            </a:r>
          </a:p>
          <a:p>
            <a:r>
              <a:rPr lang="en-GB" dirty="0"/>
              <a:t>An Independent Mental Capacity Advocate.</a:t>
            </a:r>
          </a:p>
          <a:p>
            <a:pPr marL="0" indent="0">
              <a:buNone/>
            </a:pPr>
            <a:endParaRPr lang="en-US" b="1" dirty="0">
              <a:solidFill>
                <a:schemeClr val="accent1">
                  <a:lumMod val="75000"/>
                </a:schemeClr>
              </a:solidFill>
            </a:endParaRPr>
          </a:p>
          <a:p>
            <a:pPr marL="0" indent="0">
              <a:buNone/>
            </a:pPr>
            <a:endParaRPr lang="en-GB" dirty="0"/>
          </a:p>
        </p:txBody>
      </p:sp>
    </p:spTree>
    <p:extLst>
      <p:ext uri="{BB962C8B-B14F-4D97-AF65-F5344CB8AC3E}">
        <p14:creationId xmlns:p14="http://schemas.microsoft.com/office/powerpoint/2010/main" val="1156477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956440" y="445771"/>
            <a:ext cx="10568393" cy="791011"/>
          </a:xfrm>
        </p:spPr>
        <p:txBody>
          <a:bodyPr>
            <a:normAutofit fontScale="90000"/>
          </a:bodyPr>
          <a:lstStyle/>
          <a:p>
            <a:pPr algn="ctr"/>
            <a:r>
              <a:rPr lang="en-GB" sz="4000" b="1" dirty="0"/>
              <a:t>What a Rule 1.2 Representative should confirm via COP24 </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pPr marL="0" indent="0">
              <a:buNone/>
            </a:pPr>
            <a:r>
              <a:rPr lang="en-GB" b="1" i="1" u="sng" dirty="0"/>
              <a:t>Re: VE [2016] EWCOP 16</a:t>
            </a:r>
          </a:p>
          <a:p>
            <a:pPr marL="0" indent="0">
              <a:buNone/>
            </a:pPr>
            <a:r>
              <a:rPr lang="en-GB" dirty="0"/>
              <a:t>The judge outlined in this case the key responsibilities:</a:t>
            </a:r>
          </a:p>
          <a:p>
            <a:pPr marL="571500" indent="-571500">
              <a:buAutoNum type="romanLcPeriod"/>
            </a:pPr>
            <a:r>
              <a:rPr lang="en-GB" dirty="0"/>
              <a:t>Weighing the pros and cons of P’s care and support package</a:t>
            </a:r>
          </a:p>
          <a:p>
            <a:pPr marL="571500" indent="-571500">
              <a:buAutoNum type="romanLcPeriod"/>
            </a:pPr>
            <a:r>
              <a:rPr lang="en-GB" dirty="0"/>
              <a:t>Considering whether any of the restrictions are unnecessary, inappropriate or should be changed</a:t>
            </a:r>
          </a:p>
          <a:p>
            <a:pPr marL="571500" indent="-571500">
              <a:buAutoNum type="romanLcPeriod"/>
            </a:pPr>
            <a:r>
              <a:rPr lang="en-GB" dirty="0"/>
              <a:t>Inform the court about what P has said and P’s attitude towards the care and support received</a:t>
            </a:r>
          </a:p>
          <a:p>
            <a:pPr marL="571500" indent="-571500">
              <a:buAutoNum type="romanLcPeriod"/>
            </a:pPr>
            <a:r>
              <a:rPr lang="en-GB" dirty="0"/>
              <a:t>Check from time to time that the care and support is properly implemented</a:t>
            </a:r>
          </a:p>
          <a:p>
            <a:pPr marL="0" indent="0">
              <a:buNone/>
            </a:pPr>
            <a:endParaRPr lang="en-US" b="1" dirty="0">
              <a:solidFill>
                <a:schemeClr val="accent1">
                  <a:lumMod val="75000"/>
                </a:schemeClr>
              </a:solidFill>
            </a:endParaRPr>
          </a:p>
          <a:p>
            <a:pPr marL="0" indent="0">
              <a:buNone/>
            </a:pPr>
            <a:endParaRPr lang="en-GB" dirty="0"/>
          </a:p>
        </p:txBody>
      </p:sp>
    </p:spTree>
    <p:extLst>
      <p:ext uri="{BB962C8B-B14F-4D97-AF65-F5344CB8AC3E}">
        <p14:creationId xmlns:p14="http://schemas.microsoft.com/office/powerpoint/2010/main" val="1654303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956440" y="445771"/>
            <a:ext cx="10568393" cy="791011"/>
          </a:xfrm>
        </p:spPr>
        <p:txBody>
          <a:bodyPr>
            <a:normAutofit fontScale="90000"/>
          </a:bodyPr>
          <a:lstStyle/>
          <a:p>
            <a:pPr algn="ctr"/>
            <a:r>
              <a:rPr lang="en-GB" sz="4000" b="1" dirty="0"/>
              <a:t>What happens when a Rule 1.2 Representative cannot be identified?</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pPr marL="0" indent="0">
              <a:buNone/>
            </a:pPr>
            <a:r>
              <a:rPr lang="en-GB" b="1" i="1" u="sng" dirty="0"/>
              <a:t>KT &amp; Ors </a:t>
            </a:r>
            <a:r>
              <a:rPr lang="en-GB" b="1" u="sng" dirty="0"/>
              <a:t>[2018] EWCOP 1</a:t>
            </a:r>
          </a:p>
          <a:p>
            <a:r>
              <a:rPr lang="en-GB" dirty="0"/>
              <a:t>Where there is no suitable friend or family member who can act as a Rule 1.2 representative an independent person will be appointed by the Court to ensure P is represented.</a:t>
            </a:r>
          </a:p>
          <a:p>
            <a:r>
              <a:rPr lang="en-GB" dirty="0"/>
              <a:t>An application to authorise should still be completed.</a:t>
            </a:r>
          </a:p>
          <a:p>
            <a:r>
              <a:rPr lang="en-GB" dirty="0"/>
              <a:t>The Court will order a Court of Protection Visitor to be allocated</a:t>
            </a:r>
          </a:p>
          <a:p>
            <a:pPr marL="0" indent="0">
              <a:buNone/>
            </a:pPr>
            <a:endParaRPr lang="en-US" b="1" dirty="0">
              <a:solidFill>
                <a:schemeClr val="accent1">
                  <a:lumMod val="75000"/>
                </a:schemeClr>
              </a:solidFill>
            </a:endParaRPr>
          </a:p>
          <a:p>
            <a:pPr marL="0" indent="0">
              <a:buNone/>
            </a:pPr>
            <a:endParaRPr lang="en-GB" dirty="0"/>
          </a:p>
        </p:txBody>
      </p:sp>
    </p:spTree>
    <p:extLst>
      <p:ext uri="{BB962C8B-B14F-4D97-AF65-F5344CB8AC3E}">
        <p14:creationId xmlns:p14="http://schemas.microsoft.com/office/powerpoint/2010/main" val="1865871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09C1F-D8C9-CB4C-BF2D-8A0996C28964}"/>
              </a:ext>
            </a:extLst>
          </p:cNvPr>
          <p:cNvSpPr>
            <a:spLocks noGrp="1"/>
          </p:cNvSpPr>
          <p:nvPr>
            <p:ph type="ctrTitle"/>
          </p:nvPr>
        </p:nvSpPr>
        <p:spPr>
          <a:xfrm>
            <a:off x="1524000" y="3870435"/>
            <a:ext cx="9144000" cy="2387600"/>
          </a:xfrm>
        </p:spPr>
        <p:txBody>
          <a:bodyPr>
            <a:normAutofit fontScale="90000"/>
          </a:bodyPr>
          <a:lstStyle/>
          <a:p>
            <a:r>
              <a:rPr lang="en-US" b="1" dirty="0">
                <a:solidFill>
                  <a:schemeClr val="accent1">
                    <a:lumMod val="75000"/>
                  </a:schemeClr>
                </a:solidFill>
              </a:rPr>
              <a:t>16-17 year </a:t>
            </a:r>
            <a:r>
              <a:rPr lang="en-US" b="1" dirty="0" err="1">
                <a:solidFill>
                  <a:schemeClr val="accent1">
                    <a:lumMod val="75000"/>
                  </a:schemeClr>
                </a:solidFill>
              </a:rPr>
              <a:t>olds</a:t>
            </a:r>
            <a:r>
              <a:rPr lang="en-US" b="1" dirty="0">
                <a:solidFill>
                  <a:schemeClr val="accent1">
                    <a:lumMod val="75000"/>
                  </a:schemeClr>
                </a:solidFill>
              </a:rPr>
              <a:t> </a:t>
            </a:r>
            <a:br>
              <a:rPr lang="en-US" b="1" dirty="0">
                <a:solidFill>
                  <a:schemeClr val="accent1">
                    <a:lumMod val="75000"/>
                  </a:schemeClr>
                </a:solidFill>
              </a:rPr>
            </a:br>
            <a:r>
              <a:rPr lang="en-US" b="1" dirty="0">
                <a:solidFill>
                  <a:schemeClr val="accent1">
                    <a:lumMod val="75000"/>
                  </a:schemeClr>
                </a:solidFill>
              </a:rPr>
              <a:t>and </a:t>
            </a:r>
            <a:br>
              <a:rPr lang="en-US" b="1" dirty="0">
                <a:solidFill>
                  <a:schemeClr val="accent1">
                    <a:lumMod val="75000"/>
                  </a:schemeClr>
                </a:solidFill>
              </a:rPr>
            </a:br>
            <a:r>
              <a:rPr lang="en-US" b="1" dirty="0">
                <a:solidFill>
                  <a:schemeClr val="accent1">
                    <a:lumMod val="75000"/>
                  </a:schemeClr>
                </a:solidFill>
              </a:rPr>
              <a:t>Deprivation of Liberty</a:t>
            </a:r>
            <a:br>
              <a:rPr lang="en-US" b="1" dirty="0">
                <a:solidFill>
                  <a:schemeClr val="accent1">
                    <a:lumMod val="75000"/>
                  </a:schemeClr>
                </a:solidFill>
              </a:rPr>
            </a:br>
            <a:r>
              <a:rPr lang="en-US" b="1" dirty="0">
                <a:solidFill>
                  <a:schemeClr val="accent1">
                    <a:lumMod val="75000"/>
                  </a:schemeClr>
                </a:solidFill>
              </a:rPr>
              <a:t>Re: D [2019] UKSC 42</a:t>
            </a:r>
            <a:br>
              <a:rPr lang="en-US" b="1" dirty="0">
                <a:solidFill>
                  <a:schemeClr val="accent1">
                    <a:lumMod val="75000"/>
                  </a:schemeClr>
                </a:solidFill>
              </a:rPr>
            </a:br>
            <a:br>
              <a:rPr lang="en-US" b="1" dirty="0">
                <a:solidFill>
                  <a:schemeClr val="accent1">
                    <a:lumMod val="75000"/>
                  </a:schemeClr>
                </a:solidFill>
              </a:rPr>
            </a:br>
            <a:endParaRPr lang="en-US" b="1" dirty="0">
              <a:solidFill>
                <a:schemeClr val="accent1">
                  <a:lumMod val="75000"/>
                </a:schemeClr>
              </a:solidFill>
            </a:endParaRPr>
          </a:p>
        </p:txBody>
      </p:sp>
    </p:spTree>
    <p:extLst>
      <p:ext uri="{BB962C8B-B14F-4D97-AF65-F5344CB8AC3E}">
        <p14:creationId xmlns:p14="http://schemas.microsoft.com/office/powerpoint/2010/main" val="2254612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US" sz="4000" b="1" dirty="0" err="1"/>
              <a:t>Re:D</a:t>
            </a:r>
            <a:r>
              <a:rPr lang="en-US" sz="4000" b="1" dirty="0"/>
              <a:t> - what was the Court asked to consider? </a:t>
            </a:r>
            <a:endParaRPr lang="en-GB" sz="4000" b="1" dirty="0"/>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pPr algn="l"/>
            <a:r>
              <a:rPr lang="en-GB" b="0" i="0" dirty="0">
                <a:solidFill>
                  <a:srgbClr val="000000"/>
                </a:solidFill>
                <a:effectLst/>
              </a:rPr>
              <a:t>The Court was asked to consider who can authorise a deprivation of liberty for a young person who had recently turned 16.</a:t>
            </a:r>
          </a:p>
          <a:p>
            <a:pPr marL="0" indent="0">
              <a:buNone/>
            </a:pPr>
            <a:endParaRPr lang="en-GB" dirty="0"/>
          </a:p>
        </p:txBody>
      </p:sp>
    </p:spTree>
    <p:extLst>
      <p:ext uri="{BB962C8B-B14F-4D97-AF65-F5344CB8AC3E}">
        <p14:creationId xmlns:p14="http://schemas.microsoft.com/office/powerpoint/2010/main" val="1920838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B08D4E7-0F75-1E39-E089-E906EE493BFB}"/>
              </a:ext>
            </a:extLst>
          </p:cNvPr>
          <p:cNvSpPr txBox="1"/>
          <p:nvPr/>
        </p:nvSpPr>
        <p:spPr>
          <a:xfrm>
            <a:off x="1231682" y="1243786"/>
            <a:ext cx="9386888" cy="4370427"/>
          </a:xfrm>
          <a:prstGeom prst="rect">
            <a:avLst/>
          </a:prstGeom>
          <a:noFill/>
        </p:spPr>
        <p:txBody>
          <a:bodyPr wrap="square" rtlCol="0">
            <a:spAutoFit/>
          </a:bodyPr>
          <a:lstStyle/>
          <a:p>
            <a:endParaRPr lang="en-US" sz="2600" dirty="0"/>
          </a:p>
          <a:p>
            <a:pPr marL="285750" indent="-285750">
              <a:buFont typeface="Arial" panose="020B0604020202020204" pitchFamily="34" charset="0"/>
              <a:buChar char="•"/>
            </a:pPr>
            <a:r>
              <a:rPr lang="en-US" sz="2600" dirty="0"/>
              <a:t>DHSC update</a:t>
            </a:r>
          </a:p>
          <a:p>
            <a:pPr marL="285750" indent="-285750">
              <a:buFont typeface="Arial" panose="020B0604020202020204" pitchFamily="34" charset="0"/>
              <a:buChar char="•"/>
            </a:pPr>
            <a:r>
              <a:rPr lang="en-US" sz="2600" dirty="0"/>
              <a:t>What now? Deprivation of Liberty Safeguards 18+</a:t>
            </a:r>
          </a:p>
          <a:p>
            <a:pPr marL="285750" indent="-285750">
              <a:buFont typeface="Arial" panose="020B0604020202020204" pitchFamily="34" charset="0"/>
              <a:buChar char="•"/>
            </a:pPr>
            <a:r>
              <a:rPr lang="en-US" sz="2600" dirty="0"/>
              <a:t>What now? Deprivation of Liberty COP applications 18+</a:t>
            </a:r>
          </a:p>
          <a:p>
            <a:pPr marL="285750" indent="-285750">
              <a:buFont typeface="Arial" panose="020B0604020202020204" pitchFamily="34" charset="0"/>
              <a:buChar char="•"/>
            </a:pPr>
            <a:r>
              <a:rPr lang="en-US" sz="2600" dirty="0"/>
              <a:t>What now? Deprivation of Liberty – 16-17 year </a:t>
            </a:r>
            <a:r>
              <a:rPr lang="en-US" sz="2600" dirty="0" err="1"/>
              <a:t>olds</a:t>
            </a:r>
            <a:endParaRPr lang="en-US" sz="2600" dirty="0"/>
          </a:p>
          <a:p>
            <a:pPr marL="285750" indent="-285750">
              <a:buFont typeface="Arial" panose="020B0604020202020204" pitchFamily="34" charset="0"/>
              <a:buChar char="•"/>
            </a:pPr>
            <a:r>
              <a:rPr lang="en-US" sz="2600" dirty="0"/>
              <a:t>Re: X applications – the COPDOL11 process</a:t>
            </a:r>
          </a:p>
          <a:p>
            <a:pPr marL="285750" indent="-285750">
              <a:buFont typeface="Arial" panose="020B0604020202020204" pitchFamily="34" charset="0"/>
              <a:buChar char="•"/>
            </a:pPr>
            <a:r>
              <a:rPr lang="en-US" sz="2600" dirty="0"/>
              <a:t>16-17 year </a:t>
            </a:r>
            <a:r>
              <a:rPr lang="en-US" sz="2600" dirty="0" err="1"/>
              <a:t>olds</a:t>
            </a:r>
            <a:r>
              <a:rPr lang="en-US" sz="2600" dirty="0"/>
              <a:t> – </a:t>
            </a:r>
            <a:r>
              <a:rPr lang="en-US" sz="2600" i="1" dirty="0" err="1"/>
              <a:t>Re:D</a:t>
            </a:r>
            <a:r>
              <a:rPr lang="en-US" sz="2600" i="1" dirty="0"/>
              <a:t> [2019] </a:t>
            </a:r>
            <a:r>
              <a:rPr lang="en-US" sz="2600" dirty="0"/>
              <a:t>UKSC 42</a:t>
            </a:r>
          </a:p>
          <a:p>
            <a:pPr marL="285750" indent="-285750">
              <a:buFont typeface="Arial" panose="020B0604020202020204" pitchFamily="34" charset="0"/>
              <a:buChar char="•"/>
            </a:pPr>
            <a:r>
              <a:rPr lang="en-US" sz="2600" dirty="0"/>
              <a:t>16-17 year </a:t>
            </a:r>
            <a:r>
              <a:rPr lang="en-US" sz="2600" dirty="0" err="1"/>
              <a:t>olds</a:t>
            </a:r>
            <a:r>
              <a:rPr lang="en-US" sz="2600" dirty="0"/>
              <a:t> – </a:t>
            </a:r>
            <a:r>
              <a:rPr lang="en-US" sz="2600" i="1" dirty="0"/>
              <a:t>Bolton Council v KL </a:t>
            </a:r>
            <a:r>
              <a:rPr lang="en-US" sz="2600" dirty="0"/>
              <a:t>[2022] EWCOP 24</a:t>
            </a:r>
          </a:p>
          <a:p>
            <a:pPr marL="285750" indent="-285750">
              <a:buFont typeface="Arial" panose="020B0604020202020204" pitchFamily="34" charset="0"/>
              <a:buChar char="•"/>
            </a:pPr>
            <a:r>
              <a:rPr lang="en-US" sz="2600" dirty="0"/>
              <a:t>Practical steps to take for Court of Protection DoL applications</a:t>
            </a:r>
          </a:p>
          <a:p>
            <a:pPr marL="285750" indent="-285750">
              <a:buFont typeface="Arial" panose="020B0604020202020204" pitchFamily="34" charset="0"/>
              <a:buChar char="•"/>
            </a:pPr>
            <a:r>
              <a:rPr lang="en-US" sz="2600" dirty="0"/>
              <a:t>Practical considerations for 16-17 year </a:t>
            </a:r>
            <a:r>
              <a:rPr lang="en-US" sz="2600" dirty="0" err="1"/>
              <a:t>olds</a:t>
            </a:r>
            <a:endParaRPr lang="en-US" sz="26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444082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What did the Supreme Court decide?</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pPr algn="l"/>
            <a:r>
              <a:rPr lang="en-GB" b="0" i="0" dirty="0">
                <a:solidFill>
                  <a:srgbClr val="000000"/>
                </a:solidFill>
                <a:effectLst/>
              </a:rPr>
              <a:t>The Supreme Court declared by way of majority that D was to be seen as deprived of his liberty for the purposes of Article 5 which protects D who lacks capacity to make a decisions for himself and prevent him from being arbitrarily deprived of their liberty.</a:t>
            </a:r>
          </a:p>
          <a:p>
            <a:r>
              <a:rPr lang="en-US" dirty="0" err="1"/>
              <a:t>Authorisation</a:t>
            </a:r>
            <a:r>
              <a:rPr lang="en-US" dirty="0"/>
              <a:t> by the Court of Protection will be required where a 16- or 17-year-old is subject to care arrangements which amount to a deprivation of liberty and the young person lacks capacity to consent to those arrangements</a:t>
            </a:r>
          </a:p>
          <a:p>
            <a:pPr marL="0" indent="0">
              <a:buNone/>
            </a:pPr>
            <a:endParaRPr lang="en-GB" dirty="0"/>
          </a:p>
        </p:txBody>
      </p:sp>
    </p:spTree>
    <p:extLst>
      <p:ext uri="{BB962C8B-B14F-4D97-AF65-F5344CB8AC3E}">
        <p14:creationId xmlns:p14="http://schemas.microsoft.com/office/powerpoint/2010/main" val="2601303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What did the Supreme Court decide?</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r>
              <a:rPr lang="en-US" dirty="0"/>
              <a:t>Parental consent does not extend to providing consent to arrangements which effectively result in the confinement of that young person:</a:t>
            </a:r>
          </a:p>
          <a:p>
            <a:pPr marL="0" indent="0">
              <a:buNone/>
            </a:pPr>
            <a:r>
              <a:rPr lang="en-US" i="1" dirty="0"/>
              <a:t>”49. [It is] not within the scope of parental responsibility for D’s parents to consent to a placement which deprived him of his liberty. Although there is no doubt that they, and indeed everyone else involved, had D’s best interest at heart, we cannot ignore the possibility, nay even the probability that this will not always be the case. That is why there are safeguards required by Article 5. Without such safeguards there is no way of ensuring that those with parental responsibility exercise it in the best interests of a child”</a:t>
            </a:r>
          </a:p>
          <a:p>
            <a:pPr marL="0" indent="0">
              <a:buNone/>
            </a:pPr>
            <a:endParaRPr lang="en-GB" dirty="0"/>
          </a:p>
        </p:txBody>
      </p:sp>
    </p:spTree>
    <p:extLst>
      <p:ext uri="{BB962C8B-B14F-4D97-AF65-F5344CB8AC3E}">
        <p14:creationId xmlns:p14="http://schemas.microsoft.com/office/powerpoint/2010/main" val="1028792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Authorising a DoL for a 16-17 year old</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r>
              <a:rPr lang="en-GB" dirty="0"/>
              <a:t>Since the </a:t>
            </a:r>
            <a:r>
              <a:rPr lang="en-GB" dirty="0" err="1"/>
              <a:t>Re:D</a:t>
            </a:r>
            <a:r>
              <a:rPr lang="en-GB" dirty="0"/>
              <a:t> decision the “streamlined procedure, Re:X procedure or COPDOL11 process” has been used by authorities to authorise the deprivation of liberty arising out of a 16-17 year olds care arrangements.</a:t>
            </a:r>
          </a:p>
          <a:p>
            <a:r>
              <a:rPr lang="en-GB" dirty="0"/>
              <a:t>The Court has provided guidance in the case of </a:t>
            </a:r>
            <a:r>
              <a:rPr lang="en-GB" i="1" dirty="0"/>
              <a:t>Bolton Council v KL </a:t>
            </a:r>
            <a:r>
              <a:rPr lang="en-GB" dirty="0"/>
              <a:t>[2022] EWCOP 24 that the Court is unlikely to consider that the streamlined procedure is appropriate for authorisation of a deprivation of liberty in the living arrangements of 16/17 year olds.</a:t>
            </a:r>
          </a:p>
          <a:p>
            <a:r>
              <a:rPr lang="en-GB" dirty="0"/>
              <a:t>The Court is unlikely to be critical of an applicant bringing an application for authorisation of a deprivation of liberty either by COP1 application or by streamlined (COPDOL11) procedure.</a:t>
            </a:r>
          </a:p>
          <a:p>
            <a:pPr marL="0" indent="0">
              <a:buNone/>
            </a:pPr>
            <a:endParaRPr lang="en-GB" dirty="0"/>
          </a:p>
        </p:txBody>
      </p:sp>
    </p:spTree>
    <p:extLst>
      <p:ext uri="{BB962C8B-B14F-4D97-AF65-F5344CB8AC3E}">
        <p14:creationId xmlns:p14="http://schemas.microsoft.com/office/powerpoint/2010/main" val="23423420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09C1F-D8C9-CB4C-BF2D-8A0996C28964}"/>
              </a:ext>
            </a:extLst>
          </p:cNvPr>
          <p:cNvSpPr>
            <a:spLocks noGrp="1"/>
          </p:cNvSpPr>
          <p:nvPr>
            <p:ph type="ctrTitle"/>
          </p:nvPr>
        </p:nvSpPr>
        <p:spPr>
          <a:xfrm>
            <a:off x="1524000" y="3429000"/>
            <a:ext cx="9144000" cy="2387600"/>
          </a:xfrm>
        </p:spPr>
        <p:txBody>
          <a:bodyPr>
            <a:normAutofit fontScale="90000"/>
          </a:bodyPr>
          <a:lstStyle/>
          <a:p>
            <a:r>
              <a:rPr lang="en-US" b="1" dirty="0">
                <a:solidFill>
                  <a:schemeClr val="accent1">
                    <a:lumMod val="50000"/>
                  </a:schemeClr>
                </a:solidFill>
              </a:rPr>
              <a:t>Bolton Council v KL</a:t>
            </a:r>
            <a:br>
              <a:rPr lang="en-US" b="1" dirty="0">
                <a:solidFill>
                  <a:schemeClr val="accent1">
                    <a:lumMod val="50000"/>
                  </a:schemeClr>
                </a:solidFill>
              </a:rPr>
            </a:br>
            <a:r>
              <a:rPr lang="en-US" b="1" dirty="0">
                <a:solidFill>
                  <a:schemeClr val="accent1">
                    <a:lumMod val="50000"/>
                  </a:schemeClr>
                </a:solidFill>
              </a:rPr>
              <a:t>[2022] EWCOP 24</a:t>
            </a:r>
            <a:br>
              <a:rPr lang="en-US" b="1" dirty="0">
                <a:solidFill>
                  <a:schemeClr val="accent1">
                    <a:lumMod val="75000"/>
                  </a:schemeClr>
                </a:solidFill>
              </a:rPr>
            </a:br>
            <a:br>
              <a:rPr lang="en-US" b="1" dirty="0">
                <a:solidFill>
                  <a:schemeClr val="accent1">
                    <a:lumMod val="75000"/>
                  </a:schemeClr>
                </a:solidFill>
              </a:rPr>
            </a:br>
            <a:endParaRPr lang="en-US" b="1" dirty="0">
              <a:solidFill>
                <a:schemeClr val="accent1">
                  <a:lumMod val="75000"/>
                </a:schemeClr>
              </a:solidFill>
            </a:endParaRPr>
          </a:p>
        </p:txBody>
      </p:sp>
    </p:spTree>
    <p:extLst>
      <p:ext uri="{BB962C8B-B14F-4D97-AF65-F5344CB8AC3E}">
        <p14:creationId xmlns:p14="http://schemas.microsoft.com/office/powerpoint/2010/main" val="3842314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What did the Court consider?</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r>
              <a:rPr lang="en-GB" dirty="0"/>
              <a:t>The case considered an application by the local authority to reconsider the removing an application for an authorisation of a DoL for a 17 year old who was living in a very long standing foster care placement.</a:t>
            </a:r>
          </a:p>
          <a:p>
            <a:r>
              <a:rPr lang="en-GB" sz="2800" dirty="0"/>
              <a:t>It was proposed he would remain</a:t>
            </a:r>
            <a:r>
              <a:rPr lang="en-GB" dirty="0"/>
              <a:t> living there after turning 18</a:t>
            </a:r>
          </a:p>
          <a:p>
            <a:r>
              <a:rPr lang="en-GB" sz="2800" dirty="0"/>
              <a:t>The Court </a:t>
            </a:r>
            <a:r>
              <a:rPr lang="en-GB" dirty="0"/>
              <a:t>considered the fact that KL was only 17 years old, subject to a care order, had no family contact and would be transitioning to adult services within 12 months.</a:t>
            </a:r>
          </a:p>
          <a:p>
            <a:r>
              <a:rPr lang="en-GB" sz="2800" dirty="0"/>
              <a:t>The Court considered for the above reasons the streamlined procedure was not suitable.</a:t>
            </a:r>
          </a:p>
          <a:p>
            <a:pPr marL="0" indent="0">
              <a:buNone/>
            </a:pPr>
            <a:endParaRPr lang="en-GB" dirty="0"/>
          </a:p>
        </p:txBody>
      </p:sp>
    </p:spTree>
    <p:extLst>
      <p:ext uri="{BB962C8B-B14F-4D97-AF65-F5344CB8AC3E}">
        <p14:creationId xmlns:p14="http://schemas.microsoft.com/office/powerpoint/2010/main" val="861430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What did the Court consider?</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lnSpcReduction="10000"/>
          </a:bodyPr>
          <a:lstStyle/>
          <a:p>
            <a:pPr marL="0" indent="0" algn="just">
              <a:buNone/>
            </a:pPr>
            <a:r>
              <a:rPr lang="en-GB" dirty="0"/>
              <a:t>SJ Hilder noted:</a:t>
            </a:r>
            <a:endParaRPr lang="en-GB" b="0" dirty="0">
              <a:effectLst/>
            </a:endParaRPr>
          </a:p>
          <a:p>
            <a:pPr algn="just"/>
            <a:r>
              <a:rPr lang="en-GB" b="0" i="1" dirty="0">
                <a:effectLst/>
              </a:rPr>
              <a:t>“The streamlined application was devised to meet the minimum requirements for compliance with Convention and domestic law, by abbreviating the procedural requirements of the standard COP1 application process. The difference between the standard and the streamlined court procedures is the intensity of scrutiny. The COPDOL11 process is very definitely not a ”rubber stamping” procedure but it relies on judicial antenna alone to identify from paperwork if/where further enquiry is required.”</a:t>
            </a:r>
          </a:p>
          <a:p>
            <a:pPr algn="just"/>
            <a:r>
              <a:rPr lang="en-GB" sz="2800" dirty="0"/>
              <a:t>The real question is less about whether a COP1 (welfare application) or COPDOL11 form was used. It was more about whether it is suitable to be run through a paper based process</a:t>
            </a:r>
            <a:endParaRPr lang="en-GB" b="0" i="1" dirty="0">
              <a:effectLst/>
            </a:endParaRPr>
          </a:p>
          <a:p>
            <a:pPr marL="0" indent="0">
              <a:buNone/>
            </a:pPr>
            <a:endParaRPr lang="en-GB" dirty="0"/>
          </a:p>
        </p:txBody>
      </p:sp>
    </p:spTree>
    <p:extLst>
      <p:ext uri="{BB962C8B-B14F-4D97-AF65-F5344CB8AC3E}">
        <p14:creationId xmlns:p14="http://schemas.microsoft.com/office/powerpoint/2010/main" val="3561683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The Judge’s views</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3"/>
            <a:ext cx="10859814" cy="4393136"/>
          </a:xfrm>
        </p:spPr>
        <p:txBody>
          <a:bodyPr>
            <a:normAutofit fontScale="77500" lnSpcReduction="20000"/>
          </a:bodyPr>
          <a:lstStyle/>
          <a:p>
            <a:pPr marL="0" indent="0">
              <a:buNone/>
            </a:pPr>
            <a:r>
              <a:rPr lang="en-GB" sz="2800" dirty="0"/>
              <a:t>The COPDOL11/streamlined/Re:X procedure was not designed with 16/17 year olds in mind and that some applications are:</a:t>
            </a:r>
          </a:p>
          <a:p>
            <a:r>
              <a:rPr lang="en-GB" sz="2800" dirty="0"/>
              <a:t>Factually distinguishable from other cases which pass through the streamlined procedure</a:t>
            </a:r>
          </a:p>
          <a:p>
            <a:r>
              <a:rPr lang="en-GB" dirty="0"/>
              <a:t>16-17 year olds are at a critical stage of their development and about to transition from </a:t>
            </a:r>
            <a:r>
              <a:rPr lang="en-GB" dirty="0" err="1"/>
              <a:t>childrens</a:t>
            </a:r>
            <a:r>
              <a:rPr lang="en-GB" dirty="0"/>
              <a:t> to adults services.</a:t>
            </a:r>
          </a:p>
          <a:p>
            <a:r>
              <a:rPr lang="en-GB" sz="2800" dirty="0"/>
              <a:t>The transition can often be difficult and poorl</a:t>
            </a:r>
            <a:r>
              <a:rPr lang="en-GB" dirty="0"/>
              <a:t>y implemented even where there is no issue of deprivation of liberty</a:t>
            </a:r>
          </a:p>
          <a:p>
            <a:r>
              <a:rPr lang="en-GB" sz="2800" dirty="0"/>
              <a:t>Where capacity and DoL does arise, it is much more common with young people than for other age groups that best interest arrangements require the use of restraint and/or sedation</a:t>
            </a:r>
          </a:p>
          <a:p>
            <a:r>
              <a:rPr lang="en-GB" dirty="0"/>
              <a:t>Many but not all of the 16-17 year old cases brought before court already have a lengthy history of family breakdown, challenging needs and broken placements.</a:t>
            </a:r>
          </a:p>
          <a:p>
            <a:r>
              <a:rPr lang="en-GB" sz="2800" dirty="0"/>
              <a:t>Outside the Court of Protection if a 16 or 17 year old is to be lawfully deprived of their liberty an authorisation from a judge of High Court level is required.</a:t>
            </a:r>
          </a:p>
          <a:p>
            <a:pPr marL="0" indent="0">
              <a:buNone/>
            </a:pPr>
            <a:endParaRPr lang="en-GB" dirty="0"/>
          </a:p>
        </p:txBody>
      </p:sp>
    </p:spTree>
    <p:extLst>
      <p:ext uri="{BB962C8B-B14F-4D97-AF65-F5344CB8AC3E}">
        <p14:creationId xmlns:p14="http://schemas.microsoft.com/office/powerpoint/2010/main" val="1847205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The Judge’s views</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3"/>
            <a:ext cx="10859814" cy="4393136"/>
          </a:xfrm>
        </p:spPr>
        <p:txBody>
          <a:bodyPr>
            <a:normAutofit fontScale="77500" lnSpcReduction="20000"/>
          </a:bodyPr>
          <a:lstStyle/>
          <a:p>
            <a:r>
              <a:rPr lang="en-GB" dirty="0"/>
              <a:t>A care order is not the only indicator of difficulties to date and the legislative overlap is complicated</a:t>
            </a:r>
          </a:p>
          <a:p>
            <a:r>
              <a:rPr lang="en-GB" sz="2800" dirty="0"/>
              <a:t>The Court is also receiving streamlined applications in respect of 16-17 year olds who continue to live with their families. The nature of the challenges which lead to care arrangements amounting to a deprivation of liberty may be different but the state is still involved in those arrangements.</a:t>
            </a:r>
          </a:p>
          <a:p>
            <a:r>
              <a:rPr lang="en-GB" dirty="0"/>
              <a:t>The additional layer of complexity that post 18 - the young person’s arrangements may be funded by health bodies or jointly with the Local Authority</a:t>
            </a:r>
          </a:p>
          <a:p>
            <a:r>
              <a:rPr lang="en-GB" sz="2800" dirty="0"/>
              <a:t>Risk of a young perso</a:t>
            </a:r>
            <a:r>
              <a:rPr lang="en-GB" dirty="0"/>
              <a:t>n falling between the cracks due to little joined up working for transitioning from children to adult services</a:t>
            </a:r>
          </a:p>
          <a:p>
            <a:r>
              <a:rPr lang="en-GB" sz="2800" dirty="0"/>
              <a:t>The closest family member for a 16-17 year old likely to be a parent or foster parent. It is difficult to see how a parent or someone with similar authority is sufficiently independent and free of other interests to act as a Rule 1.2 representative and the young person should be afforded the opportunity to be joined to proceedings in their own right.</a:t>
            </a:r>
          </a:p>
          <a:p>
            <a:pPr marL="0" indent="0">
              <a:buNone/>
            </a:pPr>
            <a:endParaRPr lang="en-GB" dirty="0"/>
          </a:p>
        </p:txBody>
      </p:sp>
    </p:spTree>
    <p:extLst>
      <p:ext uri="{BB962C8B-B14F-4D97-AF65-F5344CB8AC3E}">
        <p14:creationId xmlns:p14="http://schemas.microsoft.com/office/powerpoint/2010/main" val="38903329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The Judge’s views</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3"/>
            <a:ext cx="10859814" cy="4393136"/>
          </a:xfrm>
        </p:spPr>
        <p:txBody>
          <a:bodyPr>
            <a:normAutofit/>
          </a:bodyPr>
          <a:lstStyle/>
          <a:p>
            <a:r>
              <a:rPr lang="en-GB" dirty="0"/>
              <a:t>An advocate provides an important role in articulating a young person’s wishes and feelings but is not in a position to bring to bear any scrutiny of the arrangements beyond that which they see.</a:t>
            </a:r>
          </a:p>
          <a:p>
            <a:r>
              <a:rPr lang="en-GB" sz="2800" dirty="0"/>
              <a:t>The resources available for s.49 reports (Special Visitors) are limited increasing the long delay in considering streamlined applications. </a:t>
            </a:r>
          </a:p>
          <a:p>
            <a:r>
              <a:rPr lang="en-GB" dirty="0"/>
              <a:t>Accredited Legal Representatives are now an available resource to support in these cases however there is no way to know if an ALR appointed by the Court is sufficiently experienced in all frameworks relating to a 16-17 year old.</a:t>
            </a:r>
          </a:p>
          <a:p>
            <a:pPr marL="0" indent="0">
              <a:buNone/>
            </a:pPr>
            <a:endParaRPr lang="en-GB" dirty="0"/>
          </a:p>
        </p:txBody>
      </p:sp>
    </p:spTree>
    <p:extLst>
      <p:ext uri="{BB962C8B-B14F-4D97-AF65-F5344CB8AC3E}">
        <p14:creationId xmlns:p14="http://schemas.microsoft.com/office/powerpoint/2010/main" val="1500199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The Judge’s views</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3"/>
            <a:ext cx="10859814" cy="4393136"/>
          </a:xfrm>
        </p:spPr>
        <p:txBody>
          <a:bodyPr>
            <a:normAutofit/>
          </a:bodyPr>
          <a:lstStyle/>
          <a:p>
            <a:r>
              <a:rPr lang="en-GB" b="0" i="0" dirty="0">
                <a:effectLst/>
              </a:rPr>
              <a:t>Experience since December 2019 has shown that, with the benefit of robust scrutiny by fully informed representatives of P, some of the applications relating to deprivation of liberty of 16/17 year olds throw up very worrying issues in transitional arrangements and in respect of restraint; but others can be finalised by consent quickly.</a:t>
            </a:r>
          </a:p>
          <a:p>
            <a:r>
              <a:rPr lang="en-GB" sz="2800" dirty="0"/>
              <a:t>The difficulty is knowing on first consideration of the COPDOL11 application which route a particular case is likely to follow.</a:t>
            </a:r>
          </a:p>
          <a:p>
            <a:pPr marL="0" indent="0">
              <a:buNone/>
            </a:pPr>
            <a:endParaRPr lang="en-GB" dirty="0"/>
          </a:p>
        </p:txBody>
      </p:sp>
    </p:spTree>
    <p:extLst>
      <p:ext uri="{BB962C8B-B14F-4D97-AF65-F5344CB8AC3E}">
        <p14:creationId xmlns:p14="http://schemas.microsoft.com/office/powerpoint/2010/main" val="3394979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09C1F-D8C9-CB4C-BF2D-8A0996C28964}"/>
              </a:ext>
            </a:extLst>
          </p:cNvPr>
          <p:cNvSpPr>
            <a:spLocks noGrp="1"/>
          </p:cNvSpPr>
          <p:nvPr>
            <p:ph type="ctrTitle"/>
          </p:nvPr>
        </p:nvSpPr>
        <p:spPr>
          <a:xfrm>
            <a:off x="1524000" y="2756338"/>
            <a:ext cx="9144000" cy="2387600"/>
          </a:xfrm>
        </p:spPr>
        <p:txBody>
          <a:bodyPr>
            <a:normAutofit fontScale="90000"/>
          </a:bodyPr>
          <a:lstStyle/>
          <a:p>
            <a:r>
              <a:rPr lang="en-US" b="1" dirty="0">
                <a:solidFill>
                  <a:schemeClr val="accent1">
                    <a:lumMod val="75000"/>
                  </a:schemeClr>
                </a:solidFill>
              </a:rPr>
              <a:t>DHSC Update</a:t>
            </a:r>
            <a:br>
              <a:rPr lang="en-US" b="1" dirty="0">
                <a:solidFill>
                  <a:schemeClr val="accent1">
                    <a:lumMod val="75000"/>
                  </a:schemeClr>
                </a:solidFill>
              </a:rPr>
            </a:br>
            <a:br>
              <a:rPr lang="en-US" b="1" dirty="0">
                <a:solidFill>
                  <a:schemeClr val="accent1">
                    <a:lumMod val="75000"/>
                  </a:schemeClr>
                </a:solidFill>
              </a:rPr>
            </a:br>
            <a:endParaRPr lang="en-US" b="1" dirty="0">
              <a:solidFill>
                <a:schemeClr val="accent1">
                  <a:lumMod val="75000"/>
                </a:schemeClr>
              </a:solidFill>
            </a:endParaRPr>
          </a:p>
        </p:txBody>
      </p:sp>
    </p:spTree>
    <p:extLst>
      <p:ext uri="{BB962C8B-B14F-4D97-AF65-F5344CB8AC3E}">
        <p14:creationId xmlns:p14="http://schemas.microsoft.com/office/powerpoint/2010/main" val="124263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The Judge’s views</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3"/>
            <a:ext cx="10859814" cy="4393136"/>
          </a:xfrm>
        </p:spPr>
        <p:txBody>
          <a:bodyPr>
            <a:normAutofit/>
          </a:bodyPr>
          <a:lstStyle/>
          <a:p>
            <a:r>
              <a:rPr lang="en-GB" b="0" i="0" dirty="0">
                <a:effectLst/>
              </a:rPr>
              <a:t>The Court is unlikely to consider the streamlined procedure is appropriate for authorisation of a deprivation in the living arrangements of a 16-17 year old</a:t>
            </a:r>
          </a:p>
          <a:p>
            <a:r>
              <a:rPr lang="en-GB" sz="2800" dirty="0"/>
              <a:t>The Court is unlikely to b</a:t>
            </a:r>
            <a:r>
              <a:rPr lang="en-GB" dirty="0"/>
              <a:t>e critical of a COPDOL11 or COP1 application being submitted. The issue post-issue of the application are likely to be substantially the same.</a:t>
            </a:r>
          </a:p>
          <a:p>
            <a:r>
              <a:rPr lang="en-GB" dirty="0"/>
              <a:t>Seek legal advice on cases where a 16-17 year old is deprived of their liberty from legal services who will assist in preparing the appropriate application. A COP1 (or welfare application) likely to be the most appropriate way following this judgment.</a:t>
            </a:r>
          </a:p>
          <a:p>
            <a:pPr marL="0" indent="0">
              <a:buNone/>
            </a:pPr>
            <a:endParaRPr lang="en-GB" dirty="0"/>
          </a:p>
        </p:txBody>
      </p:sp>
    </p:spTree>
    <p:extLst>
      <p:ext uri="{BB962C8B-B14F-4D97-AF65-F5344CB8AC3E}">
        <p14:creationId xmlns:p14="http://schemas.microsoft.com/office/powerpoint/2010/main" val="3902060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1D4F6-BBD3-B74C-A3FB-F6ED013057BB}"/>
              </a:ext>
            </a:extLst>
          </p:cNvPr>
          <p:cNvSpPr>
            <a:spLocks noGrp="1"/>
          </p:cNvSpPr>
          <p:nvPr>
            <p:ph type="ctrTitle"/>
          </p:nvPr>
        </p:nvSpPr>
        <p:spPr>
          <a:xfrm>
            <a:off x="1524000" y="2478197"/>
            <a:ext cx="9144000" cy="2387600"/>
          </a:xfrm>
        </p:spPr>
        <p:txBody>
          <a:bodyPr>
            <a:normAutofit fontScale="90000"/>
          </a:bodyPr>
          <a:lstStyle/>
          <a:p>
            <a:r>
              <a:rPr lang="en-GB" b="1" dirty="0">
                <a:solidFill>
                  <a:schemeClr val="accent1">
                    <a:lumMod val="75000"/>
                  </a:schemeClr>
                </a:solidFill>
              </a:rPr>
              <a:t>Practical Steps to take</a:t>
            </a:r>
            <a:br>
              <a:rPr lang="en-GB" b="1" dirty="0">
                <a:solidFill>
                  <a:schemeClr val="accent1">
                    <a:lumMod val="75000"/>
                  </a:schemeClr>
                </a:solidFill>
              </a:rPr>
            </a:br>
            <a:r>
              <a:rPr lang="en-GB" b="1" dirty="0">
                <a:solidFill>
                  <a:schemeClr val="accent1">
                    <a:lumMod val="75000"/>
                  </a:schemeClr>
                </a:solidFill>
              </a:rPr>
              <a:t>for Court of Protection </a:t>
            </a:r>
            <a:br>
              <a:rPr lang="en-GB" b="1" dirty="0">
                <a:solidFill>
                  <a:schemeClr val="accent1">
                    <a:lumMod val="75000"/>
                  </a:schemeClr>
                </a:solidFill>
              </a:rPr>
            </a:br>
            <a:r>
              <a:rPr lang="en-GB" b="1" dirty="0">
                <a:solidFill>
                  <a:schemeClr val="accent1">
                    <a:lumMod val="75000"/>
                  </a:schemeClr>
                </a:solidFill>
              </a:rPr>
              <a:t>Deprivation of Liberty Applications</a:t>
            </a:r>
          </a:p>
        </p:txBody>
      </p:sp>
    </p:spTree>
    <p:extLst>
      <p:ext uri="{BB962C8B-B14F-4D97-AF65-F5344CB8AC3E}">
        <p14:creationId xmlns:p14="http://schemas.microsoft.com/office/powerpoint/2010/main" val="4529675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998482" y="440065"/>
            <a:ext cx="10358186" cy="791011"/>
          </a:xfrm>
        </p:spPr>
        <p:txBody>
          <a:bodyPr>
            <a:normAutofit fontScale="90000"/>
          </a:bodyPr>
          <a:lstStyle/>
          <a:p>
            <a:pPr algn="ctr"/>
            <a:r>
              <a:rPr lang="en-GB" sz="4000" b="1" dirty="0"/>
              <a:t>Steps to take in support of a Court application to authorise a deprivation of liberty (COPDOL11 or s.16)</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3"/>
            <a:ext cx="10859814" cy="4393136"/>
          </a:xfrm>
        </p:spPr>
        <p:txBody>
          <a:bodyPr>
            <a:normAutofit fontScale="92500" lnSpcReduction="10000"/>
          </a:bodyPr>
          <a:lstStyle/>
          <a:p>
            <a:r>
              <a:rPr lang="en-US" dirty="0"/>
              <a:t>A capacity assessment must be undertaken and documented – assessment to determine whether the adult/young person can consent or not to the arrangements of their care which amount to a deprivation of liberty. (COP3)</a:t>
            </a:r>
          </a:p>
          <a:p>
            <a:r>
              <a:rPr lang="en-US" dirty="0"/>
              <a:t>Best interest decision documentation regarding residence and care and support arrangements which amount to a deprivation of liberty demonstrating the Best Interest process has been followed, including consultation.</a:t>
            </a:r>
          </a:p>
          <a:p>
            <a:r>
              <a:rPr lang="en-US" dirty="0"/>
              <a:t>The arrangements that amount to a Deprivation of the adult/young person’s liberty must be clearly documented in their care plan. (not free to leave and continuous supervision and control.)</a:t>
            </a:r>
          </a:p>
          <a:p>
            <a:r>
              <a:rPr lang="en-US" dirty="0"/>
              <a:t>Once the above complete, seek legal advice on making an application to the Court of Protection (whether by COPDOL11 or s.16 welfare)</a:t>
            </a:r>
          </a:p>
          <a:p>
            <a:pPr marL="0" indent="0">
              <a:buNone/>
            </a:pPr>
            <a:endParaRPr lang="en-GB" dirty="0"/>
          </a:p>
        </p:txBody>
      </p:sp>
    </p:spTree>
    <p:extLst>
      <p:ext uri="{BB962C8B-B14F-4D97-AF65-F5344CB8AC3E}">
        <p14:creationId xmlns:p14="http://schemas.microsoft.com/office/powerpoint/2010/main" val="608894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1D4F6-BBD3-B74C-A3FB-F6ED013057BB}"/>
              </a:ext>
            </a:extLst>
          </p:cNvPr>
          <p:cNvSpPr>
            <a:spLocks noGrp="1"/>
          </p:cNvSpPr>
          <p:nvPr>
            <p:ph type="ctrTitle"/>
          </p:nvPr>
        </p:nvSpPr>
        <p:spPr>
          <a:xfrm>
            <a:off x="1524000" y="2235200"/>
            <a:ext cx="9144000" cy="2387600"/>
          </a:xfrm>
        </p:spPr>
        <p:txBody>
          <a:bodyPr>
            <a:normAutofit fontScale="90000"/>
          </a:bodyPr>
          <a:lstStyle/>
          <a:p>
            <a:r>
              <a:rPr lang="en-GB" b="1" dirty="0">
                <a:solidFill>
                  <a:schemeClr val="accent1">
                    <a:lumMod val="75000"/>
                  </a:schemeClr>
                </a:solidFill>
              </a:rPr>
              <a:t>Practical considerations for 16-17 year olds</a:t>
            </a:r>
            <a:br>
              <a:rPr lang="en-GB" b="1" dirty="0">
                <a:solidFill>
                  <a:schemeClr val="accent1">
                    <a:lumMod val="75000"/>
                  </a:schemeClr>
                </a:solidFill>
              </a:rPr>
            </a:br>
            <a:endParaRPr lang="en-GB" b="1" dirty="0">
              <a:solidFill>
                <a:schemeClr val="accent1">
                  <a:lumMod val="75000"/>
                </a:schemeClr>
              </a:solidFill>
            </a:endParaRPr>
          </a:p>
        </p:txBody>
      </p:sp>
    </p:spTree>
    <p:extLst>
      <p:ext uri="{BB962C8B-B14F-4D97-AF65-F5344CB8AC3E}">
        <p14:creationId xmlns:p14="http://schemas.microsoft.com/office/powerpoint/2010/main" val="1909873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Practical considerations for 16-17 year olds</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3"/>
            <a:ext cx="10859814" cy="4393136"/>
          </a:xfrm>
        </p:spPr>
        <p:txBody>
          <a:bodyPr>
            <a:normAutofit fontScale="55000" lnSpcReduction="20000"/>
          </a:bodyPr>
          <a:lstStyle/>
          <a:p>
            <a:r>
              <a:rPr lang="en-US" dirty="0"/>
              <a:t>Seek legal advice</a:t>
            </a:r>
          </a:p>
          <a:p>
            <a:r>
              <a:rPr lang="en-US" dirty="0"/>
              <a:t>Before a child with disabilities reaches the age of 16, review their living arrangements to see whether the amount to a DoL/confinement </a:t>
            </a:r>
          </a:p>
          <a:p>
            <a:r>
              <a:rPr lang="en-US" dirty="0"/>
              <a:t>In the case of children subject to interim or care orders, the LA should consider whether any children in need or looked after children are (especially in foster or residential placements) confined and whether an application to the High Court is required to </a:t>
            </a:r>
            <a:r>
              <a:rPr lang="en-US" dirty="0" err="1"/>
              <a:t>authorise</a:t>
            </a:r>
            <a:r>
              <a:rPr lang="en-US" dirty="0"/>
              <a:t> the DoL (Re: A-F case)</a:t>
            </a:r>
          </a:p>
          <a:p>
            <a:r>
              <a:rPr lang="en-US" dirty="0"/>
              <a:t>Be proactive – be considering as a child is approaching 16 years of age, whether it is likely that child as a young person may lack capacity to consent to the arrangements and take all practical steps to support that child in having capacity upon turning 16 in all decision-making areas due to become relevant to them.</a:t>
            </a:r>
          </a:p>
          <a:p>
            <a:r>
              <a:rPr lang="en-US" dirty="0"/>
              <a:t>Upon turning 16, assume the young person has capacity unless established they lack capacity to consent to care arrangements.</a:t>
            </a:r>
          </a:p>
          <a:p>
            <a:r>
              <a:rPr lang="en-US" dirty="0"/>
              <a:t>If valid consent provided by young person, then no DoL as Article 5 not engaged. Very limited circumstances that they can be relied upon.</a:t>
            </a:r>
          </a:p>
          <a:p>
            <a:r>
              <a:rPr lang="en-US" dirty="0"/>
              <a:t>If a young person lacks capacity and cannot provide valid consent, no one with PR can consent to their confinement on their behalf.</a:t>
            </a:r>
          </a:p>
          <a:p>
            <a:r>
              <a:rPr lang="en-US" dirty="0"/>
              <a:t>Court of Protection application will be required to </a:t>
            </a:r>
            <a:r>
              <a:rPr lang="en-US" dirty="0" err="1"/>
              <a:t>authorise</a:t>
            </a:r>
            <a:r>
              <a:rPr lang="en-US" dirty="0"/>
              <a:t> the </a:t>
            </a:r>
            <a:r>
              <a:rPr lang="en-US" dirty="0" err="1"/>
              <a:t>DoL.</a:t>
            </a:r>
            <a:r>
              <a:rPr lang="en-US" dirty="0"/>
              <a:t> (Section 16 Welfare not a COPDOL11 as per Bolton v KL case)</a:t>
            </a:r>
          </a:p>
          <a:p>
            <a:r>
              <a:rPr lang="en-US" dirty="0"/>
              <a:t>Make preparations in advance of 16</a:t>
            </a:r>
            <a:r>
              <a:rPr lang="en-US" baseline="30000" dirty="0"/>
              <a:t>th</a:t>
            </a:r>
            <a:r>
              <a:rPr lang="en-US" dirty="0"/>
              <a:t> birthday.</a:t>
            </a:r>
          </a:p>
          <a:p>
            <a:pPr marL="0" indent="0">
              <a:buNone/>
            </a:pPr>
            <a:endParaRPr lang="en-GB" dirty="0"/>
          </a:p>
        </p:txBody>
      </p:sp>
    </p:spTree>
    <p:extLst>
      <p:ext uri="{BB962C8B-B14F-4D97-AF65-F5344CB8AC3E}">
        <p14:creationId xmlns:p14="http://schemas.microsoft.com/office/powerpoint/2010/main" val="3682499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1D4F6-BBD3-B74C-A3FB-F6ED013057BB}"/>
              </a:ext>
            </a:extLst>
          </p:cNvPr>
          <p:cNvSpPr>
            <a:spLocks noGrp="1"/>
          </p:cNvSpPr>
          <p:nvPr>
            <p:ph type="ctrTitle"/>
          </p:nvPr>
        </p:nvSpPr>
        <p:spPr/>
        <p:txBody>
          <a:bodyPr/>
          <a:lstStyle/>
          <a:p>
            <a:r>
              <a:rPr lang="en-GB" b="1" dirty="0">
                <a:solidFill>
                  <a:schemeClr val="accent1">
                    <a:lumMod val="75000"/>
                  </a:schemeClr>
                </a:solidFill>
              </a:rPr>
              <a:t>Questions?</a:t>
            </a:r>
          </a:p>
        </p:txBody>
      </p:sp>
    </p:spTree>
    <p:extLst>
      <p:ext uri="{BB962C8B-B14F-4D97-AF65-F5344CB8AC3E}">
        <p14:creationId xmlns:p14="http://schemas.microsoft.com/office/powerpoint/2010/main" val="1838237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458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591951" y="386542"/>
            <a:ext cx="10859814" cy="791011"/>
          </a:xfrm>
        </p:spPr>
        <p:txBody>
          <a:bodyPr>
            <a:normAutofit/>
          </a:bodyPr>
          <a:lstStyle/>
          <a:p>
            <a:pPr algn="ctr"/>
            <a:r>
              <a:rPr lang="en-GB" sz="4000" b="1" dirty="0"/>
              <a:t>DHSC update</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6093" y="1688521"/>
            <a:ext cx="10859814" cy="4782937"/>
          </a:xfrm>
        </p:spPr>
        <p:txBody>
          <a:bodyPr>
            <a:normAutofit/>
          </a:bodyPr>
          <a:lstStyle/>
          <a:p>
            <a:r>
              <a:rPr lang="en-GB" sz="2600" dirty="0"/>
              <a:t>April 2023 – DHSC announced to delay the implementation of the Liberty Protection Safeguards beyond the life of this parliament.</a:t>
            </a:r>
          </a:p>
          <a:p>
            <a:r>
              <a:rPr lang="en-GB" sz="2600" dirty="0"/>
              <a:t>June 2023 – DHSC newsletter to inform that the </a:t>
            </a:r>
            <a:r>
              <a:rPr lang="en-GB" sz="2600" dirty="0" err="1"/>
              <a:t>MoJ</a:t>
            </a:r>
            <a:r>
              <a:rPr lang="en-GB" sz="2600" dirty="0"/>
              <a:t> and DHSC remain committed to updating the MCA code, to ensure that changes in case law and good practice since its publication in 2007 are incorporated.</a:t>
            </a:r>
          </a:p>
          <a:p>
            <a:r>
              <a:rPr lang="en-GB" sz="2600" dirty="0"/>
              <a:t>Currently planning to revise the MCA code, considering references on the </a:t>
            </a:r>
            <a:r>
              <a:rPr lang="en-GB" sz="2600" dirty="0" err="1"/>
              <a:t>DoLS</a:t>
            </a:r>
            <a:r>
              <a:rPr lang="en-GB" sz="2600" dirty="0"/>
              <a:t> code to have an up-to-date statutory guidance.</a:t>
            </a:r>
          </a:p>
          <a:p>
            <a:endParaRPr lang="en-GB" sz="2600" dirty="0"/>
          </a:p>
        </p:txBody>
      </p:sp>
    </p:spTree>
    <p:extLst>
      <p:ext uri="{BB962C8B-B14F-4D97-AF65-F5344CB8AC3E}">
        <p14:creationId xmlns:p14="http://schemas.microsoft.com/office/powerpoint/2010/main" val="1494509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09C1F-D8C9-CB4C-BF2D-8A0996C28964}"/>
              </a:ext>
            </a:extLst>
          </p:cNvPr>
          <p:cNvSpPr>
            <a:spLocks noGrp="1"/>
          </p:cNvSpPr>
          <p:nvPr>
            <p:ph type="ctrTitle"/>
          </p:nvPr>
        </p:nvSpPr>
        <p:spPr>
          <a:xfrm>
            <a:off x="1524000" y="2756338"/>
            <a:ext cx="9144000" cy="2387600"/>
          </a:xfrm>
        </p:spPr>
        <p:txBody>
          <a:bodyPr>
            <a:normAutofit fontScale="90000"/>
          </a:bodyPr>
          <a:lstStyle/>
          <a:p>
            <a:r>
              <a:rPr lang="en-US" b="1" dirty="0">
                <a:solidFill>
                  <a:schemeClr val="accent1">
                    <a:lumMod val="75000"/>
                  </a:schemeClr>
                </a:solidFill>
              </a:rPr>
              <a:t>So what now?</a:t>
            </a:r>
            <a:br>
              <a:rPr lang="en-US" b="1" dirty="0">
                <a:solidFill>
                  <a:schemeClr val="accent1">
                    <a:lumMod val="75000"/>
                  </a:schemeClr>
                </a:solidFill>
              </a:rPr>
            </a:br>
            <a:br>
              <a:rPr lang="en-US" b="1" dirty="0">
                <a:solidFill>
                  <a:schemeClr val="accent1">
                    <a:lumMod val="75000"/>
                  </a:schemeClr>
                </a:solidFill>
              </a:rPr>
            </a:br>
            <a:endParaRPr lang="en-US" b="1" dirty="0">
              <a:solidFill>
                <a:schemeClr val="accent1">
                  <a:lumMod val="75000"/>
                </a:schemeClr>
              </a:solidFill>
            </a:endParaRPr>
          </a:p>
        </p:txBody>
      </p:sp>
    </p:spTree>
    <p:extLst>
      <p:ext uri="{BB962C8B-B14F-4D97-AF65-F5344CB8AC3E}">
        <p14:creationId xmlns:p14="http://schemas.microsoft.com/office/powerpoint/2010/main" val="707407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So what now? Deprivation of Liberty 18+</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r>
              <a:rPr lang="en-GB" dirty="0"/>
              <a:t>The Deprivation of Liberty Safeguards remain an important system for authorising deprivations of liberty.</a:t>
            </a:r>
          </a:p>
          <a:p>
            <a:r>
              <a:rPr lang="en-GB" dirty="0"/>
              <a:t>Robust systems ensuring compliance with DOLS for those in hospital or residential settings.</a:t>
            </a:r>
          </a:p>
          <a:p>
            <a:r>
              <a:rPr lang="en-GB" dirty="0"/>
              <a:t>Managing authorities continue to make applications in line with Schedule A1.</a:t>
            </a:r>
          </a:p>
          <a:p>
            <a:r>
              <a:rPr lang="en-GB" dirty="0"/>
              <a:t>Supervisory Bodies continue to fulfil their responsibilities with respect to authorising DOLS applications under the MCA 2005.</a:t>
            </a:r>
          </a:p>
          <a:p>
            <a:endParaRPr lang="en-GB" dirty="0"/>
          </a:p>
        </p:txBody>
      </p:sp>
    </p:spTree>
    <p:extLst>
      <p:ext uri="{BB962C8B-B14F-4D97-AF65-F5344CB8AC3E}">
        <p14:creationId xmlns:p14="http://schemas.microsoft.com/office/powerpoint/2010/main" val="242996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So what now? Deprivation of Liberty 18+</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r>
              <a:rPr lang="en-GB" dirty="0"/>
              <a:t>Outside of Residential Care Home and Hospital Settings.</a:t>
            </a:r>
          </a:p>
          <a:p>
            <a:r>
              <a:rPr lang="en-GB" dirty="0"/>
              <a:t>Court of Protection applications required to authorise </a:t>
            </a:r>
            <a:r>
              <a:rPr lang="en-GB" dirty="0" err="1"/>
              <a:t>DoL.</a:t>
            </a:r>
            <a:endParaRPr lang="en-GB" dirty="0"/>
          </a:p>
          <a:p>
            <a:r>
              <a:rPr lang="en-GB" dirty="0"/>
              <a:t>Integrated Care Boards, Local Authorities continue to make Re:X (streamlined dol applications using the COPDOL11 form) </a:t>
            </a:r>
          </a:p>
          <a:p>
            <a:r>
              <a:rPr lang="en-GB" dirty="0"/>
              <a:t>Submitting these applications in a timely manner to the Court of Protection</a:t>
            </a:r>
          </a:p>
        </p:txBody>
      </p:sp>
    </p:spTree>
    <p:extLst>
      <p:ext uri="{BB962C8B-B14F-4D97-AF65-F5344CB8AC3E}">
        <p14:creationId xmlns:p14="http://schemas.microsoft.com/office/powerpoint/2010/main" val="1092185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91E-329E-3042-8B4E-733BE85D047B}"/>
              </a:ext>
            </a:extLst>
          </p:cNvPr>
          <p:cNvSpPr>
            <a:spLocks noGrp="1"/>
          </p:cNvSpPr>
          <p:nvPr>
            <p:ph type="title"/>
          </p:nvPr>
        </p:nvSpPr>
        <p:spPr>
          <a:xfrm>
            <a:off x="665020" y="445771"/>
            <a:ext cx="10859814" cy="791011"/>
          </a:xfrm>
        </p:spPr>
        <p:txBody>
          <a:bodyPr>
            <a:normAutofit/>
          </a:bodyPr>
          <a:lstStyle/>
          <a:p>
            <a:pPr algn="ctr"/>
            <a:r>
              <a:rPr lang="en-GB" sz="4000" b="1" dirty="0"/>
              <a:t>So what now? Deprivation of Liberty 16-17</a:t>
            </a:r>
          </a:p>
        </p:txBody>
      </p:sp>
      <p:sp>
        <p:nvSpPr>
          <p:cNvPr id="3" name="Content Placeholder 2">
            <a:extLst>
              <a:ext uri="{FF2B5EF4-FFF2-40B4-BE49-F238E27FC236}">
                <a16:creationId xmlns:a16="http://schemas.microsoft.com/office/drawing/2014/main" id="{0F8204E9-3E73-394E-B977-40D93D3C1DC0}"/>
              </a:ext>
            </a:extLst>
          </p:cNvPr>
          <p:cNvSpPr>
            <a:spLocks noGrp="1"/>
          </p:cNvSpPr>
          <p:nvPr>
            <p:ph idx="1"/>
          </p:nvPr>
        </p:nvSpPr>
        <p:spPr>
          <a:xfrm>
            <a:off x="665020" y="1629292"/>
            <a:ext cx="10859814" cy="4782937"/>
          </a:xfrm>
        </p:spPr>
        <p:txBody>
          <a:bodyPr>
            <a:normAutofit/>
          </a:bodyPr>
          <a:lstStyle/>
          <a:p>
            <a:r>
              <a:rPr lang="en-GB" dirty="0"/>
              <a:t>Children’s services to make s.16 welfare applications for 16-17 year olds who are deprived of their liberty</a:t>
            </a:r>
          </a:p>
          <a:p>
            <a:pPr marL="0" indent="0">
              <a:buNone/>
            </a:pPr>
            <a:endParaRPr lang="en-GB" dirty="0"/>
          </a:p>
        </p:txBody>
      </p:sp>
    </p:spTree>
    <p:extLst>
      <p:ext uri="{BB962C8B-B14F-4D97-AF65-F5344CB8AC3E}">
        <p14:creationId xmlns:p14="http://schemas.microsoft.com/office/powerpoint/2010/main" val="1451289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09C1F-D8C9-CB4C-BF2D-8A0996C28964}"/>
              </a:ext>
            </a:extLst>
          </p:cNvPr>
          <p:cNvSpPr>
            <a:spLocks noGrp="1"/>
          </p:cNvSpPr>
          <p:nvPr>
            <p:ph type="ctrTitle"/>
          </p:nvPr>
        </p:nvSpPr>
        <p:spPr>
          <a:xfrm>
            <a:off x="1313792" y="1030014"/>
            <a:ext cx="9144000" cy="5143938"/>
          </a:xfrm>
        </p:spPr>
        <p:txBody>
          <a:bodyPr>
            <a:normAutofit/>
          </a:bodyPr>
          <a:lstStyle/>
          <a:p>
            <a:r>
              <a:rPr lang="en-US" sz="4000" b="1" dirty="0">
                <a:solidFill>
                  <a:schemeClr val="accent1">
                    <a:lumMod val="75000"/>
                  </a:schemeClr>
                </a:solidFill>
              </a:rPr>
              <a:t>Re:X applications </a:t>
            </a:r>
            <a:br>
              <a:rPr lang="en-US" sz="3300" b="1" dirty="0">
                <a:solidFill>
                  <a:schemeClr val="accent1">
                    <a:lumMod val="75000"/>
                  </a:schemeClr>
                </a:solidFill>
              </a:rPr>
            </a:br>
            <a:br>
              <a:rPr lang="en-US" b="1" dirty="0">
                <a:solidFill>
                  <a:schemeClr val="accent1">
                    <a:lumMod val="75000"/>
                  </a:schemeClr>
                </a:solidFill>
              </a:rPr>
            </a:br>
            <a:br>
              <a:rPr lang="en-US" b="1" dirty="0">
                <a:solidFill>
                  <a:schemeClr val="accent1">
                    <a:lumMod val="75000"/>
                  </a:schemeClr>
                </a:solidFill>
              </a:rPr>
            </a:br>
            <a:endParaRPr lang="en-US" b="1" dirty="0">
              <a:solidFill>
                <a:schemeClr val="accent1">
                  <a:lumMod val="75000"/>
                </a:schemeClr>
              </a:solidFill>
            </a:endParaRPr>
          </a:p>
        </p:txBody>
      </p:sp>
    </p:spTree>
    <p:extLst>
      <p:ext uri="{BB962C8B-B14F-4D97-AF65-F5344CB8AC3E}">
        <p14:creationId xmlns:p14="http://schemas.microsoft.com/office/powerpoint/2010/main" val="6036716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34820</TotalTime>
  <Words>2605</Words>
  <Application>Microsoft Macintosh PowerPoint</Application>
  <PresentationFormat>Widescreen</PresentationFormat>
  <Paragraphs>163</Paragraphs>
  <Slides>36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Liberty Protection Safeguards – what now?</vt:lpstr>
      <vt:lpstr>PowerPoint Presentation</vt:lpstr>
      <vt:lpstr>DHSC Update  </vt:lpstr>
      <vt:lpstr>DHSC update</vt:lpstr>
      <vt:lpstr>So what now?  </vt:lpstr>
      <vt:lpstr>So what now? Deprivation of Liberty 18+</vt:lpstr>
      <vt:lpstr>So what now? Deprivation of Liberty 18+</vt:lpstr>
      <vt:lpstr>So what now? Deprivation of Liberty 16-17</vt:lpstr>
      <vt:lpstr>Re:X applications    </vt:lpstr>
      <vt:lpstr>Also known as….(what I’ve heard)</vt:lpstr>
      <vt:lpstr>Re:X Applications – the COPDOL11</vt:lpstr>
      <vt:lpstr>Re:X Applications – the COPDOL11</vt:lpstr>
      <vt:lpstr>Re:X Applications – the COPDOL11</vt:lpstr>
      <vt:lpstr>Consultation</vt:lpstr>
      <vt:lpstr>Rule 1.2 Representatives</vt:lpstr>
      <vt:lpstr>What a Rule 1.2 Representative should confirm via COP24 </vt:lpstr>
      <vt:lpstr>What happens when a Rule 1.2 Representative cannot be identified?</vt:lpstr>
      <vt:lpstr>16-17 year olds  and  Deprivation of Liberty Re: D [2019] UKSC 42  </vt:lpstr>
      <vt:lpstr>Re:D - what was the Court asked to consider? </vt:lpstr>
      <vt:lpstr>What did the Supreme Court decide?</vt:lpstr>
      <vt:lpstr>What did the Supreme Court decide?</vt:lpstr>
      <vt:lpstr>Authorising a DoL for a 16-17 year old</vt:lpstr>
      <vt:lpstr>Bolton Council v KL [2022] EWCOP 24  </vt:lpstr>
      <vt:lpstr>What did the Court consider?</vt:lpstr>
      <vt:lpstr>What did the Court consider?</vt:lpstr>
      <vt:lpstr>The Judge’s views</vt:lpstr>
      <vt:lpstr>The Judge’s views</vt:lpstr>
      <vt:lpstr>The Judge’s views</vt:lpstr>
      <vt:lpstr>The Judge’s views</vt:lpstr>
      <vt:lpstr>The Judge’s views</vt:lpstr>
      <vt:lpstr>Practical Steps to take for Court of Protection  Deprivation of Liberty Applications</vt:lpstr>
      <vt:lpstr>Steps to take in support of a Court application to authorise a deprivation of liberty (COPDOL11 or s.16)</vt:lpstr>
      <vt:lpstr>Practical considerations for 16-17 year olds </vt:lpstr>
      <vt:lpstr>Practical considerations for 16-17 year olds</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Capacity Act 2005 and Deprivation of Liberty</dc:title>
  <dc:creator>Hannah Nicholas</dc:creator>
  <cp:lastModifiedBy>Hannah Nicholas</cp:lastModifiedBy>
  <cp:revision>226</cp:revision>
  <dcterms:created xsi:type="dcterms:W3CDTF">2021-02-28T18:58:46Z</dcterms:created>
  <dcterms:modified xsi:type="dcterms:W3CDTF">2023-09-01T18:15:44Z</dcterms:modified>
</cp:coreProperties>
</file>